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2"/>
  </p:notesMasterIdLst>
  <p:sldIdLst>
    <p:sldId id="256" r:id="rId2"/>
    <p:sldId id="261" r:id="rId3"/>
    <p:sldId id="263" r:id="rId4"/>
    <p:sldId id="264" r:id="rId5"/>
    <p:sldId id="265" r:id="rId6"/>
    <p:sldId id="316" r:id="rId7"/>
    <p:sldId id="312" r:id="rId8"/>
    <p:sldId id="275" r:id="rId9"/>
    <p:sldId id="269" r:id="rId10"/>
    <p:sldId id="276" r:id="rId11"/>
    <p:sldId id="270" r:id="rId12"/>
    <p:sldId id="274" r:id="rId13"/>
    <p:sldId id="277" r:id="rId14"/>
    <p:sldId id="271" r:id="rId15"/>
    <p:sldId id="301" r:id="rId16"/>
    <p:sldId id="306" r:id="rId17"/>
    <p:sldId id="268" r:id="rId18"/>
    <p:sldId id="279" r:id="rId19"/>
    <p:sldId id="280" r:id="rId20"/>
    <p:sldId id="273" r:id="rId21"/>
    <p:sldId id="278" r:id="rId22"/>
    <p:sldId id="266" r:id="rId23"/>
    <p:sldId id="323" r:id="rId24"/>
    <p:sldId id="298" r:id="rId25"/>
    <p:sldId id="299" r:id="rId26"/>
    <p:sldId id="320" r:id="rId27"/>
    <p:sldId id="318" r:id="rId28"/>
    <p:sldId id="319" r:id="rId29"/>
    <p:sldId id="309" r:id="rId30"/>
    <p:sldId id="317" r:id="rId31"/>
    <p:sldId id="300" r:id="rId32"/>
    <p:sldId id="313" r:id="rId33"/>
    <p:sldId id="314" r:id="rId34"/>
    <p:sldId id="302" r:id="rId35"/>
    <p:sldId id="282" r:id="rId36"/>
    <p:sldId id="303" r:id="rId37"/>
    <p:sldId id="304" r:id="rId38"/>
    <p:sldId id="307" r:id="rId39"/>
    <p:sldId id="310" r:id="rId40"/>
    <p:sldId id="281" r:id="rId41"/>
    <p:sldId id="321" r:id="rId42"/>
    <p:sldId id="322" r:id="rId43"/>
    <p:sldId id="328" r:id="rId44"/>
    <p:sldId id="329" r:id="rId45"/>
    <p:sldId id="330" r:id="rId46"/>
    <p:sldId id="327" r:id="rId47"/>
    <p:sldId id="331" r:id="rId48"/>
    <p:sldId id="267" r:id="rId49"/>
    <p:sldId id="272" r:id="rId50"/>
    <p:sldId id="283" r:id="rId51"/>
    <p:sldId id="284" r:id="rId52"/>
    <p:sldId id="285" r:id="rId53"/>
    <p:sldId id="286" r:id="rId54"/>
    <p:sldId id="287" r:id="rId55"/>
    <p:sldId id="288" r:id="rId56"/>
    <p:sldId id="295" r:id="rId57"/>
    <p:sldId id="289" r:id="rId58"/>
    <p:sldId id="308" r:id="rId59"/>
    <p:sldId id="325" r:id="rId60"/>
    <p:sldId id="326" r:id="rId61"/>
    <p:sldId id="290" r:id="rId62"/>
    <p:sldId id="291" r:id="rId63"/>
    <p:sldId id="311" r:id="rId64"/>
    <p:sldId id="292" r:id="rId65"/>
    <p:sldId id="293" r:id="rId66"/>
    <p:sldId id="294" r:id="rId67"/>
    <p:sldId id="297" r:id="rId68"/>
    <p:sldId id="296" r:id="rId69"/>
    <p:sldId id="324" r:id="rId70"/>
    <p:sldId id="305" r:id="rId7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CCFF"/>
    <a:srgbClr val="EAEAEA"/>
    <a:srgbClr val="3399FF"/>
    <a:srgbClr val="0000FF"/>
    <a:srgbClr val="FFCCCC"/>
    <a:srgbClr val="33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52" autoAdjust="0"/>
  </p:normalViewPr>
  <p:slideViewPr>
    <p:cSldViewPr snapToGrid="0" snapToObjects="1">
      <p:cViewPr varScale="1">
        <p:scale>
          <a:sx n="79" d="100"/>
          <a:sy n="79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E954A0-884A-4FF6-A068-012D89164F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88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6025"/>
            <a:ext cx="7772400" cy="21177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43388"/>
            <a:ext cx="6400800" cy="990600"/>
          </a:xfrm>
        </p:spPr>
        <p:txBody>
          <a:bodyPr/>
          <a:lstStyle>
            <a:lvl1pPr algn="ctr">
              <a:defRPr sz="2800" b="1"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89564284-4A2E-4B56-AC5A-693876A24A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1415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304800"/>
            <a:ext cx="21717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3627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B75A4602-63BC-4BB1-B0E6-6231403685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714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06B9F2E9-7C00-4A10-8266-EAF96C9C0A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5E9C2462-0757-4544-8DD0-4354F52C39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9980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688" y="1066800"/>
            <a:ext cx="4081462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066800"/>
            <a:ext cx="408305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5F3E7DE3-0298-474B-9142-7B6EE33311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034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B1C6A84F-D37A-4E37-B9DC-230677B20F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821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71C51538-A339-4DCC-A619-67E91A3AF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6557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4389238B-B693-458F-A8E1-F761985E8C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2643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E6120492-1ECB-424D-9DB4-888CE1F1D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5722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Trang </a:t>
            </a:r>
            <a:fld id="{E366D8E6-8A54-458F-ACD9-0CF23011C6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380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0688" y="1066800"/>
            <a:ext cx="831691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3246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20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/>
              <a:t>Trang </a:t>
            </a:r>
            <a:fld id="{110796B5-93B2-4CED-B5F3-746876A7835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2857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228600" y="990600"/>
            <a:ext cx="8686800" cy="0"/>
          </a:xfrm>
          <a:prstGeom prst="line">
            <a:avLst/>
          </a:prstGeom>
          <a:noFill/>
          <a:ln w="2857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VNI-Times" pitchFamily="2" charset="0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VNI-Times" pitchFamily="2" charset="0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VNI-Times" pitchFamily="2" charset="0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VNI-Time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ĐỒ HỌA FRACTAL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Bùi</a:t>
            </a:r>
            <a:r>
              <a:rPr lang="en-US" dirty="0" smtClean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A33F4E25-E51C-4CD8-A062-2FACD898E03E}" type="slidenum">
              <a:rPr lang="en-US"/>
              <a:pPr/>
              <a:t>10</a:t>
            </a:fld>
            <a:endParaRPr lang="en-US"/>
          </a:p>
        </p:txBody>
      </p:sp>
      <p:grpSp>
        <p:nvGrpSpPr>
          <p:cNvPr id="46119" name="Group 39"/>
          <p:cNvGrpSpPr>
            <a:grpSpLocks/>
          </p:cNvGrpSpPr>
          <p:nvPr/>
        </p:nvGrpSpPr>
        <p:grpSpPr bwMode="auto">
          <a:xfrm>
            <a:off x="3568700" y="4097338"/>
            <a:ext cx="1930400" cy="2441575"/>
            <a:chOff x="2248" y="2581"/>
            <a:chExt cx="1216" cy="1538"/>
          </a:xfrm>
        </p:grpSpPr>
        <p:sp>
          <p:nvSpPr>
            <p:cNvPr id="46087" name="Line 7"/>
            <p:cNvSpPr>
              <a:spLocks noChangeShapeType="1"/>
            </p:cNvSpPr>
            <p:nvPr/>
          </p:nvSpPr>
          <p:spPr bwMode="auto">
            <a:xfrm>
              <a:off x="2315" y="2788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6" name="Line 6"/>
            <p:cNvSpPr>
              <a:spLocks noChangeShapeType="1"/>
            </p:cNvSpPr>
            <p:nvPr/>
          </p:nvSpPr>
          <p:spPr bwMode="auto">
            <a:xfrm flipV="1">
              <a:off x="2315" y="2788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8" name="Line 8"/>
            <p:cNvSpPr>
              <a:spLocks noChangeShapeType="1"/>
            </p:cNvSpPr>
            <p:nvPr/>
          </p:nvSpPr>
          <p:spPr bwMode="auto">
            <a:xfrm>
              <a:off x="2878" y="2788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9" name="Line 9"/>
            <p:cNvSpPr>
              <a:spLocks noChangeShapeType="1"/>
            </p:cNvSpPr>
            <p:nvPr/>
          </p:nvSpPr>
          <p:spPr bwMode="auto">
            <a:xfrm>
              <a:off x="2878" y="3350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0" name="Line 10"/>
            <p:cNvSpPr>
              <a:spLocks noChangeShapeType="1"/>
            </p:cNvSpPr>
            <p:nvPr/>
          </p:nvSpPr>
          <p:spPr bwMode="auto">
            <a:xfrm>
              <a:off x="2878" y="3913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1" name="Line 11"/>
            <p:cNvSpPr>
              <a:spLocks noChangeShapeType="1"/>
            </p:cNvSpPr>
            <p:nvPr/>
          </p:nvSpPr>
          <p:spPr bwMode="auto">
            <a:xfrm flipV="1">
              <a:off x="3440" y="3350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>
              <a:off x="2300" y="2773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>
              <a:off x="2863" y="2773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Oval 20"/>
            <p:cNvSpPr>
              <a:spLocks noChangeArrowheads="1"/>
            </p:cNvSpPr>
            <p:nvPr/>
          </p:nvSpPr>
          <p:spPr bwMode="auto">
            <a:xfrm>
              <a:off x="2864" y="3898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1" name="Oval 21"/>
            <p:cNvSpPr>
              <a:spLocks noChangeArrowheads="1"/>
            </p:cNvSpPr>
            <p:nvPr/>
          </p:nvSpPr>
          <p:spPr bwMode="auto">
            <a:xfrm>
              <a:off x="3425" y="3894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5" name="Text Box 35"/>
            <p:cNvSpPr txBox="1">
              <a:spLocks noChangeArrowheads="1"/>
            </p:cNvSpPr>
            <p:nvPr/>
          </p:nvSpPr>
          <p:spPr bwMode="auto">
            <a:xfrm>
              <a:off x="2248" y="2581"/>
              <a:ext cx="10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F</a:t>
              </a:r>
            </a:p>
          </p:txBody>
        </p:sp>
        <p:sp>
          <p:nvSpPr>
            <p:cNvPr id="46116" name="Text Box 36"/>
            <p:cNvSpPr txBox="1">
              <a:spLocks noChangeArrowheads="1"/>
            </p:cNvSpPr>
            <p:nvPr/>
          </p:nvSpPr>
          <p:spPr bwMode="auto">
            <a:xfrm>
              <a:off x="2813" y="2581"/>
              <a:ext cx="13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G</a:t>
              </a:r>
            </a:p>
          </p:txBody>
        </p:sp>
        <p:sp>
          <p:nvSpPr>
            <p:cNvPr id="46117" name="Text Box 37"/>
            <p:cNvSpPr txBox="1">
              <a:spLocks noChangeArrowheads="1"/>
            </p:cNvSpPr>
            <p:nvPr/>
          </p:nvSpPr>
          <p:spPr bwMode="auto">
            <a:xfrm>
              <a:off x="2818" y="3927"/>
              <a:ext cx="1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H</a:t>
              </a:r>
            </a:p>
          </p:txBody>
        </p:sp>
        <p:sp>
          <p:nvSpPr>
            <p:cNvPr id="46118" name="Text Box 38"/>
            <p:cNvSpPr txBox="1">
              <a:spLocks noChangeArrowheads="1"/>
            </p:cNvSpPr>
            <p:nvPr/>
          </p:nvSpPr>
          <p:spPr bwMode="auto">
            <a:xfrm>
              <a:off x="3417" y="3927"/>
              <a:ext cx="4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I</a:t>
              </a:r>
            </a:p>
          </p:txBody>
        </p:sp>
      </p:grpSp>
      <p:sp>
        <p:nvSpPr>
          <p:cNvPr id="46104" name="Line 24"/>
          <p:cNvSpPr>
            <a:spLocks noChangeShapeType="1"/>
          </p:cNvSpPr>
          <p:nvPr/>
        </p:nvSpPr>
        <p:spPr bwMode="auto">
          <a:xfrm>
            <a:off x="3676650" y="5319713"/>
            <a:ext cx="8921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105" name="Line 25"/>
          <p:cNvSpPr>
            <a:spLocks noChangeShapeType="1"/>
          </p:cNvSpPr>
          <p:nvPr/>
        </p:nvSpPr>
        <p:spPr bwMode="auto">
          <a:xfrm flipH="1">
            <a:off x="4570413" y="5319713"/>
            <a:ext cx="8905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Đường cong Minkowski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952750"/>
          </a:xfrm>
          <a:noFill/>
        </p:spPr>
        <p:txBody>
          <a:bodyPr>
            <a:spAutoFit/>
          </a:bodyPr>
          <a:lstStyle/>
          <a:p>
            <a:pPr marL="457200" indent="-457200"/>
            <a:r>
              <a:rPr lang="en-US" sz="2000" b="1"/>
              <a:t>Step 1</a:t>
            </a:r>
            <a:r>
              <a:rPr lang="en-US" sz="2000" i="1"/>
              <a:t> (tập gốc)</a:t>
            </a:r>
          </a:p>
          <a:p>
            <a:pPr marL="457200" indent="-457200"/>
            <a:r>
              <a:rPr lang="en-US" sz="2000"/>
              <a:t>Lấy một đoạn thẳng AB.</a:t>
            </a:r>
          </a:p>
          <a:p>
            <a:pPr marL="457200" indent="-457200"/>
            <a:r>
              <a:rPr lang="en-US" sz="2000" b="1"/>
              <a:t>Step 2</a:t>
            </a:r>
            <a:r>
              <a:rPr lang="en-US" sz="2000" i="1"/>
              <a:t> (quy tắc sinh)</a:t>
            </a:r>
          </a:p>
          <a:p>
            <a:pPr marL="457200" indent="-457200">
              <a:buFontTx/>
              <a:buAutoNum type="arabicPeriod"/>
            </a:pPr>
            <a:r>
              <a:rPr lang="en-US" sz="2000"/>
              <a:t>Chia AB ra làm 4 phần bằng nhau {AC, CD, DE, EB}.</a:t>
            </a:r>
          </a:p>
          <a:p>
            <a:pPr marL="457200" indent="-457200">
              <a:buFontTx/>
              <a:buAutoNum type="arabicPeriod"/>
            </a:pPr>
            <a:r>
              <a:rPr lang="en-US" sz="2000"/>
              <a:t>Bỏ hai đoạn thẳng CD, DE.</a:t>
            </a:r>
          </a:p>
          <a:p>
            <a:pPr marL="457200" indent="-457200">
              <a:buFontTx/>
              <a:buAutoNum type="arabicPeriod"/>
            </a:pPr>
            <a:r>
              <a:rPr lang="en-US" sz="2000"/>
              <a:t>Thêm sáu đoạn thẳng CF, FG, GD, DH, HI, IE.</a:t>
            </a:r>
          </a:p>
          <a:p>
            <a:pPr marL="457200" indent="-457200"/>
            <a:r>
              <a:rPr lang="en-US" sz="2000" b="1"/>
              <a:t>Step 3</a:t>
            </a:r>
          </a:p>
          <a:p>
            <a:pPr marL="457200" indent="-457200"/>
            <a:r>
              <a:rPr lang="en-US" sz="2000"/>
              <a:t>Lặp lại </a:t>
            </a:r>
            <a:r>
              <a:rPr lang="en-US" sz="2000" b="1"/>
              <a:t>Step 2</a:t>
            </a:r>
            <a:r>
              <a:rPr lang="en-US" sz="2000"/>
              <a:t> cho các đoạn thẳng.</a:t>
            </a:r>
            <a:endParaRPr 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2782888" y="5318125"/>
            <a:ext cx="892175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2"/>
          <p:cNvSpPr>
            <a:spLocks noChangeShapeType="1"/>
          </p:cNvSpPr>
          <p:nvPr/>
        </p:nvSpPr>
        <p:spPr bwMode="auto">
          <a:xfrm>
            <a:off x="5461000" y="5318125"/>
            <a:ext cx="892175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2759075" y="5295900"/>
            <a:ext cx="46038" cy="460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6329363" y="5295900"/>
            <a:ext cx="46037" cy="460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Text Box 15"/>
          <p:cNvSpPr txBox="1">
            <a:spLocks noChangeArrowheads="1"/>
          </p:cNvSpPr>
          <p:nvPr/>
        </p:nvSpPr>
        <p:spPr bwMode="auto">
          <a:xfrm>
            <a:off x="2681288" y="5341938"/>
            <a:ext cx="180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b="1">
                <a:latin typeface="VNI-Helve" pitchFamily="2" charset="0"/>
              </a:rPr>
              <a:t>A</a:t>
            </a:r>
          </a:p>
        </p:txBody>
      </p:sp>
      <p:grpSp>
        <p:nvGrpSpPr>
          <p:cNvPr id="46113" name="Group 33"/>
          <p:cNvGrpSpPr>
            <a:grpSpLocks/>
          </p:cNvGrpSpPr>
          <p:nvPr/>
        </p:nvGrpSpPr>
        <p:grpSpPr bwMode="auto">
          <a:xfrm>
            <a:off x="3581400" y="5294313"/>
            <a:ext cx="2082800" cy="352425"/>
            <a:chOff x="2256" y="3335"/>
            <a:chExt cx="1312" cy="222"/>
          </a:xfrm>
        </p:grpSpPr>
        <p:sp>
          <p:nvSpPr>
            <p:cNvPr id="46097" name="Oval 17"/>
            <p:cNvSpPr>
              <a:spLocks noChangeArrowheads="1"/>
            </p:cNvSpPr>
            <p:nvPr/>
          </p:nvSpPr>
          <p:spPr bwMode="auto">
            <a:xfrm>
              <a:off x="2300" y="3335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2" name="Oval 22"/>
            <p:cNvSpPr>
              <a:spLocks noChangeArrowheads="1"/>
            </p:cNvSpPr>
            <p:nvPr/>
          </p:nvSpPr>
          <p:spPr bwMode="auto">
            <a:xfrm>
              <a:off x="3425" y="3336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6" name="Oval 26"/>
            <p:cNvSpPr>
              <a:spLocks noChangeArrowheads="1"/>
            </p:cNvSpPr>
            <p:nvPr/>
          </p:nvSpPr>
          <p:spPr bwMode="auto">
            <a:xfrm>
              <a:off x="2864" y="3335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0" name="Text Box 30"/>
            <p:cNvSpPr txBox="1">
              <a:spLocks noChangeArrowheads="1"/>
            </p:cNvSpPr>
            <p:nvPr/>
          </p:nvSpPr>
          <p:spPr bwMode="auto">
            <a:xfrm>
              <a:off x="2256" y="3365"/>
              <a:ext cx="1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C</a:t>
              </a:r>
            </a:p>
          </p:txBody>
        </p:sp>
        <p:sp>
          <p:nvSpPr>
            <p:cNvPr id="46111" name="Text Box 31"/>
            <p:cNvSpPr txBox="1">
              <a:spLocks noChangeArrowheads="1"/>
            </p:cNvSpPr>
            <p:nvPr/>
          </p:nvSpPr>
          <p:spPr bwMode="auto">
            <a:xfrm>
              <a:off x="2890" y="3365"/>
              <a:ext cx="12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D</a:t>
              </a:r>
            </a:p>
          </p:txBody>
        </p:sp>
        <p:sp>
          <p:nvSpPr>
            <p:cNvPr id="46112" name="Text Box 32"/>
            <p:cNvSpPr txBox="1">
              <a:spLocks noChangeArrowheads="1"/>
            </p:cNvSpPr>
            <p:nvPr/>
          </p:nvSpPr>
          <p:spPr bwMode="auto">
            <a:xfrm>
              <a:off x="3454" y="3365"/>
              <a:ext cx="1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E</a:t>
              </a:r>
            </a:p>
          </p:txBody>
        </p:sp>
      </p:grp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6257925" y="5341938"/>
            <a:ext cx="192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b="1">
                <a:latin typeface="VNI-Helve" pitchFamily="2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4" grpId="0" animBg="1"/>
      <p:bldP spid="46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0C8B003-3B64-48B9-932A-84A365C992DB}" type="slidenum">
              <a:rPr lang="en-US"/>
              <a:pPr/>
              <a:t>11</a:t>
            </a:fld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Đường cong Minkowski</a:t>
            </a:r>
          </a:p>
        </p:txBody>
      </p:sp>
      <p:sp>
        <p:nvSpPr>
          <p:cNvPr id="32932" name="Rectangle 16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Kết quả</a:t>
            </a:r>
          </a:p>
        </p:txBody>
      </p:sp>
      <p:grpSp>
        <p:nvGrpSpPr>
          <p:cNvPr id="32855" name="Group 87"/>
          <p:cNvGrpSpPr>
            <a:grpSpLocks/>
          </p:cNvGrpSpPr>
          <p:nvPr/>
        </p:nvGrpSpPr>
        <p:grpSpPr bwMode="auto">
          <a:xfrm>
            <a:off x="2743200" y="2514600"/>
            <a:ext cx="3570288" cy="1787525"/>
            <a:chOff x="3038" y="1253"/>
            <a:chExt cx="2249" cy="1126"/>
          </a:xfrm>
        </p:grpSpPr>
        <p:sp>
          <p:nvSpPr>
            <p:cNvPr id="32782" name="Line 14"/>
            <p:cNvSpPr>
              <a:spLocks noChangeShapeType="1"/>
            </p:cNvSpPr>
            <p:nvPr/>
          </p:nvSpPr>
          <p:spPr bwMode="auto">
            <a:xfrm>
              <a:off x="3038" y="1815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 flipV="1">
              <a:off x="3600" y="1253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>
              <a:off x="3600" y="1253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5" name="Line 17"/>
            <p:cNvSpPr>
              <a:spLocks noChangeShapeType="1"/>
            </p:cNvSpPr>
            <p:nvPr/>
          </p:nvSpPr>
          <p:spPr bwMode="auto">
            <a:xfrm>
              <a:off x="4163" y="1253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>
              <a:off x="4163" y="1815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>
              <a:off x="4163" y="2378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/>
            <p:cNvSpPr>
              <a:spLocks noChangeShapeType="1"/>
            </p:cNvSpPr>
            <p:nvPr/>
          </p:nvSpPr>
          <p:spPr bwMode="auto">
            <a:xfrm flipV="1">
              <a:off x="4725" y="1815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1"/>
            <p:cNvSpPr>
              <a:spLocks noChangeShapeType="1"/>
            </p:cNvSpPr>
            <p:nvPr/>
          </p:nvSpPr>
          <p:spPr bwMode="auto">
            <a:xfrm>
              <a:off x="4725" y="1815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90" name="Line 22"/>
          <p:cNvSpPr>
            <a:spLocks noChangeShapeType="1"/>
          </p:cNvSpPr>
          <p:nvPr/>
        </p:nvSpPr>
        <p:spPr bwMode="auto">
          <a:xfrm>
            <a:off x="2743200" y="1447800"/>
            <a:ext cx="3570288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856" name="Group 88"/>
          <p:cNvGrpSpPr>
            <a:grpSpLocks/>
          </p:cNvGrpSpPr>
          <p:nvPr/>
        </p:nvGrpSpPr>
        <p:grpSpPr bwMode="auto">
          <a:xfrm>
            <a:off x="2743200" y="4419600"/>
            <a:ext cx="3571875" cy="2235200"/>
            <a:chOff x="731" y="1118"/>
            <a:chExt cx="2250" cy="1408"/>
          </a:xfrm>
        </p:grpSpPr>
        <p:sp>
          <p:nvSpPr>
            <p:cNvPr id="32791" name="Line 23"/>
            <p:cNvSpPr>
              <a:spLocks noChangeShapeType="1"/>
            </p:cNvSpPr>
            <p:nvPr/>
          </p:nvSpPr>
          <p:spPr bwMode="auto">
            <a:xfrm>
              <a:off x="731" y="1821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24"/>
            <p:cNvSpPr>
              <a:spLocks noChangeShapeType="1"/>
            </p:cNvSpPr>
            <p:nvPr/>
          </p:nvSpPr>
          <p:spPr bwMode="auto">
            <a:xfrm flipV="1">
              <a:off x="872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3" name="Line 25"/>
            <p:cNvSpPr>
              <a:spLocks noChangeShapeType="1"/>
            </p:cNvSpPr>
            <p:nvPr/>
          </p:nvSpPr>
          <p:spPr bwMode="auto">
            <a:xfrm>
              <a:off x="872" y="168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4" name="Line 26"/>
            <p:cNvSpPr>
              <a:spLocks noChangeShapeType="1"/>
            </p:cNvSpPr>
            <p:nvPr/>
          </p:nvSpPr>
          <p:spPr bwMode="auto">
            <a:xfrm>
              <a:off x="1013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5" name="Line 27"/>
            <p:cNvSpPr>
              <a:spLocks noChangeShapeType="1"/>
            </p:cNvSpPr>
            <p:nvPr/>
          </p:nvSpPr>
          <p:spPr bwMode="auto">
            <a:xfrm>
              <a:off x="1013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6" name="Line 28"/>
            <p:cNvSpPr>
              <a:spLocks noChangeShapeType="1"/>
            </p:cNvSpPr>
            <p:nvPr/>
          </p:nvSpPr>
          <p:spPr bwMode="auto">
            <a:xfrm>
              <a:off x="1013" y="1962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7" name="Line 29"/>
            <p:cNvSpPr>
              <a:spLocks noChangeShapeType="1"/>
            </p:cNvSpPr>
            <p:nvPr/>
          </p:nvSpPr>
          <p:spPr bwMode="auto">
            <a:xfrm flipV="1">
              <a:off x="1153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8" name="Line 30"/>
            <p:cNvSpPr>
              <a:spLocks noChangeShapeType="1"/>
            </p:cNvSpPr>
            <p:nvPr/>
          </p:nvSpPr>
          <p:spPr bwMode="auto">
            <a:xfrm>
              <a:off x="1153" y="1821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Line 31"/>
            <p:cNvSpPr>
              <a:spLocks noChangeShapeType="1"/>
            </p:cNvSpPr>
            <p:nvPr/>
          </p:nvSpPr>
          <p:spPr bwMode="auto">
            <a:xfrm flipV="1">
              <a:off x="1294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0" name="Line 32"/>
            <p:cNvSpPr>
              <a:spLocks noChangeShapeType="1"/>
            </p:cNvSpPr>
            <p:nvPr/>
          </p:nvSpPr>
          <p:spPr bwMode="auto">
            <a:xfrm flipH="1">
              <a:off x="1153" y="168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1" name="Line 33"/>
            <p:cNvSpPr>
              <a:spLocks noChangeShapeType="1"/>
            </p:cNvSpPr>
            <p:nvPr/>
          </p:nvSpPr>
          <p:spPr bwMode="auto">
            <a:xfrm flipV="1">
              <a:off x="1153" y="1540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Line 34"/>
            <p:cNvSpPr>
              <a:spLocks noChangeShapeType="1"/>
            </p:cNvSpPr>
            <p:nvPr/>
          </p:nvSpPr>
          <p:spPr bwMode="auto">
            <a:xfrm>
              <a:off x="1153" y="154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3" name="Line 35"/>
            <p:cNvSpPr>
              <a:spLocks noChangeShapeType="1"/>
            </p:cNvSpPr>
            <p:nvPr/>
          </p:nvSpPr>
          <p:spPr bwMode="auto">
            <a:xfrm>
              <a:off x="1294" y="1540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4" name="Line 36"/>
            <p:cNvSpPr>
              <a:spLocks noChangeShapeType="1"/>
            </p:cNvSpPr>
            <p:nvPr/>
          </p:nvSpPr>
          <p:spPr bwMode="auto">
            <a:xfrm flipV="1">
              <a:off x="1434" y="1399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5" name="Line 37"/>
            <p:cNvSpPr>
              <a:spLocks noChangeShapeType="1"/>
            </p:cNvSpPr>
            <p:nvPr/>
          </p:nvSpPr>
          <p:spPr bwMode="auto">
            <a:xfrm flipH="1">
              <a:off x="1294" y="1399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6" name="Line 38"/>
            <p:cNvSpPr>
              <a:spLocks noChangeShapeType="1"/>
            </p:cNvSpPr>
            <p:nvPr/>
          </p:nvSpPr>
          <p:spPr bwMode="auto">
            <a:xfrm flipV="1">
              <a:off x="1294" y="1258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7" name="Line 39"/>
            <p:cNvSpPr>
              <a:spLocks noChangeShapeType="1"/>
            </p:cNvSpPr>
            <p:nvPr/>
          </p:nvSpPr>
          <p:spPr bwMode="auto">
            <a:xfrm>
              <a:off x="1294" y="1258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8" name="Line 40"/>
            <p:cNvSpPr>
              <a:spLocks noChangeShapeType="1"/>
            </p:cNvSpPr>
            <p:nvPr/>
          </p:nvSpPr>
          <p:spPr bwMode="auto">
            <a:xfrm flipV="1">
              <a:off x="1434" y="1118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9" name="Line 41"/>
            <p:cNvSpPr>
              <a:spLocks noChangeShapeType="1"/>
            </p:cNvSpPr>
            <p:nvPr/>
          </p:nvSpPr>
          <p:spPr bwMode="auto">
            <a:xfrm>
              <a:off x="1434" y="1118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0" name="Line 42"/>
            <p:cNvSpPr>
              <a:spLocks noChangeShapeType="1"/>
            </p:cNvSpPr>
            <p:nvPr/>
          </p:nvSpPr>
          <p:spPr bwMode="auto">
            <a:xfrm>
              <a:off x="1575" y="1118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Line 43"/>
            <p:cNvSpPr>
              <a:spLocks noChangeShapeType="1"/>
            </p:cNvSpPr>
            <p:nvPr/>
          </p:nvSpPr>
          <p:spPr bwMode="auto">
            <a:xfrm>
              <a:off x="1575" y="1258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2" name="Line 44"/>
            <p:cNvSpPr>
              <a:spLocks noChangeShapeType="1"/>
            </p:cNvSpPr>
            <p:nvPr/>
          </p:nvSpPr>
          <p:spPr bwMode="auto">
            <a:xfrm>
              <a:off x="1575" y="1399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3" name="Line 45"/>
            <p:cNvSpPr>
              <a:spLocks noChangeShapeType="1"/>
            </p:cNvSpPr>
            <p:nvPr/>
          </p:nvSpPr>
          <p:spPr bwMode="auto">
            <a:xfrm flipV="1">
              <a:off x="1715" y="1258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4" name="Line 46"/>
            <p:cNvSpPr>
              <a:spLocks noChangeShapeType="1"/>
            </p:cNvSpPr>
            <p:nvPr/>
          </p:nvSpPr>
          <p:spPr bwMode="auto">
            <a:xfrm>
              <a:off x="1715" y="1258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5" name="Line 47"/>
            <p:cNvSpPr>
              <a:spLocks noChangeShapeType="1"/>
            </p:cNvSpPr>
            <p:nvPr/>
          </p:nvSpPr>
          <p:spPr bwMode="auto">
            <a:xfrm>
              <a:off x="1856" y="1258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6" name="Line 48"/>
            <p:cNvSpPr>
              <a:spLocks noChangeShapeType="1"/>
            </p:cNvSpPr>
            <p:nvPr/>
          </p:nvSpPr>
          <p:spPr bwMode="auto">
            <a:xfrm>
              <a:off x="1856" y="1399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7" name="Line 49"/>
            <p:cNvSpPr>
              <a:spLocks noChangeShapeType="1"/>
            </p:cNvSpPr>
            <p:nvPr/>
          </p:nvSpPr>
          <p:spPr bwMode="auto">
            <a:xfrm>
              <a:off x="1997" y="1399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8" name="Line 50"/>
            <p:cNvSpPr>
              <a:spLocks noChangeShapeType="1"/>
            </p:cNvSpPr>
            <p:nvPr/>
          </p:nvSpPr>
          <p:spPr bwMode="auto">
            <a:xfrm flipH="1">
              <a:off x="1856" y="154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9" name="Line 51"/>
            <p:cNvSpPr>
              <a:spLocks noChangeShapeType="1"/>
            </p:cNvSpPr>
            <p:nvPr/>
          </p:nvSpPr>
          <p:spPr bwMode="auto">
            <a:xfrm flipH="1">
              <a:off x="1715" y="154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0" name="Line 52"/>
            <p:cNvSpPr>
              <a:spLocks noChangeShapeType="1"/>
            </p:cNvSpPr>
            <p:nvPr/>
          </p:nvSpPr>
          <p:spPr bwMode="auto">
            <a:xfrm>
              <a:off x="1715" y="1540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1" name="Line 53"/>
            <p:cNvSpPr>
              <a:spLocks noChangeShapeType="1"/>
            </p:cNvSpPr>
            <p:nvPr/>
          </p:nvSpPr>
          <p:spPr bwMode="auto">
            <a:xfrm>
              <a:off x="1715" y="1680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2" name="Line 54"/>
            <p:cNvSpPr>
              <a:spLocks noChangeShapeType="1"/>
            </p:cNvSpPr>
            <p:nvPr/>
          </p:nvSpPr>
          <p:spPr bwMode="auto">
            <a:xfrm>
              <a:off x="1856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3" name="Line 55"/>
            <p:cNvSpPr>
              <a:spLocks noChangeShapeType="1"/>
            </p:cNvSpPr>
            <p:nvPr/>
          </p:nvSpPr>
          <p:spPr bwMode="auto">
            <a:xfrm>
              <a:off x="1856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4" name="Line 56"/>
            <p:cNvSpPr>
              <a:spLocks noChangeShapeType="1"/>
            </p:cNvSpPr>
            <p:nvPr/>
          </p:nvSpPr>
          <p:spPr bwMode="auto">
            <a:xfrm>
              <a:off x="1856" y="196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5" name="Line 57"/>
            <p:cNvSpPr>
              <a:spLocks noChangeShapeType="1"/>
            </p:cNvSpPr>
            <p:nvPr/>
          </p:nvSpPr>
          <p:spPr bwMode="auto">
            <a:xfrm>
              <a:off x="1997" y="1962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6" name="Line 58"/>
            <p:cNvSpPr>
              <a:spLocks noChangeShapeType="1"/>
            </p:cNvSpPr>
            <p:nvPr/>
          </p:nvSpPr>
          <p:spPr bwMode="auto">
            <a:xfrm flipH="1">
              <a:off x="1856" y="210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7" name="Line 59"/>
            <p:cNvSpPr>
              <a:spLocks noChangeShapeType="1"/>
            </p:cNvSpPr>
            <p:nvPr/>
          </p:nvSpPr>
          <p:spPr bwMode="auto">
            <a:xfrm flipH="1">
              <a:off x="1715" y="210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8" name="Line 60"/>
            <p:cNvSpPr>
              <a:spLocks noChangeShapeType="1"/>
            </p:cNvSpPr>
            <p:nvPr/>
          </p:nvSpPr>
          <p:spPr bwMode="auto">
            <a:xfrm>
              <a:off x="1715" y="2102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29" name="Line 61"/>
            <p:cNvSpPr>
              <a:spLocks noChangeShapeType="1"/>
            </p:cNvSpPr>
            <p:nvPr/>
          </p:nvSpPr>
          <p:spPr bwMode="auto">
            <a:xfrm>
              <a:off x="1715" y="2243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0" name="Line 62"/>
            <p:cNvSpPr>
              <a:spLocks noChangeShapeType="1"/>
            </p:cNvSpPr>
            <p:nvPr/>
          </p:nvSpPr>
          <p:spPr bwMode="auto">
            <a:xfrm>
              <a:off x="1856" y="2243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1" name="Line 63"/>
            <p:cNvSpPr>
              <a:spLocks noChangeShapeType="1"/>
            </p:cNvSpPr>
            <p:nvPr/>
          </p:nvSpPr>
          <p:spPr bwMode="auto">
            <a:xfrm>
              <a:off x="1856" y="2384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2" name="Line 64"/>
            <p:cNvSpPr>
              <a:spLocks noChangeShapeType="1"/>
            </p:cNvSpPr>
            <p:nvPr/>
          </p:nvSpPr>
          <p:spPr bwMode="auto">
            <a:xfrm flipV="1">
              <a:off x="1997" y="2243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3" name="Line 65"/>
            <p:cNvSpPr>
              <a:spLocks noChangeShapeType="1"/>
            </p:cNvSpPr>
            <p:nvPr/>
          </p:nvSpPr>
          <p:spPr bwMode="auto">
            <a:xfrm>
              <a:off x="1997" y="2243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4" name="Line 66"/>
            <p:cNvSpPr>
              <a:spLocks noChangeShapeType="1"/>
            </p:cNvSpPr>
            <p:nvPr/>
          </p:nvSpPr>
          <p:spPr bwMode="auto">
            <a:xfrm>
              <a:off x="2137" y="2243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5" name="Line 67"/>
            <p:cNvSpPr>
              <a:spLocks noChangeShapeType="1"/>
            </p:cNvSpPr>
            <p:nvPr/>
          </p:nvSpPr>
          <p:spPr bwMode="auto">
            <a:xfrm>
              <a:off x="2137" y="2384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6" name="Line 68"/>
            <p:cNvSpPr>
              <a:spLocks noChangeShapeType="1"/>
            </p:cNvSpPr>
            <p:nvPr/>
          </p:nvSpPr>
          <p:spPr bwMode="auto">
            <a:xfrm>
              <a:off x="2137" y="2525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7" name="Line 69"/>
            <p:cNvSpPr>
              <a:spLocks noChangeShapeType="1"/>
            </p:cNvSpPr>
            <p:nvPr/>
          </p:nvSpPr>
          <p:spPr bwMode="auto">
            <a:xfrm flipV="1">
              <a:off x="2278" y="2384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8" name="Line 70"/>
            <p:cNvSpPr>
              <a:spLocks noChangeShapeType="1"/>
            </p:cNvSpPr>
            <p:nvPr/>
          </p:nvSpPr>
          <p:spPr bwMode="auto">
            <a:xfrm>
              <a:off x="2278" y="2384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39" name="Line 71"/>
            <p:cNvSpPr>
              <a:spLocks noChangeShapeType="1"/>
            </p:cNvSpPr>
            <p:nvPr/>
          </p:nvSpPr>
          <p:spPr bwMode="auto">
            <a:xfrm flipV="1">
              <a:off x="2418" y="2243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0" name="Line 72"/>
            <p:cNvSpPr>
              <a:spLocks noChangeShapeType="1"/>
            </p:cNvSpPr>
            <p:nvPr/>
          </p:nvSpPr>
          <p:spPr bwMode="auto">
            <a:xfrm flipH="1">
              <a:off x="2278" y="2243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1" name="Line 73"/>
            <p:cNvSpPr>
              <a:spLocks noChangeShapeType="1"/>
            </p:cNvSpPr>
            <p:nvPr/>
          </p:nvSpPr>
          <p:spPr bwMode="auto">
            <a:xfrm flipV="1">
              <a:off x="2278" y="2102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2" name="Line 74"/>
            <p:cNvSpPr>
              <a:spLocks noChangeShapeType="1"/>
            </p:cNvSpPr>
            <p:nvPr/>
          </p:nvSpPr>
          <p:spPr bwMode="auto">
            <a:xfrm>
              <a:off x="2278" y="2102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3" name="Line 75"/>
            <p:cNvSpPr>
              <a:spLocks noChangeShapeType="1"/>
            </p:cNvSpPr>
            <p:nvPr/>
          </p:nvSpPr>
          <p:spPr bwMode="auto">
            <a:xfrm>
              <a:off x="2418" y="210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4" name="Line 76"/>
            <p:cNvSpPr>
              <a:spLocks noChangeShapeType="1"/>
            </p:cNvSpPr>
            <p:nvPr/>
          </p:nvSpPr>
          <p:spPr bwMode="auto">
            <a:xfrm flipV="1">
              <a:off x="2559" y="1962"/>
              <a:ext cx="1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5" name="Line 77"/>
            <p:cNvSpPr>
              <a:spLocks noChangeShapeType="1"/>
            </p:cNvSpPr>
            <p:nvPr/>
          </p:nvSpPr>
          <p:spPr bwMode="auto">
            <a:xfrm flipH="1">
              <a:off x="2418" y="196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6" name="Line 78"/>
            <p:cNvSpPr>
              <a:spLocks noChangeShapeType="1"/>
            </p:cNvSpPr>
            <p:nvPr/>
          </p:nvSpPr>
          <p:spPr bwMode="auto">
            <a:xfrm flipV="1">
              <a:off x="2418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7" name="Line 79"/>
            <p:cNvSpPr>
              <a:spLocks noChangeShapeType="1"/>
            </p:cNvSpPr>
            <p:nvPr/>
          </p:nvSpPr>
          <p:spPr bwMode="auto">
            <a:xfrm>
              <a:off x="2418" y="1821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8" name="Line 80"/>
            <p:cNvSpPr>
              <a:spLocks noChangeShapeType="1"/>
            </p:cNvSpPr>
            <p:nvPr/>
          </p:nvSpPr>
          <p:spPr bwMode="auto">
            <a:xfrm flipV="1">
              <a:off x="2559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9" name="Line 81"/>
            <p:cNvSpPr>
              <a:spLocks noChangeShapeType="1"/>
            </p:cNvSpPr>
            <p:nvPr/>
          </p:nvSpPr>
          <p:spPr bwMode="auto">
            <a:xfrm>
              <a:off x="2559" y="1680"/>
              <a:ext cx="140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0" name="Line 82"/>
            <p:cNvSpPr>
              <a:spLocks noChangeShapeType="1"/>
            </p:cNvSpPr>
            <p:nvPr/>
          </p:nvSpPr>
          <p:spPr bwMode="auto">
            <a:xfrm>
              <a:off x="2699" y="1680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1" name="Line 83"/>
            <p:cNvSpPr>
              <a:spLocks noChangeShapeType="1"/>
            </p:cNvSpPr>
            <p:nvPr/>
          </p:nvSpPr>
          <p:spPr bwMode="auto">
            <a:xfrm>
              <a:off x="2699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2" name="Line 84"/>
            <p:cNvSpPr>
              <a:spLocks noChangeShapeType="1"/>
            </p:cNvSpPr>
            <p:nvPr/>
          </p:nvSpPr>
          <p:spPr bwMode="auto">
            <a:xfrm>
              <a:off x="2699" y="1962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3" name="Line 85"/>
            <p:cNvSpPr>
              <a:spLocks noChangeShapeType="1"/>
            </p:cNvSpPr>
            <p:nvPr/>
          </p:nvSpPr>
          <p:spPr bwMode="auto">
            <a:xfrm flipV="1">
              <a:off x="2840" y="1821"/>
              <a:ext cx="1" cy="1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54" name="Line 86"/>
            <p:cNvSpPr>
              <a:spLocks noChangeShapeType="1"/>
            </p:cNvSpPr>
            <p:nvPr/>
          </p:nvSpPr>
          <p:spPr bwMode="auto">
            <a:xfrm>
              <a:off x="2840" y="1821"/>
              <a:ext cx="141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933" name="Text Box 165"/>
          <p:cNvSpPr txBox="1">
            <a:spLocks noChangeArrowheads="1"/>
          </p:cNvSpPr>
          <p:nvPr/>
        </p:nvSpPr>
        <p:spPr bwMode="auto">
          <a:xfrm>
            <a:off x="1828800" y="12287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n=0</a:t>
            </a:r>
          </a:p>
        </p:txBody>
      </p:sp>
      <p:sp>
        <p:nvSpPr>
          <p:cNvPr id="32934" name="AutoShape 166"/>
          <p:cNvSpPr>
            <a:spLocks noChangeArrowheads="1"/>
          </p:cNvSpPr>
          <p:nvPr/>
        </p:nvSpPr>
        <p:spPr bwMode="auto">
          <a:xfrm>
            <a:off x="1997075" y="2020888"/>
            <a:ext cx="180975" cy="623887"/>
          </a:xfrm>
          <a:prstGeom prst="downArrow">
            <a:avLst>
              <a:gd name="adj1" fmla="val 41935"/>
              <a:gd name="adj2" fmla="val 8596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2935" name="Text Box 167"/>
          <p:cNvSpPr txBox="1">
            <a:spLocks noChangeArrowheads="1"/>
          </p:cNvSpPr>
          <p:nvPr/>
        </p:nvSpPr>
        <p:spPr bwMode="auto">
          <a:xfrm>
            <a:off x="1828800" y="3214688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n=1</a:t>
            </a:r>
          </a:p>
        </p:txBody>
      </p:sp>
      <p:sp>
        <p:nvSpPr>
          <p:cNvPr id="32936" name="Text Box 168"/>
          <p:cNvSpPr txBox="1">
            <a:spLocks noChangeArrowheads="1"/>
          </p:cNvSpPr>
          <p:nvPr/>
        </p:nvSpPr>
        <p:spPr bwMode="auto">
          <a:xfrm>
            <a:off x="1828800" y="5334000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n=2</a:t>
            </a:r>
          </a:p>
        </p:txBody>
      </p:sp>
      <p:sp>
        <p:nvSpPr>
          <p:cNvPr id="32937" name="AutoShape 169"/>
          <p:cNvSpPr>
            <a:spLocks noChangeArrowheads="1"/>
          </p:cNvSpPr>
          <p:nvPr/>
        </p:nvSpPr>
        <p:spPr bwMode="auto">
          <a:xfrm>
            <a:off x="1997075" y="4110038"/>
            <a:ext cx="180975" cy="623887"/>
          </a:xfrm>
          <a:prstGeom prst="downArrow">
            <a:avLst>
              <a:gd name="adj1" fmla="val 41935"/>
              <a:gd name="adj2" fmla="val 8596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B534D209-A75E-4C37-8F2E-20307AC71619}" type="slidenum">
              <a:rPr lang="en-US"/>
              <a:pPr/>
              <a:t>12</a:t>
            </a:fld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Bông tuyết Van Kock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2000" b="1"/>
              <a:t>Step 1</a:t>
            </a:r>
            <a:r>
              <a:rPr lang="en-US" sz="2000" i="1"/>
              <a:t> (tập gốc)</a:t>
            </a:r>
          </a:p>
          <a:p>
            <a:pPr marL="457200" indent="-457200"/>
            <a:r>
              <a:rPr lang="en-US" sz="2000"/>
              <a:t>Lấy một tam giác đều.</a:t>
            </a:r>
          </a:p>
          <a:p>
            <a:pPr marL="457200" indent="-457200"/>
            <a:r>
              <a:rPr lang="en-US" sz="2000" b="1"/>
              <a:t>Step 2 + 3</a:t>
            </a:r>
            <a:r>
              <a:rPr lang="en-US" sz="2000" i="1"/>
              <a:t> (quy tắc sinh)</a:t>
            </a:r>
          </a:p>
          <a:p>
            <a:pPr marL="457200" indent="-457200"/>
            <a:r>
              <a:rPr lang="en-US" sz="2000"/>
              <a:t>Biến đổi các cạnh thành đường cong Van Kock.</a:t>
            </a:r>
          </a:p>
          <a:p>
            <a:pPr marL="457200" indent="-457200"/>
            <a:endParaRPr lang="en-US"/>
          </a:p>
        </p:txBody>
      </p:sp>
      <p:sp>
        <p:nvSpPr>
          <p:cNvPr id="41994" name="Freeform 10"/>
          <p:cNvSpPr>
            <a:spLocks/>
          </p:cNvSpPr>
          <p:nvPr/>
        </p:nvSpPr>
        <p:spPr bwMode="auto">
          <a:xfrm>
            <a:off x="1768475" y="3455988"/>
            <a:ext cx="2033588" cy="1763712"/>
          </a:xfrm>
          <a:custGeom>
            <a:avLst/>
            <a:gdLst>
              <a:gd name="T0" fmla="*/ 1281 w 1281"/>
              <a:gd name="T1" fmla="*/ 1111 h 1111"/>
              <a:gd name="T2" fmla="*/ 640 w 1281"/>
              <a:gd name="T3" fmla="*/ 0 h 1111"/>
              <a:gd name="T4" fmla="*/ 0 w 1281"/>
              <a:gd name="T5" fmla="*/ 1111 h 1111"/>
              <a:gd name="T6" fmla="*/ 1281 w 1281"/>
              <a:gd name="T7" fmla="*/ 1111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1" h="1111">
                <a:moveTo>
                  <a:pt x="1281" y="1111"/>
                </a:moveTo>
                <a:lnTo>
                  <a:pt x="640" y="0"/>
                </a:lnTo>
                <a:lnTo>
                  <a:pt x="0" y="1111"/>
                </a:lnTo>
                <a:lnTo>
                  <a:pt x="1281" y="1111"/>
                </a:lnTo>
                <a:close/>
              </a:path>
            </a:pathLst>
          </a:custGeom>
          <a:solidFill>
            <a:srgbClr val="E8EEF7"/>
          </a:solidFill>
          <a:ln w="28575" cmpd="sng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Freeform 11"/>
          <p:cNvSpPr>
            <a:spLocks/>
          </p:cNvSpPr>
          <p:nvPr/>
        </p:nvSpPr>
        <p:spPr bwMode="auto">
          <a:xfrm>
            <a:off x="1768475" y="3455988"/>
            <a:ext cx="2033588" cy="1763712"/>
          </a:xfrm>
          <a:custGeom>
            <a:avLst/>
            <a:gdLst>
              <a:gd name="T0" fmla="*/ 1281 w 1281"/>
              <a:gd name="T1" fmla="*/ 1111 h 1111"/>
              <a:gd name="T2" fmla="*/ 640 w 1281"/>
              <a:gd name="T3" fmla="*/ 0 h 1111"/>
              <a:gd name="T4" fmla="*/ 0 w 1281"/>
              <a:gd name="T5" fmla="*/ 1111 h 1111"/>
              <a:gd name="T6" fmla="*/ 1281 w 1281"/>
              <a:gd name="T7" fmla="*/ 1111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1" h="1111">
                <a:moveTo>
                  <a:pt x="1281" y="1111"/>
                </a:moveTo>
                <a:lnTo>
                  <a:pt x="640" y="0"/>
                </a:lnTo>
                <a:lnTo>
                  <a:pt x="0" y="1111"/>
                </a:lnTo>
                <a:lnTo>
                  <a:pt x="1281" y="1111"/>
                </a:lnTo>
                <a:close/>
              </a:path>
            </a:pathLst>
          </a:custGeom>
          <a:noFill/>
          <a:ln w="4763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Freeform 12"/>
          <p:cNvSpPr>
            <a:spLocks/>
          </p:cNvSpPr>
          <p:nvPr/>
        </p:nvSpPr>
        <p:spPr bwMode="auto">
          <a:xfrm>
            <a:off x="5240338" y="3455988"/>
            <a:ext cx="2136775" cy="2351087"/>
          </a:xfrm>
          <a:custGeom>
            <a:avLst/>
            <a:gdLst>
              <a:gd name="T0" fmla="*/ 449 w 1346"/>
              <a:gd name="T1" fmla="*/ 1111 h 1481"/>
              <a:gd name="T2" fmla="*/ 673 w 1346"/>
              <a:gd name="T3" fmla="*/ 1481 h 1481"/>
              <a:gd name="T4" fmla="*/ 897 w 1346"/>
              <a:gd name="T5" fmla="*/ 1111 h 1481"/>
              <a:gd name="T6" fmla="*/ 1346 w 1346"/>
              <a:gd name="T7" fmla="*/ 1111 h 1481"/>
              <a:gd name="T8" fmla="*/ 1122 w 1346"/>
              <a:gd name="T9" fmla="*/ 740 h 1481"/>
              <a:gd name="T10" fmla="*/ 1346 w 1346"/>
              <a:gd name="T11" fmla="*/ 370 h 1481"/>
              <a:gd name="T12" fmla="*/ 897 w 1346"/>
              <a:gd name="T13" fmla="*/ 370 h 1481"/>
              <a:gd name="T14" fmla="*/ 673 w 1346"/>
              <a:gd name="T15" fmla="*/ 0 h 1481"/>
              <a:gd name="T16" fmla="*/ 449 w 1346"/>
              <a:gd name="T17" fmla="*/ 370 h 1481"/>
              <a:gd name="T18" fmla="*/ 0 w 1346"/>
              <a:gd name="T19" fmla="*/ 370 h 1481"/>
              <a:gd name="T20" fmla="*/ 225 w 1346"/>
              <a:gd name="T21" fmla="*/ 740 h 1481"/>
              <a:gd name="T22" fmla="*/ 0 w 1346"/>
              <a:gd name="T23" fmla="*/ 1111 h 1481"/>
              <a:gd name="T24" fmla="*/ 449 w 1346"/>
              <a:gd name="T25" fmla="*/ 1111 h 1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46" h="1481">
                <a:moveTo>
                  <a:pt x="449" y="1111"/>
                </a:moveTo>
                <a:lnTo>
                  <a:pt x="673" y="1481"/>
                </a:lnTo>
                <a:lnTo>
                  <a:pt x="897" y="1111"/>
                </a:lnTo>
                <a:lnTo>
                  <a:pt x="1346" y="1111"/>
                </a:lnTo>
                <a:lnTo>
                  <a:pt x="1122" y="740"/>
                </a:lnTo>
                <a:lnTo>
                  <a:pt x="1346" y="370"/>
                </a:lnTo>
                <a:lnTo>
                  <a:pt x="897" y="370"/>
                </a:lnTo>
                <a:lnTo>
                  <a:pt x="673" y="0"/>
                </a:lnTo>
                <a:lnTo>
                  <a:pt x="449" y="370"/>
                </a:lnTo>
                <a:lnTo>
                  <a:pt x="0" y="370"/>
                </a:lnTo>
                <a:lnTo>
                  <a:pt x="225" y="740"/>
                </a:lnTo>
                <a:lnTo>
                  <a:pt x="0" y="1111"/>
                </a:lnTo>
                <a:lnTo>
                  <a:pt x="449" y="1111"/>
                </a:lnTo>
                <a:close/>
              </a:path>
            </a:pathLst>
          </a:cu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Freeform 13"/>
          <p:cNvSpPr>
            <a:spLocks/>
          </p:cNvSpPr>
          <p:nvPr/>
        </p:nvSpPr>
        <p:spPr bwMode="auto">
          <a:xfrm>
            <a:off x="5240338" y="3455988"/>
            <a:ext cx="2136775" cy="2351087"/>
          </a:xfrm>
          <a:custGeom>
            <a:avLst/>
            <a:gdLst>
              <a:gd name="T0" fmla="*/ 449 w 1346"/>
              <a:gd name="T1" fmla="*/ 1111 h 1481"/>
              <a:gd name="T2" fmla="*/ 673 w 1346"/>
              <a:gd name="T3" fmla="*/ 1481 h 1481"/>
              <a:gd name="T4" fmla="*/ 897 w 1346"/>
              <a:gd name="T5" fmla="*/ 1111 h 1481"/>
              <a:gd name="T6" fmla="*/ 1346 w 1346"/>
              <a:gd name="T7" fmla="*/ 1111 h 1481"/>
              <a:gd name="T8" fmla="*/ 1122 w 1346"/>
              <a:gd name="T9" fmla="*/ 740 h 1481"/>
              <a:gd name="T10" fmla="*/ 1346 w 1346"/>
              <a:gd name="T11" fmla="*/ 370 h 1481"/>
              <a:gd name="T12" fmla="*/ 897 w 1346"/>
              <a:gd name="T13" fmla="*/ 370 h 1481"/>
              <a:gd name="T14" fmla="*/ 673 w 1346"/>
              <a:gd name="T15" fmla="*/ 0 h 1481"/>
              <a:gd name="T16" fmla="*/ 449 w 1346"/>
              <a:gd name="T17" fmla="*/ 370 h 1481"/>
              <a:gd name="T18" fmla="*/ 0 w 1346"/>
              <a:gd name="T19" fmla="*/ 370 h 1481"/>
              <a:gd name="T20" fmla="*/ 225 w 1346"/>
              <a:gd name="T21" fmla="*/ 740 h 1481"/>
              <a:gd name="T22" fmla="*/ 0 w 1346"/>
              <a:gd name="T23" fmla="*/ 1111 h 1481"/>
              <a:gd name="T24" fmla="*/ 449 w 1346"/>
              <a:gd name="T25" fmla="*/ 1111 h 1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46" h="1481">
                <a:moveTo>
                  <a:pt x="449" y="1111"/>
                </a:moveTo>
                <a:lnTo>
                  <a:pt x="673" y="1481"/>
                </a:lnTo>
                <a:lnTo>
                  <a:pt x="897" y="1111"/>
                </a:lnTo>
                <a:lnTo>
                  <a:pt x="1346" y="1111"/>
                </a:lnTo>
                <a:lnTo>
                  <a:pt x="1122" y="740"/>
                </a:lnTo>
                <a:lnTo>
                  <a:pt x="1346" y="370"/>
                </a:lnTo>
                <a:lnTo>
                  <a:pt x="897" y="370"/>
                </a:lnTo>
                <a:lnTo>
                  <a:pt x="673" y="0"/>
                </a:lnTo>
                <a:lnTo>
                  <a:pt x="449" y="370"/>
                </a:lnTo>
                <a:lnTo>
                  <a:pt x="0" y="370"/>
                </a:lnTo>
                <a:lnTo>
                  <a:pt x="225" y="740"/>
                </a:lnTo>
                <a:lnTo>
                  <a:pt x="0" y="1111"/>
                </a:lnTo>
                <a:lnTo>
                  <a:pt x="449" y="1111"/>
                </a:lnTo>
                <a:close/>
              </a:path>
            </a:pathLst>
          </a:custGeom>
          <a:noFill/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AutoShape 14"/>
          <p:cNvSpPr>
            <a:spLocks noChangeArrowheads="1"/>
          </p:cNvSpPr>
          <p:nvPr/>
        </p:nvSpPr>
        <p:spPr bwMode="auto">
          <a:xfrm>
            <a:off x="4083050" y="4433888"/>
            <a:ext cx="976313" cy="261937"/>
          </a:xfrm>
          <a:prstGeom prst="rightArrow">
            <a:avLst>
              <a:gd name="adj1" fmla="val 55148"/>
              <a:gd name="adj2" fmla="val 87884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020F453E-0159-4216-ABE3-2C99007557E1}" type="slidenum">
              <a:rPr lang="en-US"/>
              <a:pPr/>
              <a:t>13</a:t>
            </a:fld>
            <a:endParaRPr 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Bông tuyết Van Kock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Kết quả</a:t>
            </a:r>
          </a:p>
        </p:txBody>
      </p:sp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352800"/>
            <a:ext cx="83327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914400" y="282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n=0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2590800" y="282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n=1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4267200" y="282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n=2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5943600" y="282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n=3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7620000" y="282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324DFB7-EE69-4070-9CC2-F19F22631BFB}" type="slidenum">
              <a:rPr lang="en-US"/>
              <a:pPr/>
              <a:t>14</a:t>
            </a:fld>
            <a:endParaRPr lang="en-US"/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Hòn đảo Minkowski</a:t>
            </a:r>
          </a:p>
        </p:txBody>
      </p:sp>
      <p:sp>
        <p:nvSpPr>
          <p:cNvPr id="36938" name="Rectangle 74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1930400"/>
          </a:xfrm>
          <a:noFill/>
        </p:spPr>
        <p:txBody>
          <a:bodyPr>
            <a:spAutoFit/>
          </a:bodyPr>
          <a:lstStyle/>
          <a:p>
            <a:r>
              <a:rPr lang="en-US" sz="2000" b="1"/>
              <a:t>Step 1</a:t>
            </a:r>
            <a:r>
              <a:rPr lang="en-US" sz="2000" i="1"/>
              <a:t> (tập gốc)</a:t>
            </a:r>
          </a:p>
          <a:p>
            <a:r>
              <a:rPr lang="en-US" sz="2000"/>
              <a:t>Lấy một hình vuông.</a:t>
            </a:r>
          </a:p>
          <a:p>
            <a:r>
              <a:rPr lang="en-US" sz="2000" b="1"/>
              <a:t>Step 2 + 3</a:t>
            </a:r>
            <a:r>
              <a:rPr lang="en-US" sz="2000" i="1"/>
              <a:t> (quy tắc sinh)</a:t>
            </a:r>
          </a:p>
          <a:p>
            <a:r>
              <a:rPr lang="en-US" sz="2000"/>
              <a:t>Biến đổi các cạnh hình vuông thành đường cong Minkowski.</a:t>
            </a:r>
          </a:p>
          <a:p>
            <a:endParaRPr lang="en-US"/>
          </a:p>
        </p:txBody>
      </p:sp>
      <p:grpSp>
        <p:nvGrpSpPr>
          <p:cNvPr id="36975" name="Group 111"/>
          <p:cNvGrpSpPr>
            <a:grpSpLocks/>
          </p:cNvGrpSpPr>
          <p:nvPr/>
        </p:nvGrpSpPr>
        <p:grpSpPr bwMode="auto">
          <a:xfrm>
            <a:off x="5354638" y="3497263"/>
            <a:ext cx="2255837" cy="2249487"/>
            <a:chOff x="919" y="1968"/>
            <a:chExt cx="3383" cy="3374"/>
          </a:xfrm>
        </p:grpSpPr>
        <p:sp>
          <p:nvSpPr>
            <p:cNvPr id="36940" name="Line 76"/>
            <p:cNvSpPr>
              <a:spLocks noChangeShapeType="1"/>
            </p:cNvSpPr>
            <p:nvPr/>
          </p:nvSpPr>
          <p:spPr bwMode="auto">
            <a:xfrm>
              <a:off x="1488" y="2530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1" name="Line 77"/>
            <p:cNvSpPr>
              <a:spLocks noChangeShapeType="1"/>
            </p:cNvSpPr>
            <p:nvPr/>
          </p:nvSpPr>
          <p:spPr bwMode="auto">
            <a:xfrm flipV="1">
              <a:off x="2050" y="1968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2" name="Line 78"/>
            <p:cNvSpPr>
              <a:spLocks noChangeShapeType="1"/>
            </p:cNvSpPr>
            <p:nvPr/>
          </p:nvSpPr>
          <p:spPr bwMode="auto">
            <a:xfrm>
              <a:off x="2050" y="1968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3" name="Line 79"/>
            <p:cNvSpPr>
              <a:spLocks noChangeShapeType="1"/>
            </p:cNvSpPr>
            <p:nvPr/>
          </p:nvSpPr>
          <p:spPr bwMode="auto">
            <a:xfrm>
              <a:off x="2613" y="1968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4" name="Line 80"/>
            <p:cNvSpPr>
              <a:spLocks noChangeShapeType="1"/>
            </p:cNvSpPr>
            <p:nvPr/>
          </p:nvSpPr>
          <p:spPr bwMode="auto">
            <a:xfrm>
              <a:off x="2613" y="2530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5" name="Line 81"/>
            <p:cNvSpPr>
              <a:spLocks noChangeShapeType="1"/>
            </p:cNvSpPr>
            <p:nvPr/>
          </p:nvSpPr>
          <p:spPr bwMode="auto">
            <a:xfrm>
              <a:off x="2613" y="3093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6" name="Line 82"/>
            <p:cNvSpPr>
              <a:spLocks noChangeShapeType="1"/>
            </p:cNvSpPr>
            <p:nvPr/>
          </p:nvSpPr>
          <p:spPr bwMode="auto">
            <a:xfrm flipV="1">
              <a:off x="3175" y="2530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7" name="Line 83"/>
            <p:cNvSpPr>
              <a:spLocks noChangeShapeType="1"/>
            </p:cNvSpPr>
            <p:nvPr/>
          </p:nvSpPr>
          <p:spPr bwMode="auto">
            <a:xfrm>
              <a:off x="3175" y="2530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9" name="Line 85"/>
            <p:cNvSpPr>
              <a:spLocks noChangeShapeType="1"/>
            </p:cNvSpPr>
            <p:nvPr/>
          </p:nvSpPr>
          <p:spPr bwMode="auto">
            <a:xfrm rot="5400000">
              <a:off x="3458" y="2810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0" name="Line 86"/>
            <p:cNvSpPr>
              <a:spLocks noChangeShapeType="1"/>
            </p:cNvSpPr>
            <p:nvPr/>
          </p:nvSpPr>
          <p:spPr bwMode="auto">
            <a:xfrm rot="5400000" flipV="1">
              <a:off x="4020" y="2812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1" name="Line 87"/>
            <p:cNvSpPr>
              <a:spLocks noChangeShapeType="1"/>
            </p:cNvSpPr>
            <p:nvPr/>
          </p:nvSpPr>
          <p:spPr bwMode="auto">
            <a:xfrm rot="5400000">
              <a:off x="4019" y="3373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2" name="Line 88"/>
            <p:cNvSpPr>
              <a:spLocks noChangeShapeType="1"/>
            </p:cNvSpPr>
            <p:nvPr/>
          </p:nvSpPr>
          <p:spPr bwMode="auto">
            <a:xfrm rot="5400000">
              <a:off x="4020" y="3375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3" name="Line 89"/>
            <p:cNvSpPr>
              <a:spLocks noChangeShapeType="1"/>
            </p:cNvSpPr>
            <p:nvPr/>
          </p:nvSpPr>
          <p:spPr bwMode="auto">
            <a:xfrm rot="5400000">
              <a:off x="3457" y="3374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4" name="Line 90"/>
            <p:cNvSpPr>
              <a:spLocks noChangeShapeType="1"/>
            </p:cNvSpPr>
            <p:nvPr/>
          </p:nvSpPr>
          <p:spPr bwMode="auto">
            <a:xfrm rot="5400000">
              <a:off x="2895" y="3935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5" name="Line 91"/>
            <p:cNvSpPr>
              <a:spLocks noChangeShapeType="1"/>
            </p:cNvSpPr>
            <p:nvPr/>
          </p:nvSpPr>
          <p:spPr bwMode="auto">
            <a:xfrm rot="5400000" flipV="1">
              <a:off x="3457" y="3936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6" name="Line 92"/>
            <p:cNvSpPr>
              <a:spLocks noChangeShapeType="1"/>
            </p:cNvSpPr>
            <p:nvPr/>
          </p:nvSpPr>
          <p:spPr bwMode="auto">
            <a:xfrm rot="5400000">
              <a:off x="3458" y="4497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8" name="Line 94"/>
            <p:cNvSpPr>
              <a:spLocks noChangeShapeType="1"/>
            </p:cNvSpPr>
            <p:nvPr/>
          </p:nvSpPr>
          <p:spPr bwMode="auto">
            <a:xfrm rot="10800000">
              <a:off x="3172" y="4778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59" name="Line 95"/>
            <p:cNvSpPr>
              <a:spLocks noChangeShapeType="1"/>
            </p:cNvSpPr>
            <p:nvPr/>
          </p:nvSpPr>
          <p:spPr bwMode="auto">
            <a:xfrm rot="10800000" flipV="1">
              <a:off x="3170" y="4780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0" name="Line 96"/>
            <p:cNvSpPr>
              <a:spLocks noChangeShapeType="1"/>
            </p:cNvSpPr>
            <p:nvPr/>
          </p:nvSpPr>
          <p:spPr bwMode="auto">
            <a:xfrm rot="10800000">
              <a:off x="2608" y="5340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1" name="Line 97"/>
            <p:cNvSpPr>
              <a:spLocks noChangeShapeType="1"/>
            </p:cNvSpPr>
            <p:nvPr/>
          </p:nvSpPr>
          <p:spPr bwMode="auto">
            <a:xfrm rot="10800000">
              <a:off x="2607" y="4780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2" name="Line 98"/>
            <p:cNvSpPr>
              <a:spLocks noChangeShapeType="1"/>
            </p:cNvSpPr>
            <p:nvPr/>
          </p:nvSpPr>
          <p:spPr bwMode="auto">
            <a:xfrm rot="10800000">
              <a:off x="2607" y="4216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3" name="Line 99"/>
            <p:cNvSpPr>
              <a:spLocks noChangeShapeType="1"/>
            </p:cNvSpPr>
            <p:nvPr/>
          </p:nvSpPr>
          <p:spPr bwMode="auto">
            <a:xfrm rot="10800000">
              <a:off x="2047" y="4215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4" name="Line 100"/>
            <p:cNvSpPr>
              <a:spLocks noChangeShapeType="1"/>
            </p:cNvSpPr>
            <p:nvPr/>
          </p:nvSpPr>
          <p:spPr bwMode="auto">
            <a:xfrm rot="10800000" flipV="1">
              <a:off x="2045" y="4216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5" name="Line 101"/>
            <p:cNvSpPr>
              <a:spLocks noChangeShapeType="1"/>
            </p:cNvSpPr>
            <p:nvPr/>
          </p:nvSpPr>
          <p:spPr bwMode="auto">
            <a:xfrm rot="10800000">
              <a:off x="1485" y="4778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3"/>
            <p:cNvSpPr>
              <a:spLocks noChangeShapeType="1"/>
            </p:cNvSpPr>
            <p:nvPr/>
          </p:nvSpPr>
          <p:spPr bwMode="auto">
            <a:xfrm rot="16200000">
              <a:off x="1201" y="4499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8" name="Line 104"/>
            <p:cNvSpPr>
              <a:spLocks noChangeShapeType="1"/>
            </p:cNvSpPr>
            <p:nvPr/>
          </p:nvSpPr>
          <p:spPr bwMode="auto">
            <a:xfrm rot="16200000" flipV="1">
              <a:off x="1199" y="3937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9" name="Line 105"/>
            <p:cNvSpPr>
              <a:spLocks noChangeShapeType="1"/>
            </p:cNvSpPr>
            <p:nvPr/>
          </p:nvSpPr>
          <p:spPr bwMode="auto">
            <a:xfrm rot="16200000">
              <a:off x="638" y="3936"/>
              <a:ext cx="563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0" name="Line 106"/>
            <p:cNvSpPr>
              <a:spLocks noChangeShapeType="1"/>
            </p:cNvSpPr>
            <p:nvPr/>
          </p:nvSpPr>
          <p:spPr bwMode="auto">
            <a:xfrm rot="16200000">
              <a:off x="1199" y="3374"/>
              <a:ext cx="1" cy="5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1" name="Line 107"/>
            <p:cNvSpPr>
              <a:spLocks noChangeShapeType="1"/>
            </p:cNvSpPr>
            <p:nvPr/>
          </p:nvSpPr>
          <p:spPr bwMode="auto">
            <a:xfrm rot="16200000">
              <a:off x="1762" y="3373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2" name="Line 108"/>
            <p:cNvSpPr>
              <a:spLocks noChangeShapeType="1"/>
            </p:cNvSpPr>
            <p:nvPr/>
          </p:nvSpPr>
          <p:spPr bwMode="auto">
            <a:xfrm rot="16200000">
              <a:off x="1764" y="3374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3" name="Line 109"/>
            <p:cNvSpPr>
              <a:spLocks noChangeShapeType="1"/>
            </p:cNvSpPr>
            <p:nvPr/>
          </p:nvSpPr>
          <p:spPr bwMode="auto">
            <a:xfrm rot="16200000" flipV="1">
              <a:off x="1762" y="2811"/>
              <a:ext cx="1" cy="5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74" name="Line 110"/>
            <p:cNvSpPr>
              <a:spLocks noChangeShapeType="1"/>
            </p:cNvSpPr>
            <p:nvPr/>
          </p:nvSpPr>
          <p:spPr bwMode="auto">
            <a:xfrm rot="16200000">
              <a:off x="1201" y="2812"/>
              <a:ext cx="562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76" name="Rectangle 112"/>
          <p:cNvSpPr>
            <a:spLocks noChangeArrowheads="1"/>
          </p:cNvSpPr>
          <p:nvPr/>
        </p:nvSpPr>
        <p:spPr bwMode="auto">
          <a:xfrm>
            <a:off x="1890713" y="3873500"/>
            <a:ext cx="1501775" cy="14986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77" name="AutoShape 113"/>
          <p:cNvSpPr>
            <a:spLocks noChangeArrowheads="1"/>
          </p:cNvSpPr>
          <p:nvPr/>
        </p:nvSpPr>
        <p:spPr bwMode="auto">
          <a:xfrm>
            <a:off x="4083050" y="4433888"/>
            <a:ext cx="976313" cy="261937"/>
          </a:xfrm>
          <a:prstGeom prst="rightArrow">
            <a:avLst>
              <a:gd name="adj1" fmla="val 55148"/>
              <a:gd name="adj2" fmla="val 87884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F1D0AC60-F37D-40D0-9748-F2241F11E9C3}" type="slidenum">
              <a:rPr lang="en-US"/>
              <a:pPr/>
              <a:t>15</a:t>
            </a:fld>
            <a:endParaRPr lang="en-US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587625"/>
          </a:xfrm>
          <a:noFill/>
        </p:spPr>
        <p:txBody>
          <a:bodyPr>
            <a:spAutoFit/>
          </a:bodyPr>
          <a:lstStyle/>
          <a:p>
            <a:pPr marL="457200" indent="-457200"/>
            <a:r>
              <a:rPr lang="en-US" sz="2000" b="1"/>
              <a:t>Step 1</a:t>
            </a:r>
            <a:r>
              <a:rPr lang="en-US" sz="2000" i="1"/>
              <a:t> (tập gốc)</a:t>
            </a:r>
          </a:p>
          <a:p>
            <a:pPr marL="457200" indent="-457200"/>
            <a:r>
              <a:rPr lang="en-US" sz="2000"/>
              <a:t>Lấy một tam giác đều.</a:t>
            </a:r>
          </a:p>
          <a:p>
            <a:pPr marL="457200" indent="-457200"/>
            <a:r>
              <a:rPr lang="en-US" sz="2000" b="1"/>
              <a:t>Step 2</a:t>
            </a:r>
            <a:r>
              <a:rPr lang="en-US" sz="2000" i="1"/>
              <a:t> (quy tắc sinh)</a:t>
            </a:r>
          </a:p>
          <a:p>
            <a:pPr marL="457200" indent="-457200">
              <a:buFontTx/>
              <a:buAutoNum type="arabicPeriod"/>
            </a:pPr>
            <a:r>
              <a:rPr lang="en-US" sz="2000"/>
              <a:t>Chia tam giác ra thành 4 tam giác đều bằng nhau.</a:t>
            </a:r>
          </a:p>
          <a:p>
            <a:pPr marL="457200" indent="-457200">
              <a:buFontTx/>
              <a:buAutoNum type="arabicPeriod"/>
            </a:pPr>
            <a:r>
              <a:rPr lang="en-US" sz="2000"/>
              <a:t>Bỏ tam giác ở giữa.</a:t>
            </a:r>
          </a:p>
          <a:p>
            <a:pPr marL="457200" indent="-457200"/>
            <a:r>
              <a:rPr lang="en-US" sz="2000" b="1"/>
              <a:t>Step 3</a:t>
            </a:r>
          </a:p>
          <a:p>
            <a:pPr marL="457200" indent="-457200"/>
            <a:r>
              <a:rPr lang="en-US" sz="2000"/>
              <a:t>Lặp lại </a:t>
            </a:r>
            <a:r>
              <a:rPr lang="en-US" sz="2000" b="1"/>
              <a:t>Step 2</a:t>
            </a:r>
            <a:r>
              <a:rPr lang="en-US" sz="2000"/>
              <a:t> cho các tam giác đều còn lại.</a:t>
            </a:r>
          </a:p>
        </p:txBody>
      </p:sp>
      <p:sp>
        <p:nvSpPr>
          <p:cNvPr id="105530" name="Freeform 58"/>
          <p:cNvSpPr>
            <a:spLocks/>
          </p:cNvSpPr>
          <p:nvPr/>
        </p:nvSpPr>
        <p:spPr bwMode="auto">
          <a:xfrm>
            <a:off x="3049588" y="3825875"/>
            <a:ext cx="3043237" cy="2611438"/>
          </a:xfrm>
          <a:custGeom>
            <a:avLst/>
            <a:gdLst>
              <a:gd name="T0" fmla="*/ 955 w 1917"/>
              <a:gd name="T1" fmla="*/ 0 h 1645"/>
              <a:gd name="T2" fmla="*/ 1917 w 1917"/>
              <a:gd name="T3" fmla="*/ 1645 h 1645"/>
              <a:gd name="T4" fmla="*/ 0 w 1917"/>
              <a:gd name="T5" fmla="*/ 1645 h 1645"/>
              <a:gd name="T6" fmla="*/ 955 w 1917"/>
              <a:gd name="T7" fmla="*/ 0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7" h="1645">
                <a:moveTo>
                  <a:pt x="955" y="0"/>
                </a:moveTo>
                <a:lnTo>
                  <a:pt x="1917" y="1645"/>
                </a:lnTo>
                <a:lnTo>
                  <a:pt x="0" y="1645"/>
                </a:lnTo>
                <a:lnTo>
                  <a:pt x="955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531" name="Freeform 59"/>
          <p:cNvSpPr>
            <a:spLocks/>
          </p:cNvSpPr>
          <p:nvPr/>
        </p:nvSpPr>
        <p:spPr bwMode="auto">
          <a:xfrm>
            <a:off x="3049588" y="5132388"/>
            <a:ext cx="1520825" cy="1304925"/>
          </a:xfrm>
          <a:custGeom>
            <a:avLst/>
            <a:gdLst>
              <a:gd name="T0" fmla="*/ 476 w 958"/>
              <a:gd name="T1" fmla="*/ 0 h 822"/>
              <a:gd name="T2" fmla="*/ 958 w 958"/>
              <a:gd name="T3" fmla="*/ 822 h 822"/>
              <a:gd name="T4" fmla="*/ 0 w 958"/>
              <a:gd name="T5" fmla="*/ 822 h 822"/>
              <a:gd name="T6" fmla="*/ 476 w 958"/>
              <a:gd name="T7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22">
                <a:moveTo>
                  <a:pt x="476" y="0"/>
                </a:moveTo>
                <a:lnTo>
                  <a:pt x="958" y="822"/>
                </a:lnTo>
                <a:lnTo>
                  <a:pt x="0" y="822"/>
                </a:lnTo>
                <a:lnTo>
                  <a:pt x="476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532" name="Freeform 60"/>
          <p:cNvSpPr>
            <a:spLocks/>
          </p:cNvSpPr>
          <p:nvPr/>
        </p:nvSpPr>
        <p:spPr bwMode="auto">
          <a:xfrm>
            <a:off x="3808413" y="3825875"/>
            <a:ext cx="1519237" cy="1306513"/>
          </a:xfrm>
          <a:custGeom>
            <a:avLst/>
            <a:gdLst>
              <a:gd name="T0" fmla="*/ 477 w 957"/>
              <a:gd name="T1" fmla="*/ 0 h 823"/>
              <a:gd name="T2" fmla="*/ 957 w 957"/>
              <a:gd name="T3" fmla="*/ 823 h 823"/>
              <a:gd name="T4" fmla="*/ 0 w 957"/>
              <a:gd name="T5" fmla="*/ 823 h 823"/>
              <a:gd name="T6" fmla="*/ 477 w 957"/>
              <a:gd name="T7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7" h="823">
                <a:moveTo>
                  <a:pt x="477" y="0"/>
                </a:moveTo>
                <a:lnTo>
                  <a:pt x="957" y="823"/>
                </a:lnTo>
                <a:lnTo>
                  <a:pt x="0" y="823"/>
                </a:lnTo>
                <a:lnTo>
                  <a:pt x="477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533" name="Freeform 61"/>
          <p:cNvSpPr>
            <a:spLocks/>
          </p:cNvSpPr>
          <p:nvPr/>
        </p:nvSpPr>
        <p:spPr bwMode="auto">
          <a:xfrm>
            <a:off x="4572000" y="5132388"/>
            <a:ext cx="1520825" cy="1304925"/>
          </a:xfrm>
          <a:custGeom>
            <a:avLst/>
            <a:gdLst>
              <a:gd name="T0" fmla="*/ 476 w 958"/>
              <a:gd name="T1" fmla="*/ 0 h 822"/>
              <a:gd name="T2" fmla="*/ 958 w 958"/>
              <a:gd name="T3" fmla="*/ 822 h 822"/>
              <a:gd name="T4" fmla="*/ 0 w 958"/>
              <a:gd name="T5" fmla="*/ 822 h 822"/>
              <a:gd name="T6" fmla="*/ 476 w 958"/>
              <a:gd name="T7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22">
                <a:moveTo>
                  <a:pt x="476" y="0"/>
                </a:moveTo>
                <a:lnTo>
                  <a:pt x="958" y="822"/>
                </a:lnTo>
                <a:lnTo>
                  <a:pt x="0" y="822"/>
                </a:lnTo>
                <a:lnTo>
                  <a:pt x="476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534" name="Freeform 62"/>
          <p:cNvSpPr>
            <a:spLocks/>
          </p:cNvSpPr>
          <p:nvPr/>
        </p:nvSpPr>
        <p:spPr bwMode="auto">
          <a:xfrm>
            <a:off x="3808413" y="5132388"/>
            <a:ext cx="1519237" cy="1304925"/>
          </a:xfrm>
          <a:custGeom>
            <a:avLst/>
            <a:gdLst>
              <a:gd name="T0" fmla="*/ 957 w 957"/>
              <a:gd name="T1" fmla="*/ 0 h 822"/>
              <a:gd name="T2" fmla="*/ 480 w 957"/>
              <a:gd name="T3" fmla="*/ 822 h 822"/>
              <a:gd name="T4" fmla="*/ 0 w 957"/>
              <a:gd name="T5" fmla="*/ 0 h 822"/>
              <a:gd name="T6" fmla="*/ 957 w 957"/>
              <a:gd name="T7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7" h="822">
                <a:moveTo>
                  <a:pt x="957" y="0"/>
                </a:moveTo>
                <a:lnTo>
                  <a:pt x="480" y="822"/>
                </a:lnTo>
                <a:lnTo>
                  <a:pt x="0" y="0"/>
                </a:lnTo>
                <a:lnTo>
                  <a:pt x="957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30" grpId="0" animBg="1"/>
      <p:bldP spid="105531" grpId="0" animBg="1"/>
      <p:bldP spid="105532" grpId="0" animBg="1"/>
      <p:bldP spid="105533" grpId="0" animBg="1"/>
      <p:bldP spid="105534" grpId="0" animBg="1"/>
      <p:bldP spid="10553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573E621D-F75B-432E-A504-14DAED15C8F1}" type="slidenum">
              <a:rPr lang="en-US"/>
              <a:pPr/>
              <a:t>16</a:t>
            </a:fld>
            <a:endParaRPr lang="en-US"/>
          </a:p>
        </p:txBody>
      </p:sp>
      <p:sp>
        <p:nvSpPr>
          <p:cNvPr id="120893" name="Rectangle 61"/>
          <p:cNvSpPr>
            <a:spLocks noChangeArrowheads="1"/>
          </p:cNvSpPr>
          <p:nvPr/>
        </p:nvSpPr>
        <p:spPr bwMode="auto">
          <a:xfrm>
            <a:off x="3657600" y="4573588"/>
            <a:ext cx="1905000" cy="1901825"/>
          </a:xfrm>
          <a:prstGeom prst="rect">
            <a:avLst/>
          </a:prstGeom>
          <a:solidFill>
            <a:schemeClr val="accent1"/>
          </a:solidFill>
          <a:ln w="76200">
            <a:solidFill>
              <a:srgbClr val="CC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Kết quả</a:t>
            </a:r>
          </a:p>
          <a:p>
            <a:endParaRPr lang="en-US"/>
          </a:p>
        </p:txBody>
      </p:sp>
      <p:sp>
        <p:nvSpPr>
          <p:cNvPr id="120881" name="Freeform 49"/>
          <p:cNvSpPr>
            <a:spLocks/>
          </p:cNvSpPr>
          <p:nvPr/>
        </p:nvSpPr>
        <p:spPr bwMode="auto">
          <a:xfrm>
            <a:off x="914400" y="2066925"/>
            <a:ext cx="1905000" cy="1635125"/>
          </a:xfrm>
          <a:custGeom>
            <a:avLst/>
            <a:gdLst>
              <a:gd name="T0" fmla="*/ 598 w 1200"/>
              <a:gd name="T1" fmla="*/ 0 h 1030"/>
              <a:gd name="T2" fmla="*/ 1200 w 1200"/>
              <a:gd name="T3" fmla="*/ 1030 h 1030"/>
              <a:gd name="T4" fmla="*/ 0 w 1200"/>
              <a:gd name="T5" fmla="*/ 1030 h 1030"/>
              <a:gd name="T6" fmla="*/ 598 w 1200"/>
              <a:gd name="T7" fmla="*/ 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0" h="1030">
                <a:moveTo>
                  <a:pt x="598" y="0"/>
                </a:moveTo>
                <a:lnTo>
                  <a:pt x="1200" y="1030"/>
                </a:lnTo>
                <a:lnTo>
                  <a:pt x="0" y="1030"/>
                </a:lnTo>
                <a:lnTo>
                  <a:pt x="598" y="0"/>
                </a:lnTo>
                <a:close/>
              </a:path>
            </a:pathLst>
          </a:custGeom>
          <a:solidFill>
            <a:srgbClr val="33CC33"/>
          </a:solidFill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20887" name="Group 55"/>
          <p:cNvGrpSpPr>
            <a:grpSpLocks/>
          </p:cNvGrpSpPr>
          <p:nvPr/>
        </p:nvGrpSpPr>
        <p:grpSpPr bwMode="auto">
          <a:xfrm>
            <a:off x="6400800" y="2066925"/>
            <a:ext cx="1900238" cy="1635125"/>
            <a:chOff x="1274" y="1182"/>
            <a:chExt cx="1197" cy="1030"/>
          </a:xfrm>
        </p:grpSpPr>
        <p:sp>
          <p:nvSpPr>
            <p:cNvPr id="120872" name="Freeform 40"/>
            <p:cNvSpPr>
              <a:spLocks/>
            </p:cNvSpPr>
            <p:nvPr/>
          </p:nvSpPr>
          <p:spPr bwMode="auto">
            <a:xfrm>
              <a:off x="1274" y="1955"/>
              <a:ext cx="298" cy="257"/>
            </a:xfrm>
            <a:custGeom>
              <a:avLst/>
              <a:gdLst>
                <a:gd name="T0" fmla="*/ 298 w 298"/>
                <a:gd name="T1" fmla="*/ 257 h 257"/>
                <a:gd name="T2" fmla="*/ 149 w 298"/>
                <a:gd name="T3" fmla="*/ 0 h 257"/>
                <a:gd name="T4" fmla="*/ 0 w 298"/>
                <a:gd name="T5" fmla="*/ 257 h 257"/>
                <a:gd name="T6" fmla="*/ 298 w 298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7">
                  <a:moveTo>
                    <a:pt x="298" y="257"/>
                  </a:moveTo>
                  <a:lnTo>
                    <a:pt x="149" y="0"/>
                  </a:lnTo>
                  <a:lnTo>
                    <a:pt x="0" y="257"/>
                  </a:lnTo>
                  <a:lnTo>
                    <a:pt x="298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3" name="Freeform 41"/>
            <p:cNvSpPr>
              <a:spLocks/>
            </p:cNvSpPr>
            <p:nvPr/>
          </p:nvSpPr>
          <p:spPr bwMode="auto">
            <a:xfrm>
              <a:off x="1574" y="1955"/>
              <a:ext cx="297" cy="257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4" name="Freeform 42"/>
            <p:cNvSpPr>
              <a:spLocks/>
            </p:cNvSpPr>
            <p:nvPr/>
          </p:nvSpPr>
          <p:spPr bwMode="auto">
            <a:xfrm>
              <a:off x="1422" y="1697"/>
              <a:ext cx="298" cy="258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5" name="Freeform 43"/>
            <p:cNvSpPr>
              <a:spLocks/>
            </p:cNvSpPr>
            <p:nvPr/>
          </p:nvSpPr>
          <p:spPr bwMode="auto">
            <a:xfrm>
              <a:off x="1875" y="1955"/>
              <a:ext cx="297" cy="257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6" name="Freeform 44"/>
            <p:cNvSpPr>
              <a:spLocks/>
            </p:cNvSpPr>
            <p:nvPr/>
          </p:nvSpPr>
          <p:spPr bwMode="auto">
            <a:xfrm>
              <a:off x="2174" y="1955"/>
              <a:ext cx="297" cy="257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7" name="Freeform 45"/>
            <p:cNvSpPr>
              <a:spLocks/>
            </p:cNvSpPr>
            <p:nvPr/>
          </p:nvSpPr>
          <p:spPr bwMode="auto">
            <a:xfrm>
              <a:off x="2022" y="1697"/>
              <a:ext cx="298" cy="258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8" name="Freeform 46"/>
            <p:cNvSpPr>
              <a:spLocks/>
            </p:cNvSpPr>
            <p:nvPr/>
          </p:nvSpPr>
          <p:spPr bwMode="auto">
            <a:xfrm>
              <a:off x="1574" y="1440"/>
              <a:ext cx="297" cy="257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79" name="Freeform 47"/>
            <p:cNvSpPr>
              <a:spLocks/>
            </p:cNvSpPr>
            <p:nvPr/>
          </p:nvSpPr>
          <p:spPr bwMode="auto">
            <a:xfrm>
              <a:off x="1873" y="1440"/>
              <a:ext cx="297" cy="257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80" name="Freeform 48"/>
            <p:cNvSpPr>
              <a:spLocks/>
            </p:cNvSpPr>
            <p:nvPr/>
          </p:nvSpPr>
          <p:spPr bwMode="auto">
            <a:xfrm>
              <a:off x="1722" y="1182"/>
              <a:ext cx="297" cy="258"/>
            </a:xfrm>
            <a:custGeom>
              <a:avLst/>
              <a:gdLst>
                <a:gd name="T0" fmla="*/ 297 w 297"/>
                <a:gd name="T1" fmla="*/ 258 h 258"/>
                <a:gd name="T2" fmla="*/ 148 w 297"/>
                <a:gd name="T3" fmla="*/ 0 h 258"/>
                <a:gd name="T4" fmla="*/ 0 w 297"/>
                <a:gd name="T5" fmla="*/ 258 h 258"/>
                <a:gd name="T6" fmla="*/ 297 w 297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8">
                  <a:moveTo>
                    <a:pt x="297" y="258"/>
                  </a:moveTo>
                  <a:lnTo>
                    <a:pt x="148" y="0"/>
                  </a:lnTo>
                  <a:lnTo>
                    <a:pt x="0" y="258"/>
                  </a:lnTo>
                  <a:lnTo>
                    <a:pt x="297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82" name="Line 50"/>
            <p:cNvSpPr>
              <a:spLocks noChangeShapeType="1"/>
            </p:cNvSpPr>
            <p:nvPr/>
          </p:nvSpPr>
          <p:spPr bwMode="auto">
            <a:xfrm>
              <a:off x="1571" y="1697"/>
              <a:ext cx="301" cy="515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886" name="Group 54"/>
          <p:cNvGrpSpPr>
            <a:grpSpLocks/>
          </p:cNvGrpSpPr>
          <p:nvPr/>
        </p:nvGrpSpPr>
        <p:grpSpPr bwMode="auto">
          <a:xfrm>
            <a:off x="3657600" y="2066925"/>
            <a:ext cx="1905000" cy="1635125"/>
            <a:chOff x="2092" y="2442"/>
            <a:chExt cx="1200" cy="1030"/>
          </a:xfrm>
        </p:grpSpPr>
        <p:sp>
          <p:nvSpPr>
            <p:cNvPr id="120883" name="Freeform 51"/>
            <p:cNvSpPr>
              <a:spLocks/>
            </p:cNvSpPr>
            <p:nvPr/>
          </p:nvSpPr>
          <p:spPr bwMode="auto">
            <a:xfrm>
              <a:off x="2092" y="2957"/>
              <a:ext cx="600" cy="515"/>
            </a:xfrm>
            <a:custGeom>
              <a:avLst/>
              <a:gdLst>
                <a:gd name="T0" fmla="*/ 298 w 600"/>
                <a:gd name="T1" fmla="*/ 0 h 515"/>
                <a:gd name="T2" fmla="*/ 600 w 600"/>
                <a:gd name="T3" fmla="*/ 515 h 515"/>
                <a:gd name="T4" fmla="*/ 0 w 600"/>
                <a:gd name="T5" fmla="*/ 515 h 515"/>
                <a:gd name="T6" fmla="*/ 298 w 600"/>
                <a:gd name="T7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0" h="515">
                  <a:moveTo>
                    <a:pt x="298" y="0"/>
                  </a:moveTo>
                  <a:lnTo>
                    <a:pt x="600" y="515"/>
                  </a:lnTo>
                  <a:lnTo>
                    <a:pt x="0" y="5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84" name="Freeform 52"/>
            <p:cNvSpPr>
              <a:spLocks/>
            </p:cNvSpPr>
            <p:nvPr/>
          </p:nvSpPr>
          <p:spPr bwMode="auto">
            <a:xfrm>
              <a:off x="2392" y="2442"/>
              <a:ext cx="599" cy="515"/>
            </a:xfrm>
            <a:custGeom>
              <a:avLst/>
              <a:gdLst>
                <a:gd name="T0" fmla="*/ 298 w 599"/>
                <a:gd name="T1" fmla="*/ 0 h 515"/>
                <a:gd name="T2" fmla="*/ 599 w 599"/>
                <a:gd name="T3" fmla="*/ 515 h 515"/>
                <a:gd name="T4" fmla="*/ 0 w 599"/>
                <a:gd name="T5" fmla="*/ 515 h 515"/>
                <a:gd name="T6" fmla="*/ 298 w 599"/>
                <a:gd name="T7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515">
                  <a:moveTo>
                    <a:pt x="298" y="0"/>
                  </a:moveTo>
                  <a:lnTo>
                    <a:pt x="599" y="515"/>
                  </a:lnTo>
                  <a:lnTo>
                    <a:pt x="0" y="5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885" name="Freeform 53"/>
            <p:cNvSpPr>
              <a:spLocks/>
            </p:cNvSpPr>
            <p:nvPr/>
          </p:nvSpPr>
          <p:spPr bwMode="auto">
            <a:xfrm>
              <a:off x="2693" y="2957"/>
              <a:ext cx="599" cy="515"/>
            </a:xfrm>
            <a:custGeom>
              <a:avLst/>
              <a:gdLst>
                <a:gd name="T0" fmla="*/ 298 w 599"/>
                <a:gd name="T1" fmla="*/ 0 h 515"/>
                <a:gd name="T2" fmla="*/ 599 w 599"/>
                <a:gd name="T3" fmla="*/ 515 h 515"/>
                <a:gd name="T4" fmla="*/ 0 w 599"/>
                <a:gd name="T5" fmla="*/ 515 h 515"/>
                <a:gd name="T6" fmla="*/ 298 w 599"/>
                <a:gd name="T7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515">
                  <a:moveTo>
                    <a:pt x="298" y="0"/>
                  </a:moveTo>
                  <a:lnTo>
                    <a:pt x="599" y="515"/>
                  </a:lnTo>
                  <a:lnTo>
                    <a:pt x="0" y="515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0888" name="Text Box 56"/>
          <p:cNvSpPr txBox="1">
            <a:spLocks noChangeArrowheads="1"/>
          </p:cNvSpPr>
          <p:nvPr/>
        </p:nvSpPr>
        <p:spPr bwMode="auto">
          <a:xfrm>
            <a:off x="1600200" y="155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n=0</a:t>
            </a:r>
          </a:p>
        </p:txBody>
      </p:sp>
      <p:sp>
        <p:nvSpPr>
          <p:cNvPr id="120889" name="Text Box 57"/>
          <p:cNvSpPr txBox="1">
            <a:spLocks noChangeArrowheads="1"/>
          </p:cNvSpPr>
          <p:nvPr/>
        </p:nvSpPr>
        <p:spPr bwMode="auto">
          <a:xfrm>
            <a:off x="4297363" y="155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n=1</a:t>
            </a:r>
          </a:p>
        </p:txBody>
      </p:sp>
      <p:sp>
        <p:nvSpPr>
          <p:cNvPr id="120890" name="Text Box 58"/>
          <p:cNvSpPr txBox="1">
            <a:spLocks noChangeArrowheads="1"/>
          </p:cNvSpPr>
          <p:nvPr/>
        </p:nvSpPr>
        <p:spPr bwMode="auto">
          <a:xfrm>
            <a:off x="7086600" y="1558925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n=2</a:t>
            </a:r>
          </a:p>
        </p:txBody>
      </p:sp>
      <p:pic>
        <p:nvPicPr>
          <p:cNvPr id="120891" name="Picture 59" descr="sierp-zo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4573588"/>
            <a:ext cx="1901825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92" name="Text Box 60"/>
          <p:cNvSpPr txBox="1">
            <a:spLocks noChangeArrowheads="1"/>
          </p:cNvSpPr>
          <p:nvPr/>
        </p:nvSpPr>
        <p:spPr bwMode="auto">
          <a:xfrm>
            <a:off x="4322763" y="4127500"/>
            <a:ext cx="5651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</a:t>
            </a:r>
            <a:r>
              <a:rPr lang="en-US" sz="2400">
                <a:sym typeface="Symbol" panose="05050102010706020507" pitchFamily="18" charset="2"/>
              </a:rPr>
              <a:t>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F82EBFC-7D6E-4F28-989C-B63FFA4F2836}" type="slidenum">
              <a:rPr lang="en-US"/>
              <a:pPr/>
              <a:t>17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Số chiều tự đồng dạng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defTabSz="457200"/>
            <a:r>
              <a:rPr lang="en-US" b="1" u="sng"/>
              <a:t>Định nghĩa</a:t>
            </a:r>
            <a:r>
              <a:rPr lang="en-US"/>
              <a:t> </a:t>
            </a:r>
          </a:p>
          <a:p>
            <a:pPr algn="just" defTabSz="457200"/>
            <a:r>
              <a:rPr lang="en-US"/>
              <a:t>	Cho một hình H được chia thành N phần {H</a:t>
            </a:r>
            <a:r>
              <a:rPr lang="en-US" baseline="-25000"/>
              <a:t>1</a:t>
            </a:r>
            <a:r>
              <a:rPr lang="en-US"/>
              <a:t>, ... , H</a:t>
            </a:r>
            <a:r>
              <a:rPr lang="en-US" baseline="-25000"/>
              <a:t>N</a:t>
            </a:r>
            <a:r>
              <a:rPr lang="en-US"/>
              <a:t>}, mỗi phần đồng dạng với H theo tỉ lệ s. Thì</a:t>
            </a:r>
          </a:p>
        </p:txBody>
      </p:sp>
      <p:graphicFrame>
        <p:nvGraphicFramePr>
          <p:cNvPr id="22535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90600" y="2362200"/>
          <a:ext cx="625316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3" imgW="6235560" imgH="787320" progId="Equation.3">
                  <p:embed/>
                </p:oleObj>
              </mc:Choice>
              <mc:Fallback>
                <p:oleObj name="Equation" r:id="rId3" imgW="6235560" imgH="7873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625316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Freeform 9"/>
          <p:cNvSpPr>
            <a:spLocks/>
          </p:cNvSpPr>
          <p:nvPr/>
        </p:nvSpPr>
        <p:spPr bwMode="auto">
          <a:xfrm>
            <a:off x="2862263" y="3611563"/>
            <a:ext cx="2911475" cy="2084387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8" name="Freeform 10"/>
          <p:cNvSpPr>
            <a:spLocks/>
          </p:cNvSpPr>
          <p:nvPr/>
        </p:nvSpPr>
        <p:spPr bwMode="auto">
          <a:xfrm rot="1459544">
            <a:off x="4433888" y="4114800"/>
            <a:ext cx="585787" cy="420688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39" name="Freeform 11"/>
          <p:cNvSpPr>
            <a:spLocks/>
          </p:cNvSpPr>
          <p:nvPr/>
        </p:nvSpPr>
        <p:spPr bwMode="auto">
          <a:xfrm rot="-623011">
            <a:off x="3565525" y="4052888"/>
            <a:ext cx="585788" cy="420687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40" name="Freeform 12"/>
          <p:cNvSpPr>
            <a:spLocks/>
          </p:cNvSpPr>
          <p:nvPr/>
        </p:nvSpPr>
        <p:spPr bwMode="auto">
          <a:xfrm rot="1292878">
            <a:off x="3641725" y="4983163"/>
            <a:ext cx="585788" cy="420687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41" name="Freeform 13"/>
          <p:cNvSpPr>
            <a:spLocks/>
          </p:cNvSpPr>
          <p:nvPr/>
        </p:nvSpPr>
        <p:spPr bwMode="auto">
          <a:xfrm rot="1481331">
            <a:off x="3917950" y="4557713"/>
            <a:ext cx="585788" cy="420687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42" name="Freeform 14"/>
          <p:cNvSpPr>
            <a:spLocks/>
          </p:cNvSpPr>
          <p:nvPr/>
        </p:nvSpPr>
        <p:spPr bwMode="auto">
          <a:xfrm rot="7502437">
            <a:off x="4540250" y="4678363"/>
            <a:ext cx="585787" cy="420688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43" name="Freeform 15"/>
          <p:cNvSpPr>
            <a:spLocks/>
          </p:cNvSpPr>
          <p:nvPr/>
        </p:nvSpPr>
        <p:spPr bwMode="auto">
          <a:xfrm rot="4869069">
            <a:off x="3138488" y="4556125"/>
            <a:ext cx="585788" cy="420687"/>
          </a:xfrm>
          <a:custGeom>
            <a:avLst/>
            <a:gdLst>
              <a:gd name="T0" fmla="*/ 316 w 1811"/>
              <a:gd name="T1" fmla="*/ 355 h 1296"/>
              <a:gd name="T2" fmla="*/ 1219 w 1811"/>
              <a:gd name="T3" fmla="*/ 298 h 1296"/>
              <a:gd name="T4" fmla="*/ 1680 w 1811"/>
              <a:gd name="T5" fmla="*/ 816 h 1296"/>
              <a:gd name="T6" fmla="*/ 432 w 1811"/>
              <a:gd name="T7" fmla="*/ 1210 h 1296"/>
              <a:gd name="T8" fmla="*/ 316 w 1811"/>
              <a:gd name="T9" fmla="*/ 355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1" h="1296">
                <a:moveTo>
                  <a:pt x="316" y="355"/>
                </a:moveTo>
                <a:cubicBezTo>
                  <a:pt x="632" y="0"/>
                  <a:pt x="992" y="221"/>
                  <a:pt x="1219" y="298"/>
                </a:cubicBezTo>
                <a:cubicBezTo>
                  <a:pt x="1446" y="375"/>
                  <a:pt x="1811" y="664"/>
                  <a:pt x="1680" y="816"/>
                </a:cubicBezTo>
                <a:cubicBezTo>
                  <a:pt x="1549" y="968"/>
                  <a:pt x="700" y="1296"/>
                  <a:pt x="432" y="1210"/>
                </a:cubicBezTo>
                <a:cubicBezTo>
                  <a:pt x="164" y="1124"/>
                  <a:pt x="0" y="710"/>
                  <a:pt x="316" y="355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3702050" y="4144963"/>
            <a:ext cx="2238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3300413" y="4589463"/>
            <a:ext cx="2238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47" name="Text Box 19"/>
          <p:cNvSpPr txBox="1">
            <a:spLocks noChangeArrowheads="1"/>
          </p:cNvSpPr>
          <p:nvPr/>
        </p:nvSpPr>
        <p:spPr bwMode="auto">
          <a:xfrm>
            <a:off x="3771900" y="5075238"/>
            <a:ext cx="2238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48" name="Text Box 20"/>
          <p:cNvSpPr txBox="1">
            <a:spLocks noChangeArrowheads="1"/>
          </p:cNvSpPr>
          <p:nvPr/>
        </p:nvSpPr>
        <p:spPr bwMode="auto">
          <a:xfrm>
            <a:off x="4065588" y="4648200"/>
            <a:ext cx="2238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4570413" y="4187825"/>
            <a:ext cx="2238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50" name="Text Box 22"/>
          <p:cNvSpPr txBox="1">
            <a:spLocks noChangeArrowheads="1"/>
          </p:cNvSpPr>
          <p:nvPr/>
        </p:nvSpPr>
        <p:spPr bwMode="auto">
          <a:xfrm>
            <a:off x="4732338" y="4702175"/>
            <a:ext cx="2238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1600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4005263" y="5707063"/>
            <a:ext cx="441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625F75C-41F1-480D-A338-D2D6E439F9CC}" type="slidenum">
              <a:rPr lang="en-US"/>
              <a:pPr/>
              <a:t>18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Số chiều của đoạn thẳng</a:t>
            </a:r>
          </a:p>
        </p:txBody>
      </p:sp>
      <p:sp>
        <p:nvSpPr>
          <p:cNvPr id="54314" name="Line 42"/>
          <p:cNvSpPr>
            <a:spLocks noChangeShapeType="1"/>
          </p:cNvSpPr>
          <p:nvPr/>
        </p:nvSpPr>
        <p:spPr bwMode="auto">
          <a:xfrm>
            <a:off x="2241550" y="2039938"/>
            <a:ext cx="2152650" cy="1587"/>
          </a:xfrm>
          <a:prstGeom prst="line">
            <a:avLst/>
          </a:prstGeom>
          <a:noFill/>
          <a:ln w="381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>
            <a:off x="2241550" y="2003425"/>
            <a:ext cx="1588" cy="76200"/>
          </a:xfrm>
          <a:prstGeom prst="line">
            <a:avLst/>
          </a:prstGeom>
          <a:noFill/>
          <a:ln w="381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>
            <a:off x="4394200" y="2003425"/>
            <a:ext cx="1588" cy="73025"/>
          </a:xfrm>
          <a:prstGeom prst="line">
            <a:avLst/>
          </a:prstGeom>
          <a:noFill/>
          <a:ln w="3810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57" name="Text Box 85"/>
          <p:cNvSpPr txBox="1">
            <a:spLocks noChangeArrowheads="1"/>
          </p:cNvSpPr>
          <p:nvPr/>
        </p:nvSpPr>
        <p:spPr bwMode="auto">
          <a:xfrm>
            <a:off x="712788" y="3009900"/>
            <a:ext cx="7958137" cy="2270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en-US" sz="2400"/>
              <a:t>Đoạn thẳng được chia thành N đoạn thẳng nhỏ bằng nhau, có hệ số đồng dạng là 1/N. Vậy số chiều của đoạn thẳng là</a:t>
            </a:r>
          </a:p>
        </p:txBody>
      </p:sp>
      <p:graphicFrame>
        <p:nvGraphicFramePr>
          <p:cNvPr id="54358" name="Object 86"/>
          <p:cNvGraphicFramePr>
            <a:graphicFrameLocks noGrp="1" noChangeAspect="1"/>
          </p:cNvGraphicFramePr>
          <p:nvPr>
            <p:ph idx="1"/>
          </p:nvPr>
        </p:nvGraphicFramePr>
        <p:xfrm>
          <a:off x="3767138" y="4271963"/>
          <a:ext cx="160813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6" name="Equation" r:id="rId3" imgW="1612800" imgH="787320" progId="Equation.3">
                  <p:embed/>
                </p:oleObj>
              </mc:Choice>
              <mc:Fallback>
                <p:oleObj name="Equation" r:id="rId3" imgW="1612800" imgH="78732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38" y="4271963"/>
                        <a:ext cx="160813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60" name="Line 88"/>
          <p:cNvSpPr>
            <a:spLocks noChangeShapeType="1"/>
          </p:cNvSpPr>
          <p:nvPr/>
        </p:nvSpPr>
        <p:spPr bwMode="auto">
          <a:xfrm>
            <a:off x="5375275" y="2039938"/>
            <a:ext cx="2152650" cy="1587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61" name="Line 89"/>
          <p:cNvSpPr>
            <a:spLocks noChangeShapeType="1"/>
          </p:cNvSpPr>
          <p:nvPr/>
        </p:nvSpPr>
        <p:spPr bwMode="auto">
          <a:xfrm>
            <a:off x="5375275" y="2003425"/>
            <a:ext cx="1588" cy="7620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62" name="Line 90"/>
          <p:cNvSpPr>
            <a:spLocks noChangeShapeType="1"/>
          </p:cNvSpPr>
          <p:nvPr/>
        </p:nvSpPr>
        <p:spPr bwMode="auto">
          <a:xfrm>
            <a:off x="6091238" y="2003425"/>
            <a:ext cx="1587" cy="6985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63" name="Line 91"/>
          <p:cNvSpPr>
            <a:spLocks noChangeShapeType="1"/>
          </p:cNvSpPr>
          <p:nvPr/>
        </p:nvSpPr>
        <p:spPr bwMode="auto">
          <a:xfrm>
            <a:off x="6808788" y="2003425"/>
            <a:ext cx="1587" cy="73025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64" name="Line 92"/>
          <p:cNvSpPr>
            <a:spLocks noChangeShapeType="1"/>
          </p:cNvSpPr>
          <p:nvPr/>
        </p:nvSpPr>
        <p:spPr bwMode="auto">
          <a:xfrm>
            <a:off x="7527925" y="2003425"/>
            <a:ext cx="1588" cy="73025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08D8783F-DAAA-4243-B3D3-7CCC87AF18CE}" type="slidenum">
              <a:rPr lang="en-US"/>
              <a:pPr/>
              <a:t>19</a:t>
            </a:fld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Số chiều của hình vuông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2362200" y="1277938"/>
            <a:ext cx="2152650" cy="2149475"/>
          </a:xfrm>
          <a:prstGeom prst="rect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712788" y="3914775"/>
            <a:ext cx="7958137" cy="2279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en-US" sz="2400"/>
              <a:t>Hình vuông được chia thành N</a:t>
            </a:r>
            <a:r>
              <a:rPr lang="en-US" sz="2400" baseline="30000"/>
              <a:t>2</a:t>
            </a:r>
            <a:r>
              <a:rPr lang="en-US" sz="2400"/>
              <a:t> hình vuông nhỏ bằng nhau, có hệ số đồng dạng là 1/N. Vậy số chiều của hình vuông là</a:t>
            </a:r>
          </a:p>
        </p:txBody>
      </p:sp>
      <p:graphicFrame>
        <p:nvGraphicFramePr>
          <p:cNvPr id="57359" name="Object 15"/>
          <p:cNvGraphicFramePr>
            <a:graphicFrameLocks noGrp="1" noChangeAspect="1"/>
          </p:cNvGraphicFramePr>
          <p:nvPr>
            <p:ph idx="1"/>
          </p:nvPr>
        </p:nvGraphicFramePr>
        <p:xfrm>
          <a:off x="3660775" y="5095875"/>
          <a:ext cx="18192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3" imgW="1828800" imgH="825480" progId="Equation.3">
                  <p:embed/>
                </p:oleObj>
              </mc:Choice>
              <mc:Fallback>
                <p:oleObj name="Equation" r:id="rId3" imgW="1828800" imgH="825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75" y="5095875"/>
                        <a:ext cx="181927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61" name="Rectangle 17"/>
          <p:cNvSpPr>
            <a:spLocks noChangeArrowheads="1"/>
          </p:cNvSpPr>
          <p:nvPr/>
        </p:nvSpPr>
        <p:spPr bwMode="auto">
          <a:xfrm>
            <a:off x="5119688" y="1277938"/>
            <a:ext cx="2152650" cy="2149475"/>
          </a:xfrm>
          <a:prstGeom prst="rect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5835650" y="1277938"/>
            <a:ext cx="1588" cy="214947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6553200" y="1277938"/>
            <a:ext cx="1588" cy="214947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20"/>
          <p:cNvSpPr>
            <a:spLocks noChangeShapeType="1"/>
          </p:cNvSpPr>
          <p:nvPr/>
        </p:nvSpPr>
        <p:spPr bwMode="auto">
          <a:xfrm>
            <a:off x="5119688" y="1993900"/>
            <a:ext cx="2152650" cy="158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>
            <a:off x="5119688" y="2711450"/>
            <a:ext cx="2152650" cy="158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B348F789-0AF0-49EA-B4CF-CBBD1F987152}" type="slidenum">
              <a:rPr lang="en-US"/>
              <a:pPr/>
              <a:t>2</a:t>
            </a:fld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sz="2800"/>
              <a:t>Tổng quan Fractal</a:t>
            </a:r>
          </a:p>
          <a:p>
            <a:pPr marL="457200" indent="-457200">
              <a:buFontTx/>
              <a:buAutoNum type="arabicPeriod"/>
            </a:pPr>
            <a:r>
              <a:rPr lang="en-US" sz="2800"/>
              <a:t>IFS</a:t>
            </a:r>
          </a:p>
          <a:p>
            <a:pPr marL="457200" indent="-457200">
              <a:buFontTx/>
              <a:buAutoNum type="arabicPeriod"/>
            </a:pPr>
            <a:r>
              <a:rPr lang="en-US" sz="2800"/>
              <a:t>L-System</a:t>
            </a:r>
          </a:p>
          <a:p>
            <a:pPr marL="457200" indent="-457200">
              <a:buFontTx/>
              <a:buAutoNum type="arabicPeriod"/>
            </a:pPr>
            <a:r>
              <a:rPr lang="en-US" sz="2800"/>
              <a:t>Tập Maldelbrot</a:t>
            </a:r>
          </a:p>
          <a:p>
            <a:pPr marL="457200" indent="-457200">
              <a:buFontTx/>
              <a:buAutoNum type="arabicPeriod"/>
            </a:pPr>
            <a:endParaRPr lang="en-US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AFC73219-1743-4327-B54D-C85A329B897E}" type="slidenum">
              <a:rPr lang="en-US"/>
              <a:pPr/>
              <a:t>20</a:t>
            </a:fld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Số chiều của hình lập phương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973138" y="2211388"/>
            <a:ext cx="2154237" cy="2149475"/>
          </a:xfrm>
          <a:prstGeom prst="rect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V="1">
            <a:off x="973138" y="1135063"/>
            <a:ext cx="1077912" cy="1076325"/>
          </a:xfrm>
          <a:prstGeom prst="line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 flipH="1">
            <a:off x="3127375" y="1135063"/>
            <a:ext cx="1076325" cy="1076325"/>
          </a:xfrm>
          <a:prstGeom prst="line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 flipH="1">
            <a:off x="3127375" y="3286125"/>
            <a:ext cx="1076325" cy="1074738"/>
          </a:xfrm>
          <a:prstGeom prst="line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 flipH="1">
            <a:off x="4191000" y="1135063"/>
            <a:ext cx="12700" cy="2162175"/>
          </a:xfrm>
          <a:prstGeom prst="line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 flipH="1">
            <a:off x="2051050" y="1135063"/>
            <a:ext cx="2152650" cy="1587"/>
          </a:xfrm>
          <a:prstGeom prst="line">
            <a:avLst/>
          </a:prstGeom>
          <a:noFill/>
          <a:ln w="28575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238125" y="4456113"/>
            <a:ext cx="8686800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en-US" sz="2400"/>
              <a:t>Hình lập phương được chia thành N</a:t>
            </a:r>
            <a:r>
              <a:rPr lang="en-US" sz="2400" baseline="30000"/>
              <a:t>3</a:t>
            </a:r>
            <a:r>
              <a:rPr lang="en-US" sz="2400"/>
              <a:t> hình lập phương nhỏ bằng nhau, có hệ số đồng dạng 1/N. Vậy số chiều là</a:t>
            </a:r>
          </a:p>
        </p:txBody>
      </p:sp>
      <p:graphicFrame>
        <p:nvGraphicFramePr>
          <p:cNvPr id="40993" name="Object 33"/>
          <p:cNvGraphicFramePr>
            <a:graphicFrameLocks noGrp="1" noChangeAspect="1"/>
          </p:cNvGraphicFramePr>
          <p:nvPr>
            <p:ph idx="1"/>
          </p:nvPr>
        </p:nvGraphicFramePr>
        <p:xfrm>
          <a:off x="3663950" y="5330825"/>
          <a:ext cx="1828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Equation" r:id="rId3" imgW="1828800" imgH="825480" progId="Equation.3">
                  <p:embed/>
                </p:oleObj>
              </mc:Choice>
              <mc:Fallback>
                <p:oleObj name="Equation" r:id="rId3" imgW="1828800" imgH="8254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5330825"/>
                        <a:ext cx="1828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5" name="Rectangle 35"/>
          <p:cNvSpPr>
            <a:spLocks noChangeArrowheads="1"/>
          </p:cNvSpPr>
          <p:nvPr/>
        </p:nvSpPr>
        <p:spPr bwMode="auto">
          <a:xfrm>
            <a:off x="5083175" y="2211388"/>
            <a:ext cx="2154238" cy="2149475"/>
          </a:xfrm>
          <a:prstGeom prst="rect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>
            <a:off x="5800725" y="2211388"/>
            <a:ext cx="1588" cy="214947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>
            <a:off x="6518275" y="2211388"/>
            <a:ext cx="1588" cy="214947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5083175" y="2927350"/>
            <a:ext cx="2154238" cy="158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5083175" y="3644900"/>
            <a:ext cx="2154238" cy="158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V="1">
            <a:off x="5083175" y="1135063"/>
            <a:ext cx="1077913" cy="107632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7237413" y="1135063"/>
            <a:ext cx="1076325" cy="107632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7237413" y="3286125"/>
            <a:ext cx="1076325" cy="107473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 flipH="1">
            <a:off x="8301038" y="1135063"/>
            <a:ext cx="12700" cy="216217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 flipH="1">
            <a:off x="6161088" y="1135063"/>
            <a:ext cx="2152650" cy="158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7594600" y="1863725"/>
            <a:ext cx="1588" cy="2151063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953375" y="1498600"/>
            <a:ext cx="1588" cy="2146300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7" name="Line 47"/>
          <p:cNvSpPr>
            <a:spLocks noChangeShapeType="1"/>
          </p:cNvSpPr>
          <p:nvPr/>
        </p:nvSpPr>
        <p:spPr bwMode="auto">
          <a:xfrm>
            <a:off x="5441950" y="1852613"/>
            <a:ext cx="2147888" cy="158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5794375" y="1493838"/>
            <a:ext cx="2159000" cy="1587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flipV="1">
            <a:off x="5800725" y="1135063"/>
            <a:ext cx="1076325" cy="107632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flipV="1">
            <a:off x="6518275" y="1135063"/>
            <a:ext cx="1076325" cy="107632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1" name="Line 51"/>
          <p:cNvSpPr>
            <a:spLocks noChangeShapeType="1"/>
          </p:cNvSpPr>
          <p:nvPr/>
        </p:nvSpPr>
        <p:spPr bwMode="auto">
          <a:xfrm flipV="1">
            <a:off x="7237413" y="1851025"/>
            <a:ext cx="1071562" cy="1076325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2" name="Line 52"/>
          <p:cNvSpPr>
            <a:spLocks noChangeShapeType="1"/>
          </p:cNvSpPr>
          <p:nvPr/>
        </p:nvSpPr>
        <p:spPr bwMode="auto">
          <a:xfrm flipV="1">
            <a:off x="7237413" y="2590800"/>
            <a:ext cx="1066800" cy="1068388"/>
          </a:xfrm>
          <a:prstGeom prst="line">
            <a:avLst/>
          </a:prstGeom>
          <a:noFill/>
          <a:ln w="28575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1AEA4528-368B-456D-BB00-B8CCF8F33B98}" type="slidenum">
              <a:rPr lang="en-US"/>
              <a:pPr/>
              <a:t>21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Số chiều của đường cong cong Van-Kock</a:t>
            </a:r>
          </a:p>
        </p:txBody>
      </p:sp>
      <p:grpSp>
        <p:nvGrpSpPr>
          <p:cNvPr id="53252" name="Group 4"/>
          <p:cNvGrpSpPr>
            <a:grpSpLocks/>
          </p:cNvGrpSpPr>
          <p:nvPr/>
        </p:nvGrpSpPr>
        <p:grpSpPr bwMode="auto">
          <a:xfrm>
            <a:off x="5180013" y="1562100"/>
            <a:ext cx="3151187" cy="911225"/>
            <a:chOff x="1647" y="2831"/>
            <a:chExt cx="2666" cy="771"/>
          </a:xfrm>
        </p:grpSpPr>
        <p:sp>
          <p:nvSpPr>
            <p:cNvPr id="53253" name="Line 5"/>
            <p:cNvSpPr>
              <a:spLocks noChangeShapeType="1"/>
            </p:cNvSpPr>
            <p:nvPr/>
          </p:nvSpPr>
          <p:spPr bwMode="auto">
            <a:xfrm>
              <a:off x="1647" y="3601"/>
              <a:ext cx="88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4" name="Line 6"/>
            <p:cNvSpPr>
              <a:spLocks noChangeShapeType="1"/>
            </p:cNvSpPr>
            <p:nvPr/>
          </p:nvSpPr>
          <p:spPr bwMode="auto">
            <a:xfrm flipV="1">
              <a:off x="2536" y="2831"/>
              <a:ext cx="444" cy="7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5" name="Line 7"/>
            <p:cNvSpPr>
              <a:spLocks noChangeShapeType="1"/>
            </p:cNvSpPr>
            <p:nvPr/>
          </p:nvSpPr>
          <p:spPr bwMode="auto">
            <a:xfrm>
              <a:off x="2980" y="2831"/>
              <a:ext cx="444" cy="7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6" name="Line 8"/>
            <p:cNvSpPr>
              <a:spLocks noChangeShapeType="1"/>
            </p:cNvSpPr>
            <p:nvPr/>
          </p:nvSpPr>
          <p:spPr bwMode="auto">
            <a:xfrm>
              <a:off x="3424" y="3601"/>
              <a:ext cx="88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1008063" y="2474913"/>
            <a:ext cx="316706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508000" y="3598863"/>
            <a:ext cx="8093075" cy="1866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en-US" sz="2400"/>
              <a:t>Đường cong Van-Kock được chia thành 4 đoạn, có hệ số đồng dạng là 1/3. Vậy số chiều là</a:t>
            </a:r>
          </a:p>
        </p:txBody>
      </p:sp>
      <p:graphicFrame>
        <p:nvGraphicFramePr>
          <p:cNvPr id="53259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3251200" y="4576763"/>
          <a:ext cx="2632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Equation" r:id="rId3" imgW="2641320" imgH="787320" progId="Equation.3">
                  <p:embed/>
                </p:oleObj>
              </mc:Choice>
              <mc:Fallback>
                <p:oleObj name="Equation" r:id="rId3" imgW="2641320" imgH="7873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4576763"/>
                        <a:ext cx="26320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IFS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CƠ SỞ TOÁN HỌC</a:t>
            </a:r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0CAE592C-CD56-4C54-B6B6-F94761AF0AE4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Ánh xạ co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 u="sng"/>
              <a:t>Định nghĩa</a:t>
            </a:r>
          </a:p>
          <a:p>
            <a:pPr algn="just"/>
            <a:r>
              <a:rPr lang="en-US"/>
              <a:t>T là một ánh xạ trong không gian </a:t>
            </a:r>
            <a:r>
              <a:rPr lang="en-US" b="1"/>
              <a:t>Metric</a:t>
            </a:r>
            <a:r>
              <a:rPr lang="en-US"/>
              <a:t> đầy đủ (</a:t>
            </a:r>
            <a:r>
              <a:rPr lang="en-US" b="1"/>
              <a:t>X</a:t>
            </a:r>
            <a:r>
              <a:rPr lang="en-US"/>
              <a:t>, d). T được gọi là </a:t>
            </a:r>
            <a:r>
              <a:rPr lang="en-US" b="1"/>
              <a:t>ánh xạ co</a:t>
            </a:r>
            <a:r>
              <a:rPr lang="en-US"/>
              <a:t> nếu và chỉ nếu</a:t>
            </a:r>
          </a:p>
          <a:p>
            <a:pPr algn="just"/>
            <a:r>
              <a:rPr lang="en-US">
                <a:sym typeface="Symbol" panose="05050102010706020507" pitchFamily="18" charset="2"/>
              </a:rPr>
              <a:t>k  R, 0 &lt; k &lt; 1; x’, x”  </a:t>
            </a:r>
            <a:r>
              <a:rPr lang="en-US" b="1">
                <a:sym typeface="Symbol" panose="05050102010706020507" pitchFamily="18" charset="2"/>
              </a:rPr>
              <a:t>X</a:t>
            </a:r>
            <a:r>
              <a:rPr lang="en-US">
                <a:sym typeface="Symbol" panose="05050102010706020507" pitchFamily="18" charset="2"/>
              </a:rPr>
              <a:t>; d(T(x’), T(x”))  kd(x’, x”)</a:t>
            </a:r>
          </a:p>
        </p:txBody>
      </p:sp>
      <p:sp>
        <p:nvSpPr>
          <p:cNvPr id="102405" name="Freeform 5"/>
          <p:cNvSpPr>
            <a:spLocks/>
          </p:cNvSpPr>
          <p:nvPr/>
        </p:nvSpPr>
        <p:spPr bwMode="auto">
          <a:xfrm>
            <a:off x="1606550" y="3536950"/>
            <a:ext cx="2039938" cy="22987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mpd="sng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07" name="Freeform 7"/>
          <p:cNvSpPr>
            <a:spLocks/>
          </p:cNvSpPr>
          <p:nvPr/>
        </p:nvSpPr>
        <p:spPr bwMode="auto">
          <a:xfrm>
            <a:off x="5556250" y="3536950"/>
            <a:ext cx="2039938" cy="22987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mpd="sng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2454275" y="4208463"/>
            <a:ext cx="220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x’</a:t>
            </a:r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2689225" y="43815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1" name="Oval 11"/>
          <p:cNvSpPr>
            <a:spLocks noChangeArrowheads="1"/>
          </p:cNvSpPr>
          <p:nvPr/>
        </p:nvSpPr>
        <p:spPr bwMode="auto">
          <a:xfrm>
            <a:off x="2901950" y="5253038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Oval 12"/>
          <p:cNvSpPr>
            <a:spLocks noChangeArrowheads="1"/>
          </p:cNvSpPr>
          <p:nvPr/>
        </p:nvSpPr>
        <p:spPr bwMode="auto">
          <a:xfrm>
            <a:off x="6343650" y="4559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3" name="Oval 13"/>
          <p:cNvSpPr>
            <a:spLocks noChangeArrowheads="1"/>
          </p:cNvSpPr>
          <p:nvPr/>
        </p:nvSpPr>
        <p:spPr bwMode="auto">
          <a:xfrm>
            <a:off x="6343650" y="4986338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2619375" y="5084763"/>
            <a:ext cx="254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x”</a:t>
            </a:r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>
            <a:off x="2727325" y="4429125"/>
            <a:ext cx="215900" cy="866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6475413" y="4387850"/>
            <a:ext cx="609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T(x’)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491288" y="4845050"/>
            <a:ext cx="6429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T(x”)</a:t>
            </a:r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386513" y="4600575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23" name="Freeform 23"/>
          <p:cNvSpPr>
            <a:spLocks/>
          </p:cNvSpPr>
          <p:nvPr/>
        </p:nvSpPr>
        <p:spPr bwMode="auto">
          <a:xfrm>
            <a:off x="2727325" y="4265613"/>
            <a:ext cx="3659188" cy="334962"/>
          </a:xfrm>
          <a:custGeom>
            <a:avLst/>
            <a:gdLst>
              <a:gd name="T0" fmla="*/ 0 w 2305"/>
              <a:gd name="T1" fmla="*/ 103 h 211"/>
              <a:gd name="T2" fmla="*/ 838 w 2305"/>
              <a:gd name="T3" fmla="*/ 13 h 211"/>
              <a:gd name="T4" fmla="*/ 1534 w 2305"/>
              <a:gd name="T5" fmla="*/ 33 h 211"/>
              <a:gd name="T6" fmla="*/ 2305 w 2305"/>
              <a:gd name="T7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5" h="211">
                <a:moveTo>
                  <a:pt x="0" y="103"/>
                </a:moveTo>
                <a:cubicBezTo>
                  <a:pt x="140" y="88"/>
                  <a:pt x="582" y="25"/>
                  <a:pt x="838" y="13"/>
                </a:cubicBezTo>
                <a:cubicBezTo>
                  <a:pt x="1094" y="1"/>
                  <a:pt x="1290" y="0"/>
                  <a:pt x="1534" y="33"/>
                </a:cubicBezTo>
                <a:cubicBezTo>
                  <a:pt x="1778" y="66"/>
                  <a:pt x="2144" y="174"/>
                  <a:pt x="2305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24" name="Freeform 24"/>
          <p:cNvSpPr>
            <a:spLocks/>
          </p:cNvSpPr>
          <p:nvPr/>
        </p:nvSpPr>
        <p:spPr bwMode="auto">
          <a:xfrm>
            <a:off x="2943225" y="5000625"/>
            <a:ext cx="3443288" cy="295275"/>
          </a:xfrm>
          <a:custGeom>
            <a:avLst/>
            <a:gdLst>
              <a:gd name="T0" fmla="*/ 0 w 2169"/>
              <a:gd name="T1" fmla="*/ 186 h 186"/>
              <a:gd name="T2" fmla="*/ 786 w 2169"/>
              <a:gd name="T3" fmla="*/ 54 h 186"/>
              <a:gd name="T4" fmla="*/ 1442 w 2169"/>
              <a:gd name="T5" fmla="*/ 6 h 186"/>
              <a:gd name="T6" fmla="*/ 2169 w 2169"/>
              <a:gd name="T7" fmla="*/ 1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9" h="186">
                <a:moveTo>
                  <a:pt x="0" y="186"/>
                </a:moveTo>
                <a:cubicBezTo>
                  <a:pt x="0" y="186"/>
                  <a:pt x="546" y="84"/>
                  <a:pt x="786" y="54"/>
                </a:cubicBezTo>
                <a:cubicBezTo>
                  <a:pt x="1026" y="24"/>
                  <a:pt x="1212" y="12"/>
                  <a:pt x="1442" y="6"/>
                </a:cubicBezTo>
                <a:cubicBezTo>
                  <a:pt x="1672" y="0"/>
                  <a:pt x="2018" y="16"/>
                  <a:pt x="2169" y="1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425" name="Text Box 25"/>
          <p:cNvSpPr txBox="1">
            <a:spLocks noChangeArrowheads="1"/>
          </p:cNvSpPr>
          <p:nvPr/>
        </p:nvSpPr>
        <p:spPr bwMode="auto">
          <a:xfrm>
            <a:off x="2422525" y="3195638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X</a:t>
            </a:r>
          </a:p>
        </p:txBody>
      </p:sp>
      <p:sp>
        <p:nvSpPr>
          <p:cNvPr id="102426" name="Text Box 26"/>
          <p:cNvSpPr txBox="1">
            <a:spLocks noChangeArrowheads="1"/>
          </p:cNvSpPr>
          <p:nvPr/>
        </p:nvSpPr>
        <p:spPr bwMode="auto">
          <a:xfrm>
            <a:off x="6280150" y="3195638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0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10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3" grpId="0" animBg="1"/>
      <p:bldP spid="1024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DB764D5-8508-4DE6-9E09-6BD243FCA87C}" type="slidenum">
              <a:rPr lang="en-US"/>
              <a:pPr/>
              <a:t>25</a:t>
            </a:fld>
            <a:endParaRPr lang="en-US"/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của ánh xạ co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/>
              <a:t>1.  Ánh xạ co T là một hàm liên tục</a:t>
            </a:r>
          </a:p>
          <a:p>
            <a:pPr marL="457200" indent="-457200">
              <a:buFontTx/>
              <a:buChar char="•"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6062C3D-A278-4B69-A9EC-716CD8C022DC}" type="slidenum">
              <a:rPr lang="en-US"/>
              <a:pPr/>
              <a:t>26</a:t>
            </a:fld>
            <a:endParaRPr lang="en-US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của ánh xạ co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/>
              <a:t>2.  </a:t>
            </a:r>
            <a:r>
              <a:rPr lang="en-US" b="1"/>
              <a:t>Nếu</a:t>
            </a:r>
            <a:r>
              <a:rPr lang="en-US"/>
              <a:t> A là tập con </a:t>
            </a:r>
            <a:r>
              <a:rPr lang="en-US" b="1"/>
              <a:t>compact</a:t>
            </a:r>
            <a:r>
              <a:rPr lang="en-US"/>
              <a:t> của </a:t>
            </a:r>
            <a:r>
              <a:rPr lang="en-US" b="1"/>
              <a:t>X</a:t>
            </a:r>
            <a:r>
              <a:rPr lang="en-US"/>
              <a:t> </a:t>
            </a:r>
            <a:r>
              <a:rPr lang="en-US" b="1"/>
              <a:t>thì </a:t>
            </a:r>
            <a:r>
              <a:rPr lang="en-US"/>
              <a:t>T(A) (T(A) = {T(x) | x </a:t>
            </a:r>
            <a:r>
              <a:rPr lang="en-US">
                <a:sym typeface="Symbol" panose="05050102010706020507" pitchFamily="18" charset="2"/>
              </a:rPr>
              <a:t> A</a:t>
            </a:r>
            <a:r>
              <a:rPr lang="en-US"/>
              <a:t>}) cũng là tập con </a:t>
            </a:r>
            <a:r>
              <a:rPr lang="en-US" b="1"/>
              <a:t>compact</a:t>
            </a:r>
            <a:r>
              <a:rPr lang="en-US"/>
              <a:t> của </a:t>
            </a:r>
            <a:r>
              <a:rPr lang="en-US" b="1"/>
              <a:t>X</a:t>
            </a:r>
          </a:p>
          <a:p>
            <a:pPr marL="457200" indent="-457200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1EECE673-6C2A-4875-BE7F-64DAC06ED3D5}" type="slidenum">
              <a:rPr lang="en-US"/>
              <a:pPr/>
              <a:t>27</a:t>
            </a:fld>
            <a:endParaRPr 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của ánh xạ co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/>
            <a:r>
              <a:rPr lang="en-US"/>
              <a:t>3.  Ánh xạ co T có một điểm bất động duy nhât (điểm bất động x là điểm thỏa T(x) = x)</a:t>
            </a:r>
          </a:p>
          <a:p>
            <a:pPr marL="457200" indent="-457200" algn="just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212AAA31-BB70-415F-BD11-BBFE969533FE}" type="slidenum">
              <a:rPr lang="en-US"/>
              <a:pPr/>
              <a:t>28</a:t>
            </a:fld>
            <a:endParaRPr 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của ánh xạ co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/>
            <a:r>
              <a:rPr lang="en-US"/>
              <a:t>4. </a:t>
            </a:r>
            <a:r>
              <a:rPr lang="en-US">
                <a:sym typeface="Symbol" panose="05050102010706020507" pitchFamily="18" charset="2"/>
              </a:rPr>
              <a:t></a:t>
            </a:r>
            <a:r>
              <a:rPr lang="en-US"/>
              <a:t>c </a:t>
            </a:r>
            <a:r>
              <a:rPr lang="en-US">
                <a:sym typeface="Symbol" panose="05050102010706020507" pitchFamily="18" charset="2"/>
              </a:rPr>
              <a:t> </a:t>
            </a:r>
            <a:r>
              <a:rPr lang="en-US" b="1">
                <a:sym typeface="Symbol" panose="05050102010706020507" pitchFamily="18" charset="2"/>
              </a:rPr>
              <a:t>X</a:t>
            </a:r>
            <a:r>
              <a:rPr lang="en-US">
                <a:sym typeface="Symbol" panose="05050102010706020507" pitchFamily="18" charset="2"/>
              </a:rPr>
              <a:t>;</a:t>
            </a:r>
            <a:r>
              <a:rPr lang="en-US"/>
              <a:t> dãy {x</a:t>
            </a:r>
            <a:r>
              <a:rPr lang="en-US" baseline="-25000"/>
              <a:t>n </a:t>
            </a:r>
            <a:r>
              <a:rPr lang="en-US"/>
              <a:t>| x</a:t>
            </a:r>
            <a:r>
              <a:rPr lang="en-US" baseline="-25000"/>
              <a:t>n</a:t>
            </a:r>
            <a:r>
              <a:rPr lang="en-US"/>
              <a:t> = T</a:t>
            </a:r>
            <a:r>
              <a:rPr lang="en-US" baseline="30000"/>
              <a:t>n</a:t>
            </a:r>
            <a:r>
              <a:rPr lang="en-US"/>
              <a:t>(c)} là một dãy hội tụ về điểm bất động x.</a:t>
            </a:r>
          </a:p>
          <a:p>
            <a:pPr marL="457200" indent="-457200" algn="just"/>
            <a:r>
              <a:rPr lang="en-US"/>
              <a:t>		x</a:t>
            </a:r>
            <a:r>
              <a:rPr lang="en-US" baseline="-25000"/>
              <a:t>0 </a:t>
            </a:r>
            <a:r>
              <a:rPr lang="en-US"/>
              <a:t> = c</a:t>
            </a:r>
          </a:p>
          <a:p>
            <a:pPr marL="457200" indent="-457200" algn="just"/>
            <a:r>
              <a:rPr lang="en-US"/>
              <a:t>		x</a:t>
            </a:r>
            <a:r>
              <a:rPr lang="en-US" baseline="-25000"/>
              <a:t>1</a:t>
            </a:r>
            <a:r>
              <a:rPr lang="en-US"/>
              <a:t> = T(c)</a:t>
            </a:r>
          </a:p>
          <a:p>
            <a:pPr marL="457200" indent="-457200" algn="just"/>
            <a:r>
              <a:rPr lang="en-US"/>
              <a:t>		x</a:t>
            </a:r>
            <a:r>
              <a:rPr lang="en-US" baseline="-25000"/>
              <a:t>2</a:t>
            </a:r>
            <a:r>
              <a:rPr lang="en-US"/>
              <a:t> = T(T(c))</a:t>
            </a:r>
          </a:p>
          <a:p>
            <a:pPr marL="457200" indent="-457200" algn="just"/>
            <a:r>
              <a:rPr lang="en-US"/>
              <a:t>		...</a:t>
            </a:r>
          </a:p>
          <a:p>
            <a:pPr marL="457200" indent="-457200" algn="just"/>
            <a:r>
              <a:rPr lang="en-US"/>
              <a:t>		x</a:t>
            </a:r>
            <a:r>
              <a:rPr lang="en-US" baseline="-25000"/>
              <a:t>n</a:t>
            </a:r>
            <a:r>
              <a:rPr lang="en-US"/>
              <a:t> = T(T(...T(c)...))</a:t>
            </a:r>
          </a:p>
          <a:p>
            <a:pPr marL="457200" indent="-457200" algn="just"/>
            <a:endParaRPr lang="en-US"/>
          </a:p>
        </p:txBody>
      </p:sp>
      <p:sp>
        <p:nvSpPr>
          <p:cNvPr id="148484" name="AutoShape 4"/>
          <p:cNvSpPr>
            <a:spLocks/>
          </p:cNvSpPr>
          <p:nvPr/>
        </p:nvSpPr>
        <p:spPr bwMode="auto">
          <a:xfrm>
            <a:off x="1014413" y="2057400"/>
            <a:ext cx="133350" cy="1895475"/>
          </a:xfrm>
          <a:prstGeom prst="leftBrace">
            <a:avLst>
              <a:gd name="adj1" fmla="val 11845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3FC989C-A9BB-4AE5-A2C6-7A903B278802}" type="slidenum">
              <a:rPr lang="en-US"/>
              <a:pPr/>
              <a:t>29</a:t>
            </a:fld>
            <a:endParaRPr 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Mở rộng độ đo d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Định nghĩa</a:t>
            </a:r>
            <a:endParaRPr lang="en-US"/>
          </a:p>
          <a:p>
            <a:r>
              <a:rPr lang="en-US"/>
              <a:t>Khoảng cách từ x </a:t>
            </a:r>
            <a:r>
              <a:rPr lang="en-US" b="1">
                <a:sym typeface="Symbol" panose="05050102010706020507" pitchFamily="18" charset="2"/>
              </a:rPr>
              <a:t></a:t>
            </a:r>
            <a:r>
              <a:rPr lang="en-US">
                <a:sym typeface="Symbol" panose="05050102010706020507" pitchFamily="18" charset="2"/>
              </a:rPr>
              <a:t> </a:t>
            </a:r>
            <a:r>
              <a:rPr lang="en-US" b="1">
                <a:sym typeface="Symbol" panose="05050102010706020507" pitchFamily="18" charset="2"/>
              </a:rPr>
              <a:t>X</a:t>
            </a:r>
            <a:r>
              <a:rPr lang="en-US">
                <a:sym typeface="Symbol" panose="05050102010706020507" pitchFamily="18" charset="2"/>
              </a:rPr>
              <a:t> đến B  </a:t>
            </a:r>
            <a:r>
              <a:rPr lang="en-US" b="1">
                <a:sym typeface="Symbol" panose="05050102010706020507" pitchFamily="18" charset="2"/>
              </a:rPr>
              <a:t>X</a:t>
            </a:r>
          </a:p>
          <a:p>
            <a:r>
              <a:rPr lang="en-US">
                <a:sym typeface="Symbol" panose="05050102010706020507" pitchFamily="18" charset="2"/>
              </a:rPr>
              <a:t>d(x, B) = min{d(x, y) | y </a:t>
            </a:r>
            <a:r>
              <a:rPr lang="en-US" b="1">
                <a:sym typeface="Symbol" panose="05050102010706020507" pitchFamily="18" charset="2"/>
              </a:rPr>
              <a:t> </a:t>
            </a:r>
            <a:r>
              <a:rPr lang="en-US">
                <a:sym typeface="Symbol" panose="05050102010706020507" pitchFamily="18" charset="2"/>
              </a:rPr>
              <a:t>B}</a:t>
            </a:r>
          </a:p>
        </p:txBody>
      </p:sp>
      <p:sp>
        <p:nvSpPr>
          <p:cNvPr id="133125" name="Freeform 5"/>
          <p:cNvSpPr>
            <a:spLocks/>
          </p:cNvSpPr>
          <p:nvPr/>
        </p:nvSpPr>
        <p:spPr bwMode="auto">
          <a:xfrm>
            <a:off x="3581400" y="2971800"/>
            <a:ext cx="2039938" cy="22987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4419600" y="2600325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X</a:t>
            </a:r>
          </a:p>
        </p:txBody>
      </p:sp>
      <p:sp>
        <p:nvSpPr>
          <p:cNvPr id="133127" name="Text Box 7"/>
          <p:cNvSpPr txBox="1">
            <a:spLocks noChangeArrowheads="1"/>
          </p:cNvSpPr>
          <p:nvPr/>
        </p:nvSpPr>
        <p:spPr bwMode="auto">
          <a:xfrm>
            <a:off x="4191000" y="3590925"/>
            <a:ext cx="152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4425950" y="376396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29" name="Freeform 9"/>
          <p:cNvSpPr>
            <a:spLocks/>
          </p:cNvSpPr>
          <p:nvPr/>
        </p:nvSpPr>
        <p:spPr bwMode="auto">
          <a:xfrm>
            <a:off x="4572000" y="44196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4356100" y="4521200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133132" name="Line 12"/>
          <p:cNvSpPr>
            <a:spLocks noChangeShapeType="1"/>
          </p:cNvSpPr>
          <p:nvPr/>
        </p:nvSpPr>
        <p:spPr bwMode="auto">
          <a:xfrm>
            <a:off x="4492625" y="3862388"/>
            <a:ext cx="185738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33" name="Text Box 13"/>
          <p:cNvSpPr txBox="1">
            <a:spLocks noChangeArrowheads="1"/>
          </p:cNvSpPr>
          <p:nvPr/>
        </p:nvSpPr>
        <p:spPr bwMode="auto">
          <a:xfrm>
            <a:off x="4632325" y="3884613"/>
            <a:ext cx="169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Tổng quan Fractal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638FD35-468E-4670-A7E4-9B4FB426560E}" type="slidenum">
              <a:rPr lang="en-US"/>
              <a:pPr/>
              <a:t>30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Mở rộng độ đo d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Định nghĩa</a:t>
            </a:r>
            <a:r>
              <a:rPr lang="en-US"/>
              <a:t> </a:t>
            </a:r>
          </a:p>
          <a:p>
            <a:r>
              <a:rPr lang="en-US"/>
              <a:t>Khoảng cách từ A </a:t>
            </a:r>
            <a:r>
              <a:rPr lang="en-US">
                <a:sym typeface="Symbol" panose="05050102010706020507" pitchFamily="18" charset="2"/>
              </a:rPr>
              <a:t> </a:t>
            </a:r>
            <a:r>
              <a:rPr lang="en-US" b="1">
                <a:sym typeface="Symbol" panose="05050102010706020507" pitchFamily="18" charset="2"/>
              </a:rPr>
              <a:t>X</a:t>
            </a:r>
            <a:r>
              <a:rPr lang="en-US">
                <a:sym typeface="Symbol" panose="05050102010706020507" pitchFamily="18" charset="2"/>
              </a:rPr>
              <a:t> đến B  </a:t>
            </a:r>
            <a:r>
              <a:rPr lang="en-US" b="1">
                <a:sym typeface="Symbol" panose="05050102010706020507" pitchFamily="18" charset="2"/>
              </a:rPr>
              <a:t>X</a:t>
            </a:r>
          </a:p>
          <a:p>
            <a:r>
              <a:rPr lang="en-US">
                <a:sym typeface="Symbol" panose="05050102010706020507" pitchFamily="18" charset="2"/>
              </a:rPr>
              <a:t>d(A, B) = max{d(x, B) | x </a:t>
            </a:r>
            <a:r>
              <a:rPr lang="en-US" b="1">
                <a:sym typeface="Symbol" panose="05050102010706020507" pitchFamily="18" charset="2"/>
              </a:rPr>
              <a:t> </a:t>
            </a:r>
            <a:r>
              <a:rPr lang="en-US">
                <a:sym typeface="Symbol" panose="05050102010706020507" pitchFamily="18" charset="2"/>
              </a:rPr>
              <a:t>A}</a:t>
            </a:r>
          </a:p>
          <a:p>
            <a:endParaRPr lang="en-US"/>
          </a:p>
        </p:txBody>
      </p:sp>
      <p:sp>
        <p:nvSpPr>
          <p:cNvPr id="144388" name="Freeform 4"/>
          <p:cNvSpPr>
            <a:spLocks/>
          </p:cNvSpPr>
          <p:nvPr/>
        </p:nvSpPr>
        <p:spPr bwMode="auto">
          <a:xfrm>
            <a:off x="3581400" y="2971800"/>
            <a:ext cx="2039938" cy="22987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419600" y="2600325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X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4038600" y="3449638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44392" name="Freeform 8"/>
          <p:cNvSpPr>
            <a:spLocks/>
          </p:cNvSpPr>
          <p:nvPr/>
        </p:nvSpPr>
        <p:spPr bwMode="auto">
          <a:xfrm>
            <a:off x="4572000" y="44196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393" name="Text Box 9"/>
          <p:cNvSpPr txBox="1">
            <a:spLocks noChangeArrowheads="1"/>
          </p:cNvSpPr>
          <p:nvPr/>
        </p:nvSpPr>
        <p:spPr bwMode="auto">
          <a:xfrm>
            <a:off x="4356100" y="4521200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>
            <a:off x="4492625" y="3862388"/>
            <a:ext cx="185738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4632325" y="3884613"/>
            <a:ext cx="169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</a:p>
        </p:txBody>
      </p:sp>
      <p:sp>
        <p:nvSpPr>
          <p:cNvPr id="144396" name="Freeform 12"/>
          <p:cNvSpPr>
            <a:spLocks/>
          </p:cNvSpPr>
          <p:nvPr/>
        </p:nvSpPr>
        <p:spPr bwMode="auto">
          <a:xfrm>
            <a:off x="4256088" y="33877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5097B78D-5E62-44E8-8944-CA50A40632BA}" type="slidenum">
              <a:rPr lang="en-US"/>
              <a:pPr/>
              <a:t>31</a:t>
            </a:fld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Không gian Hausdorff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1698625"/>
          </a:xfrm>
          <a:noFill/>
        </p:spPr>
        <p:txBody>
          <a:bodyPr>
            <a:spAutoFit/>
          </a:bodyPr>
          <a:lstStyle/>
          <a:p>
            <a:pPr algn="just"/>
            <a:r>
              <a:rPr lang="en-US" b="1" u="sng"/>
              <a:t>Định nghĩa</a:t>
            </a:r>
          </a:p>
          <a:p>
            <a:pPr algn="just"/>
            <a:r>
              <a:rPr lang="en-US"/>
              <a:t>Cho (</a:t>
            </a:r>
            <a:r>
              <a:rPr lang="en-US" b="1"/>
              <a:t>X</a:t>
            </a:r>
            <a:r>
              <a:rPr lang="en-US"/>
              <a:t>, d) là không gian </a:t>
            </a:r>
            <a:r>
              <a:rPr lang="en-US" b="1"/>
              <a:t>Metric</a:t>
            </a:r>
            <a:r>
              <a:rPr lang="en-US"/>
              <a:t> đầy đủ.</a:t>
            </a:r>
          </a:p>
          <a:p>
            <a:pPr algn="just"/>
            <a:r>
              <a:rPr lang="en-US" b="1"/>
              <a:t>H</a:t>
            </a:r>
            <a:r>
              <a:rPr lang="en-US"/>
              <a:t>(</a:t>
            </a:r>
            <a:r>
              <a:rPr lang="en-US" b="1"/>
              <a:t>X</a:t>
            </a:r>
            <a:r>
              <a:rPr lang="en-US"/>
              <a:t>) = {A | A </a:t>
            </a:r>
            <a:r>
              <a:rPr lang="en-US">
                <a:sym typeface="Symbol" panose="05050102010706020507" pitchFamily="18" charset="2"/>
              </a:rPr>
              <a:t> , A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 </a:t>
            </a:r>
            <a:r>
              <a:rPr lang="en-US" b="1">
                <a:sym typeface="Symbol" panose="05050102010706020507" pitchFamily="18" charset="2"/>
              </a:rPr>
              <a:t>X</a:t>
            </a:r>
            <a:r>
              <a:rPr lang="en-US">
                <a:sym typeface="Symbol" panose="05050102010706020507" pitchFamily="18" charset="2"/>
              </a:rPr>
              <a:t>, A tập </a:t>
            </a:r>
            <a:r>
              <a:rPr lang="en-US" b="1">
                <a:sym typeface="Symbol" panose="05050102010706020507" pitchFamily="18" charset="2"/>
              </a:rPr>
              <a:t>compact</a:t>
            </a:r>
            <a:r>
              <a:rPr lang="en-US"/>
              <a:t>} được gọi là không gian </a:t>
            </a:r>
            <a:r>
              <a:rPr lang="en-US" b="1"/>
              <a:t>Hausdorff</a:t>
            </a:r>
            <a:r>
              <a:rPr lang="en-US"/>
              <a:t>; được trang bị độ đo h.</a:t>
            </a:r>
          </a:p>
        </p:txBody>
      </p:sp>
      <p:sp>
        <p:nvSpPr>
          <p:cNvPr id="104452" name="Freeform 4"/>
          <p:cNvSpPr>
            <a:spLocks/>
          </p:cNvSpPr>
          <p:nvPr/>
        </p:nvSpPr>
        <p:spPr bwMode="auto">
          <a:xfrm>
            <a:off x="1606550" y="3346450"/>
            <a:ext cx="2039938" cy="22987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3" name="Freeform 5"/>
          <p:cNvSpPr>
            <a:spLocks/>
          </p:cNvSpPr>
          <p:nvPr/>
        </p:nvSpPr>
        <p:spPr bwMode="auto">
          <a:xfrm>
            <a:off x="5294313" y="3162300"/>
            <a:ext cx="2552700" cy="2835275"/>
          </a:xfrm>
          <a:custGeom>
            <a:avLst/>
            <a:gdLst>
              <a:gd name="T0" fmla="*/ 157 w 1608"/>
              <a:gd name="T1" fmla="*/ 348 h 1786"/>
              <a:gd name="T2" fmla="*/ 1477 w 1608"/>
              <a:gd name="T3" fmla="*/ 189 h 1786"/>
              <a:gd name="T4" fmla="*/ 1381 w 1608"/>
              <a:gd name="T5" fmla="*/ 1629 h 1786"/>
              <a:gd name="T6" fmla="*/ 300 w 1608"/>
              <a:gd name="T7" fmla="*/ 1458 h 1786"/>
              <a:gd name="T8" fmla="*/ 157 w 1608"/>
              <a:gd name="T9" fmla="*/ 348 h 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8" h="1786">
                <a:moveTo>
                  <a:pt x="157" y="348"/>
                </a:moveTo>
                <a:cubicBezTo>
                  <a:pt x="314" y="191"/>
                  <a:pt x="1346" y="0"/>
                  <a:pt x="1477" y="189"/>
                </a:cubicBezTo>
                <a:cubicBezTo>
                  <a:pt x="1608" y="378"/>
                  <a:pt x="1538" y="1472"/>
                  <a:pt x="1381" y="1629"/>
                </a:cubicBezTo>
                <a:cubicBezTo>
                  <a:pt x="1224" y="1786"/>
                  <a:pt x="431" y="1647"/>
                  <a:pt x="300" y="1458"/>
                </a:cubicBezTo>
                <a:cubicBezTo>
                  <a:pt x="169" y="1269"/>
                  <a:pt x="0" y="505"/>
                  <a:pt x="157" y="348"/>
                </a:cubicBezTo>
                <a:close/>
              </a:path>
            </a:pathLst>
          </a:cu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4" name="Freeform 6"/>
          <p:cNvSpPr>
            <a:spLocks/>
          </p:cNvSpPr>
          <p:nvPr/>
        </p:nvSpPr>
        <p:spPr bwMode="auto">
          <a:xfrm>
            <a:off x="6521450" y="434975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2422525" y="3005138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X</a:t>
            </a:r>
          </a:p>
        </p:txBody>
      </p:sp>
      <p:sp>
        <p:nvSpPr>
          <p:cNvPr id="104456" name="Text Box 8"/>
          <p:cNvSpPr txBox="1">
            <a:spLocks noChangeArrowheads="1"/>
          </p:cNvSpPr>
          <p:nvPr/>
        </p:nvSpPr>
        <p:spPr bwMode="auto">
          <a:xfrm>
            <a:off x="6280150" y="3005138"/>
            <a:ext cx="220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H</a:t>
            </a:r>
          </a:p>
        </p:txBody>
      </p:sp>
      <p:sp>
        <p:nvSpPr>
          <p:cNvPr id="104457" name="Text Box 9"/>
          <p:cNvSpPr txBox="1">
            <a:spLocks noChangeArrowheads="1"/>
          </p:cNvSpPr>
          <p:nvPr/>
        </p:nvSpPr>
        <p:spPr bwMode="auto">
          <a:xfrm>
            <a:off x="6294438" y="4422775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04458" name="AutoShape 10"/>
          <p:cNvSpPr>
            <a:spLocks noChangeArrowheads="1"/>
          </p:cNvSpPr>
          <p:nvPr/>
        </p:nvSpPr>
        <p:spPr bwMode="auto">
          <a:xfrm>
            <a:off x="3962400" y="4533900"/>
            <a:ext cx="976313" cy="228600"/>
          </a:xfrm>
          <a:prstGeom prst="rightArrow">
            <a:avLst>
              <a:gd name="adj1" fmla="val 54167"/>
              <a:gd name="adj2" fmla="val 902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9" name="Freeform 11"/>
          <p:cNvSpPr>
            <a:spLocks/>
          </p:cNvSpPr>
          <p:nvPr/>
        </p:nvSpPr>
        <p:spPr bwMode="auto">
          <a:xfrm>
            <a:off x="6858000" y="50673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0" name="Freeform 12"/>
          <p:cNvSpPr>
            <a:spLocks/>
          </p:cNvSpPr>
          <p:nvPr/>
        </p:nvSpPr>
        <p:spPr bwMode="auto">
          <a:xfrm>
            <a:off x="7086600" y="44577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1" name="Freeform 13"/>
          <p:cNvSpPr>
            <a:spLocks/>
          </p:cNvSpPr>
          <p:nvPr/>
        </p:nvSpPr>
        <p:spPr bwMode="auto">
          <a:xfrm>
            <a:off x="7162800" y="37719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2" name="Freeform 14"/>
          <p:cNvSpPr>
            <a:spLocks/>
          </p:cNvSpPr>
          <p:nvPr/>
        </p:nvSpPr>
        <p:spPr bwMode="auto">
          <a:xfrm>
            <a:off x="5715000" y="36195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3" name="Freeform 15"/>
          <p:cNvSpPr>
            <a:spLocks/>
          </p:cNvSpPr>
          <p:nvPr/>
        </p:nvSpPr>
        <p:spPr bwMode="auto">
          <a:xfrm>
            <a:off x="5715000" y="43815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4" name="Freeform 16"/>
          <p:cNvSpPr>
            <a:spLocks/>
          </p:cNvSpPr>
          <p:nvPr/>
        </p:nvSpPr>
        <p:spPr bwMode="auto">
          <a:xfrm>
            <a:off x="6096000" y="50673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5" name="Freeform 17"/>
          <p:cNvSpPr>
            <a:spLocks/>
          </p:cNvSpPr>
          <p:nvPr/>
        </p:nvSpPr>
        <p:spPr bwMode="auto">
          <a:xfrm>
            <a:off x="6629400" y="3467100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466" name="Oval 18"/>
          <p:cNvSpPr>
            <a:spLocks noChangeArrowheads="1"/>
          </p:cNvSpPr>
          <p:nvPr/>
        </p:nvSpPr>
        <p:spPr bwMode="auto">
          <a:xfrm>
            <a:off x="2536825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7" name="Oval 19"/>
          <p:cNvSpPr>
            <a:spLocks noChangeArrowheads="1"/>
          </p:cNvSpPr>
          <p:nvPr/>
        </p:nvSpPr>
        <p:spPr bwMode="auto">
          <a:xfrm>
            <a:off x="2536825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69" name="Oval 21"/>
          <p:cNvSpPr>
            <a:spLocks noChangeArrowheads="1"/>
          </p:cNvSpPr>
          <p:nvPr/>
        </p:nvSpPr>
        <p:spPr bwMode="auto">
          <a:xfrm>
            <a:off x="2746375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0" name="Oval 22"/>
          <p:cNvSpPr>
            <a:spLocks noChangeArrowheads="1"/>
          </p:cNvSpPr>
          <p:nvPr/>
        </p:nvSpPr>
        <p:spPr bwMode="auto">
          <a:xfrm>
            <a:off x="2746375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1" name="Oval 23"/>
          <p:cNvSpPr>
            <a:spLocks noChangeArrowheads="1"/>
          </p:cNvSpPr>
          <p:nvPr/>
        </p:nvSpPr>
        <p:spPr bwMode="auto">
          <a:xfrm>
            <a:off x="2333625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2" name="Oval 24"/>
          <p:cNvSpPr>
            <a:spLocks noChangeArrowheads="1"/>
          </p:cNvSpPr>
          <p:nvPr/>
        </p:nvSpPr>
        <p:spPr bwMode="auto">
          <a:xfrm>
            <a:off x="2333625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3" name="Oval 25"/>
          <p:cNvSpPr>
            <a:spLocks noChangeArrowheads="1"/>
          </p:cNvSpPr>
          <p:nvPr/>
        </p:nvSpPr>
        <p:spPr bwMode="auto">
          <a:xfrm>
            <a:off x="2128838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4" name="Oval 26"/>
          <p:cNvSpPr>
            <a:spLocks noChangeArrowheads="1"/>
          </p:cNvSpPr>
          <p:nvPr/>
        </p:nvSpPr>
        <p:spPr bwMode="auto">
          <a:xfrm>
            <a:off x="2128838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6" name="Oval 28"/>
          <p:cNvSpPr>
            <a:spLocks noChangeArrowheads="1"/>
          </p:cNvSpPr>
          <p:nvPr/>
        </p:nvSpPr>
        <p:spPr bwMode="auto">
          <a:xfrm>
            <a:off x="3190875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7" name="Oval 29"/>
          <p:cNvSpPr>
            <a:spLocks noChangeArrowheads="1"/>
          </p:cNvSpPr>
          <p:nvPr/>
        </p:nvSpPr>
        <p:spPr bwMode="auto">
          <a:xfrm>
            <a:off x="3190875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8" name="Oval 30"/>
          <p:cNvSpPr>
            <a:spLocks noChangeArrowheads="1"/>
          </p:cNvSpPr>
          <p:nvPr/>
        </p:nvSpPr>
        <p:spPr bwMode="auto">
          <a:xfrm>
            <a:off x="2986088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79" name="Oval 31"/>
          <p:cNvSpPr>
            <a:spLocks noChangeArrowheads="1"/>
          </p:cNvSpPr>
          <p:nvPr/>
        </p:nvSpPr>
        <p:spPr bwMode="auto">
          <a:xfrm>
            <a:off x="2986088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0" name="Oval 32"/>
          <p:cNvSpPr>
            <a:spLocks noChangeArrowheads="1"/>
          </p:cNvSpPr>
          <p:nvPr/>
        </p:nvSpPr>
        <p:spPr bwMode="auto">
          <a:xfrm>
            <a:off x="2536825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1" name="Oval 33"/>
          <p:cNvSpPr>
            <a:spLocks noChangeArrowheads="1"/>
          </p:cNvSpPr>
          <p:nvPr/>
        </p:nvSpPr>
        <p:spPr bwMode="auto">
          <a:xfrm>
            <a:off x="2536825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2" name="Oval 34"/>
          <p:cNvSpPr>
            <a:spLocks noChangeArrowheads="1"/>
          </p:cNvSpPr>
          <p:nvPr/>
        </p:nvSpPr>
        <p:spPr bwMode="auto">
          <a:xfrm>
            <a:off x="2746375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3" name="Oval 35"/>
          <p:cNvSpPr>
            <a:spLocks noChangeArrowheads="1"/>
          </p:cNvSpPr>
          <p:nvPr/>
        </p:nvSpPr>
        <p:spPr bwMode="auto">
          <a:xfrm>
            <a:off x="2746375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4" name="Oval 36"/>
          <p:cNvSpPr>
            <a:spLocks noChangeArrowheads="1"/>
          </p:cNvSpPr>
          <p:nvPr/>
        </p:nvSpPr>
        <p:spPr bwMode="auto">
          <a:xfrm>
            <a:off x="2333625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5" name="Oval 37"/>
          <p:cNvSpPr>
            <a:spLocks noChangeArrowheads="1"/>
          </p:cNvSpPr>
          <p:nvPr/>
        </p:nvSpPr>
        <p:spPr bwMode="auto">
          <a:xfrm>
            <a:off x="2333625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6" name="Oval 38"/>
          <p:cNvSpPr>
            <a:spLocks noChangeArrowheads="1"/>
          </p:cNvSpPr>
          <p:nvPr/>
        </p:nvSpPr>
        <p:spPr bwMode="auto">
          <a:xfrm>
            <a:off x="2128838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7" name="Oval 39"/>
          <p:cNvSpPr>
            <a:spLocks noChangeArrowheads="1"/>
          </p:cNvSpPr>
          <p:nvPr/>
        </p:nvSpPr>
        <p:spPr bwMode="auto">
          <a:xfrm>
            <a:off x="2128838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8" name="Oval 40"/>
          <p:cNvSpPr>
            <a:spLocks noChangeArrowheads="1"/>
          </p:cNvSpPr>
          <p:nvPr/>
        </p:nvSpPr>
        <p:spPr bwMode="auto">
          <a:xfrm>
            <a:off x="3190875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89" name="Oval 41"/>
          <p:cNvSpPr>
            <a:spLocks noChangeArrowheads="1"/>
          </p:cNvSpPr>
          <p:nvPr/>
        </p:nvSpPr>
        <p:spPr bwMode="auto">
          <a:xfrm>
            <a:off x="3190875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0" name="Oval 42"/>
          <p:cNvSpPr>
            <a:spLocks noChangeArrowheads="1"/>
          </p:cNvSpPr>
          <p:nvPr/>
        </p:nvSpPr>
        <p:spPr bwMode="auto">
          <a:xfrm>
            <a:off x="2986088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1" name="Oval 43"/>
          <p:cNvSpPr>
            <a:spLocks noChangeArrowheads="1"/>
          </p:cNvSpPr>
          <p:nvPr/>
        </p:nvSpPr>
        <p:spPr bwMode="auto">
          <a:xfrm>
            <a:off x="2986088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2" name="Oval 44"/>
          <p:cNvSpPr>
            <a:spLocks noChangeArrowheads="1"/>
          </p:cNvSpPr>
          <p:nvPr/>
        </p:nvSpPr>
        <p:spPr bwMode="auto">
          <a:xfrm>
            <a:off x="2536825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3" name="Oval 45"/>
          <p:cNvSpPr>
            <a:spLocks noChangeArrowheads="1"/>
          </p:cNvSpPr>
          <p:nvPr/>
        </p:nvSpPr>
        <p:spPr bwMode="auto">
          <a:xfrm>
            <a:off x="2536825" y="52832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4" name="Oval 46"/>
          <p:cNvSpPr>
            <a:spLocks noChangeArrowheads="1"/>
          </p:cNvSpPr>
          <p:nvPr/>
        </p:nvSpPr>
        <p:spPr bwMode="auto">
          <a:xfrm>
            <a:off x="2746375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5" name="Oval 47"/>
          <p:cNvSpPr>
            <a:spLocks noChangeArrowheads="1"/>
          </p:cNvSpPr>
          <p:nvPr/>
        </p:nvSpPr>
        <p:spPr bwMode="auto">
          <a:xfrm>
            <a:off x="2746375" y="52832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6" name="Oval 48"/>
          <p:cNvSpPr>
            <a:spLocks noChangeArrowheads="1"/>
          </p:cNvSpPr>
          <p:nvPr/>
        </p:nvSpPr>
        <p:spPr bwMode="auto">
          <a:xfrm>
            <a:off x="2333625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7" name="Oval 49"/>
          <p:cNvSpPr>
            <a:spLocks noChangeArrowheads="1"/>
          </p:cNvSpPr>
          <p:nvPr/>
        </p:nvSpPr>
        <p:spPr bwMode="auto">
          <a:xfrm>
            <a:off x="2333625" y="52832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8" name="Oval 50"/>
          <p:cNvSpPr>
            <a:spLocks noChangeArrowheads="1"/>
          </p:cNvSpPr>
          <p:nvPr/>
        </p:nvSpPr>
        <p:spPr bwMode="auto">
          <a:xfrm>
            <a:off x="2128838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99" name="Oval 51"/>
          <p:cNvSpPr>
            <a:spLocks noChangeArrowheads="1"/>
          </p:cNvSpPr>
          <p:nvPr/>
        </p:nvSpPr>
        <p:spPr bwMode="auto">
          <a:xfrm>
            <a:off x="2128838" y="52832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0" name="Oval 52"/>
          <p:cNvSpPr>
            <a:spLocks noChangeArrowheads="1"/>
          </p:cNvSpPr>
          <p:nvPr/>
        </p:nvSpPr>
        <p:spPr bwMode="auto">
          <a:xfrm>
            <a:off x="3190875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2" name="Oval 54"/>
          <p:cNvSpPr>
            <a:spLocks noChangeArrowheads="1"/>
          </p:cNvSpPr>
          <p:nvPr/>
        </p:nvSpPr>
        <p:spPr bwMode="auto">
          <a:xfrm>
            <a:off x="2986088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3" name="Oval 55"/>
          <p:cNvSpPr>
            <a:spLocks noChangeArrowheads="1"/>
          </p:cNvSpPr>
          <p:nvPr/>
        </p:nvSpPr>
        <p:spPr bwMode="auto">
          <a:xfrm>
            <a:off x="2986088" y="52832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4" name="Oval 56"/>
          <p:cNvSpPr>
            <a:spLocks noChangeArrowheads="1"/>
          </p:cNvSpPr>
          <p:nvPr/>
        </p:nvSpPr>
        <p:spPr bwMode="auto">
          <a:xfrm>
            <a:off x="2536825" y="38163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5" name="Oval 57"/>
          <p:cNvSpPr>
            <a:spLocks noChangeArrowheads="1"/>
          </p:cNvSpPr>
          <p:nvPr/>
        </p:nvSpPr>
        <p:spPr bwMode="auto">
          <a:xfrm>
            <a:off x="2536825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6" name="Oval 58"/>
          <p:cNvSpPr>
            <a:spLocks noChangeArrowheads="1"/>
          </p:cNvSpPr>
          <p:nvPr/>
        </p:nvSpPr>
        <p:spPr bwMode="auto">
          <a:xfrm>
            <a:off x="2746375" y="38163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7" name="Oval 59"/>
          <p:cNvSpPr>
            <a:spLocks noChangeArrowheads="1"/>
          </p:cNvSpPr>
          <p:nvPr/>
        </p:nvSpPr>
        <p:spPr bwMode="auto">
          <a:xfrm>
            <a:off x="2746375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8" name="Oval 60"/>
          <p:cNvSpPr>
            <a:spLocks noChangeArrowheads="1"/>
          </p:cNvSpPr>
          <p:nvPr/>
        </p:nvSpPr>
        <p:spPr bwMode="auto">
          <a:xfrm>
            <a:off x="2333625" y="38163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09" name="Oval 61"/>
          <p:cNvSpPr>
            <a:spLocks noChangeArrowheads="1"/>
          </p:cNvSpPr>
          <p:nvPr/>
        </p:nvSpPr>
        <p:spPr bwMode="auto">
          <a:xfrm>
            <a:off x="2333625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0" name="Oval 62"/>
          <p:cNvSpPr>
            <a:spLocks noChangeArrowheads="1"/>
          </p:cNvSpPr>
          <p:nvPr/>
        </p:nvSpPr>
        <p:spPr bwMode="auto">
          <a:xfrm>
            <a:off x="2128838" y="38163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1" name="Oval 63"/>
          <p:cNvSpPr>
            <a:spLocks noChangeArrowheads="1"/>
          </p:cNvSpPr>
          <p:nvPr/>
        </p:nvSpPr>
        <p:spPr bwMode="auto">
          <a:xfrm>
            <a:off x="2128838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3" name="Oval 65"/>
          <p:cNvSpPr>
            <a:spLocks noChangeArrowheads="1"/>
          </p:cNvSpPr>
          <p:nvPr/>
        </p:nvSpPr>
        <p:spPr bwMode="auto">
          <a:xfrm>
            <a:off x="3190875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4" name="Oval 66"/>
          <p:cNvSpPr>
            <a:spLocks noChangeArrowheads="1"/>
          </p:cNvSpPr>
          <p:nvPr/>
        </p:nvSpPr>
        <p:spPr bwMode="auto">
          <a:xfrm>
            <a:off x="2986088" y="38163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5" name="Oval 67"/>
          <p:cNvSpPr>
            <a:spLocks noChangeArrowheads="1"/>
          </p:cNvSpPr>
          <p:nvPr/>
        </p:nvSpPr>
        <p:spPr bwMode="auto">
          <a:xfrm>
            <a:off x="2986088" y="40322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6" name="Oval 68"/>
          <p:cNvSpPr>
            <a:spLocks noChangeArrowheads="1"/>
          </p:cNvSpPr>
          <p:nvPr/>
        </p:nvSpPr>
        <p:spPr bwMode="auto">
          <a:xfrm>
            <a:off x="1905000" y="42291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7" name="Oval 69"/>
          <p:cNvSpPr>
            <a:spLocks noChangeArrowheads="1"/>
          </p:cNvSpPr>
          <p:nvPr/>
        </p:nvSpPr>
        <p:spPr bwMode="auto">
          <a:xfrm>
            <a:off x="1905000" y="44450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8" name="Oval 70"/>
          <p:cNvSpPr>
            <a:spLocks noChangeArrowheads="1"/>
          </p:cNvSpPr>
          <p:nvPr/>
        </p:nvSpPr>
        <p:spPr bwMode="auto">
          <a:xfrm>
            <a:off x="1905000" y="46545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19" name="Oval 71"/>
          <p:cNvSpPr>
            <a:spLocks noChangeArrowheads="1"/>
          </p:cNvSpPr>
          <p:nvPr/>
        </p:nvSpPr>
        <p:spPr bwMode="auto">
          <a:xfrm>
            <a:off x="1905000" y="48704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20" name="Oval 72"/>
          <p:cNvSpPr>
            <a:spLocks noChangeArrowheads="1"/>
          </p:cNvSpPr>
          <p:nvPr/>
        </p:nvSpPr>
        <p:spPr bwMode="auto">
          <a:xfrm>
            <a:off x="1905000" y="506730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21" name="Oval 73"/>
          <p:cNvSpPr>
            <a:spLocks noChangeArrowheads="1"/>
          </p:cNvSpPr>
          <p:nvPr/>
        </p:nvSpPr>
        <p:spPr bwMode="auto">
          <a:xfrm>
            <a:off x="2536825" y="35750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22" name="Oval 74"/>
          <p:cNvSpPr>
            <a:spLocks noChangeArrowheads="1"/>
          </p:cNvSpPr>
          <p:nvPr/>
        </p:nvSpPr>
        <p:spPr bwMode="auto">
          <a:xfrm>
            <a:off x="2746375" y="35750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523" name="Oval 75"/>
          <p:cNvSpPr>
            <a:spLocks noChangeArrowheads="1"/>
          </p:cNvSpPr>
          <p:nvPr/>
        </p:nvSpPr>
        <p:spPr bwMode="auto">
          <a:xfrm>
            <a:off x="2333625" y="3575050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AC93C75-8E27-484F-AFA9-5A575C9953A7}" type="slidenum">
              <a:rPr lang="en-US"/>
              <a:pPr/>
              <a:t>32</a:t>
            </a:fld>
            <a:endParaRPr 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Độ đo h 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Định nghĩa</a:t>
            </a:r>
            <a:endParaRPr lang="en-US"/>
          </a:p>
          <a:p>
            <a:r>
              <a:rPr lang="en-US"/>
              <a:t>Khoảng cách A </a:t>
            </a:r>
            <a:r>
              <a:rPr lang="en-US" b="1">
                <a:sym typeface="Symbol" panose="05050102010706020507" pitchFamily="18" charset="2"/>
              </a:rPr>
              <a:t></a:t>
            </a:r>
            <a:r>
              <a:rPr lang="en-US">
                <a:sym typeface="Symbol" panose="05050102010706020507" pitchFamily="18" charset="2"/>
              </a:rPr>
              <a:t> </a:t>
            </a:r>
            <a:r>
              <a:rPr lang="en-US" b="1">
                <a:sym typeface="Symbol" panose="05050102010706020507" pitchFamily="18" charset="2"/>
              </a:rPr>
              <a:t>H</a:t>
            </a:r>
            <a:r>
              <a:rPr lang="en-US">
                <a:sym typeface="Symbol" panose="05050102010706020507" pitchFamily="18" charset="2"/>
              </a:rPr>
              <a:t> đến B </a:t>
            </a:r>
            <a:r>
              <a:rPr lang="en-US" b="1">
                <a:sym typeface="Symbol" panose="05050102010706020507" pitchFamily="18" charset="2"/>
              </a:rPr>
              <a:t></a:t>
            </a:r>
            <a:r>
              <a:rPr lang="en-US">
                <a:sym typeface="Symbol" panose="05050102010706020507" pitchFamily="18" charset="2"/>
              </a:rPr>
              <a:t> </a:t>
            </a:r>
            <a:r>
              <a:rPr lang="en-US" b="1">
                <a:sym typeface="Symbol" panose="05050102010706020507" pitchFamily="18" charset="2"/>
              </a:rPr>
              <a:t>H</a:t>
            </a:r>
          </a:p>
          <a:p>
            <a:r>
              <a:rPr lang="en-US">
                <a:sym typeface="Symbol" panose="05050102010706020507" pitchFamily="18" charset="2"/>
              </a:rPr>
              <a:t>h(A, B) = max{d(A, B), d(B, A)}</a:t>
            </a:r>
          </a:p>
        </p:txBody>
      </p:sp>
      <p:sp>
        <p:nvSpPr>
          <p:cNvPr id="139268" name="Freeform 4"/>
          <p:cNvSpPr>
            <a:spLocks/>
          </p:cNvSpPr>
          <p:nvPr/>
        </p:nvSpPr>
        <p:spPr bwMode="auto">
          <a:xfrm>
            <a:off x="3033713" y="2803525"/>
            <a:ext cx="2552700" cy="2835275"/>
          </a:xfrm>
          <a:custGeom>
            <a:avLst/>
            <a:gdLst>
              <a:gd name="T0" fmla="*/ 157 w 1608"/>
              <a:gd name="T1" fmla="*/ 348 h 1786"/>
              <a:gd name="T2" fmla="*/ 1477 w 1608"/>
              <a:gd name="T3" fmla="*/ 189 h 1786"/>
              <a:gd name="T4" fmla="*/ 1381 w 1608"/>
              <a:gd name="T5" fmla="*/ 1629 h 1786"/>
              <a:gd name="T6" fmla="*/ 300 w 1608"/>
              <a:gd name="T7" fmla="*/ 1458 h 1786"/>
              <a:gd name="T8" fmla="*/ 157 w 1608"/>
              <a:gd name="T9" fmla="*/ 348 h 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8" h="1786">
                <a:moveTo>
                  <a:pt x="157" y="348"/>
                </a:moveTo>
                <a:cubicBezTo>
                  <a:pt x="314" y="191"/>
                  <a:pt x="1346" y="0"/>
                  <a:pt x="1477" y="189"/>
                </a:cubicBezTo>
                <a:cubicBezTo>
                  <a:pt x="1608" y="378"/>
                  <a:pt x="1538" y="1472"/>
                  <a:pt x="1381" y="1629"/>
                </a:cubicBezTo>
                <a:cubicBezTo>
                  <a:pt x="1224" y="1786"/>
                  <a:pt x="431" y="1647"/>
                  <a:pt x="300" y="1458"/>
                </a:cubicBezTo>
                <a:cubicBezTo>
                  <a:pt x="169" y="1269"/>
                  <a:pt x="0" y="505"/>
                  <a:pt x="157" y="348"/>
                </a:cubicBezTo>
                <a:close/>
              </a:path>
            </a:pathLst>
          </a:cu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69" name="Freeform 5"/>
          <p:cNvSpPr>
            <a:spLocks/>
          </p:cNvSpPr>
          <p:nvPr/>
        </p:nvSpPr>
        <p:spPr bwMode="auto">
          <a:xfrm>
            <a:off x="4260850" y="399097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4019550" y="2646363"/>
            <a:ext cx="220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H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4033838" y="4064000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39272" name="Freeform 8"/>
          <p:cNvSpPr>
            <a:spLocks/>
          </p:cNvSpPr>
          <p:nvPr/>
        </p:nvSpPr>
        <p:spPr bwMode="auto">
          <a:xfrm>
            <a:off x="4597400" y="47085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3" name="Freeform 9"/>
          <p:cNvSpPr>
            <a:spLocks/>
          </p:cNvSpPr>
          <p:nvPr/>
        </p:nvSpPr>
        <p:spPr bwMode="auto">
          <a:xfrm>
            <a:off x="4826000" y="40989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4" name="Freeform 10"/>
          <p:cNvSpPr>
            <a:spLocks/>
          </p:cNvSpPr>
          <p:nvPr/>
        </p:nvSpPr>
        <p:spPr bwMode="auto">
          <a:xfrm>
            <a:off x="4902200" y="34131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5" name="Freeform 11"/>
          <p:cNvSpPr>
            <a:spLocks/>
          </p:cNvSpPr>
          <p:nvPr/>
        </p:nvSpPr>
        <p:spPr bwMode="auto">
          <a:xfrm>
            <a:off x="3454400" y="32607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6" name="Freeform 12"/>
          <p:cNvSpPr>
            <a:spLocks/>
          </p:cNvSpPr>
          <p:nvPr/>
        </p:nvSpPr>
        <p:spPr bwMode="auto">
          <a:xfrm>
            <a:off x="3454400" y="40227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7" name="Freeform 13"/>
          <p:cNvSpPr>
            <a:spLocks/>
          </p:cNvSpPr>
          <p:nvPr/>
        </p:nvSpPr>
        <p:spPr bwMode="auto">
          <a:xfrm>
            <a:off x="3835400" y="47085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8" name="Freeform 14"/>
          <p:cNvSpPr>
            <a:spLocks/>
          </p:cNvSpPr>
          <p:nvPr/>
        </p:nvSpPr>
        <p:spPr bwMode="auto">
          <a:xfrm>
            <a:off x="4368800" y="31083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279" name="Text Box 15"/>
          <p:cNvSpPr txBox="1">
            <a:spLocks noChangeArrowheads="1"/>
          </p:cNvSpPr>
          <p:nvPr/>
        </p:nvSpPr>
        <p:spPr bwMode="auto">
          <a:xfrm>
            <a:off x="4100513" y="3179763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139280" name="Line 16"/>
          <p:cNvSpPr>
            <a:spLocks noChangeShapeType="1"/>
          </p:cNvSpPr>
          <p:nvPr/>
        </p:nvSpPr>
        <p:spPr bwMode="auto">
          <a:xfrm flipH="1">
            <a:off x="4505325" y="3575050"/>
            <a:ext cx="66675" cy="431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405AAD3C-E479-4106-A87E-C5A46F5E5307}" type="slidenum">
              <a:rPr lang="en-US"/>
              <a:pPr/>
              <a:t>33</a:t>
            </a:fld>
            <a:endParaRPr 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Mở rộng ánh xạ co T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/>
              <a:t>Cho</a:t>
            </a:r>
            <a:r>
              <a:rPr lang="en-US"/>
              <a:t> T là một ánh xạ co trong không gian </a:t>
            </a:r>
            <a:r>
              <a:rPr lang="en-US" b="1"/>
              <a:t>Metric</a:t>
            </a:r>
            <a:r>
              <a:rPr lang="en-US"/>
              <a:t> (</a:t>
            </a:r>
            <a:r>
              <a:rPr lang="en-US" b="1"/>
              <a:t>X</a:t>
            </a:r>
            <a:r>
              <a:rPr lang="en-US"/>
              <a:t>, d),</a:t>
            </a:r>
          </a:p>
          <a:p>
            <a:pPr algn="just"/>
            <a:r>
              <a:rPr lang="en-US" b="1"/>
              <a:t>Thì</a:t>
            </a:r>
            <a:r>
              <a:rPr lang="en-US"/>
              <a:t> mở rộng T trong không gian </a:t>
            </a:r>
            <a:r>
              <a:rPr lang="en-US" b="1"/>
              <a:t>Hausdorff</a:t>
            </a:r>
            <a:r>
              <a:rPr lang="en-US"/>
              <a:t> (</a:t>
            </a:r>
            <a:r>
              <a:rPr lang="en-US" b="1"/>
              <a:t>H</a:t>
            </a:r>
            <a:r>
              <a:rPr lang="en-US"/>
              <a:t>, h) được định nghĩa như sau</a:t>
            </a:r>
          </a:p>
          <a:p>
            <a:pPr algn="just"/>
            <a:endParaRPr lang="en-US"/>
          </a:p>
        </p:txBody>
      </p:sp>
      <p:sp>
        <p:nvSpPr>
          <p:cNvPr id="140305" name="Freeform 17"/>
          <p:cNvSpPr>
            <a:spLocks/>
          </p:cNvSpPr>
          <p:nvPr/>
        </p:nvSpPr>
        <p:spPr bwMode="auto">
          <a:xfrm>
            <a:off x="5294313" y="3590925"/>
            <a:ext cx="2552700" cy="2835275"/>
          </a:xfrm>
          <a:custGeom>
            <a:avLst/>
            <a:gdLst>
              <a:gd name="T0" fmla="*/ 157 w 1608"/>
              <a:gd name="T1" fmla="*/ 348 h 1786"/>
              <a:gd name="T2" fmla="*/ 1477 w 1608"/>
              <a:gd name="T3" fmla="*/ 189 h 1786"/>
              <a:gd name="T4" fmla="*/ 1381 w 1608"/>
              <a:gd name="T5" fmla="*/ 1629 h 1786"/>
              <a:gd name="T6" fmla="*/ 300 w 1608"/>
              <a:gd name="T7" fmla="*/ 1458 h 1786"/>
              <a:gd name="T8" fmla="*/ 157 w 1608"/>
              <a:gd name="T9" fmla="*/ 348 h 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8" h="1786">
                <a:moveTo>
                  <a:pt x="157" y="348"/>
                </a:moveTo>
                <a:cubicBezTo>
                  <a:pt x="314" y="191"/>
                  <a:pt x="1346" y="0"/>
                  <a:pt x="1477" y="189"/>
                </a:cubicBezTo>
                <a:cubicBezTo>
                  <a:pt x="1608" y="378"/>
                  <a:pt x="1538" y="1472"/>
                  <a:pt x="1381" y="1629"/>
                </a:cubicBezTo>
                <a:cubicBezTo>
                  <a:pt x="1224" y="1786"/>
                  <a:pt x="431" y="1647"/>
                  <a:pt x="300" y="1458"/>
                </a:cubicBezTo>
                <a:cubicBezTo>
                  <a:pt x="169" y="1269"/>
                  <a:pt x="0" y="505"/>
                  <a:pt x="157" y="348"/>
                </a:cubicBezTo>
                <a:close/>
              </a:path>
            </a:pathLst>
          </a:cu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06" name="Freeform 18"/>
          <p:cNvSpPr>
            <a:spLocks/>
          </p:cNvSpPr>
          <p:nvPr/>
        </p:nvSpPr>
        <p:spPr bwMode="auto">
          <a:xfrm>
            <a:off x="6521450" y="477837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07" name="Text Box 19"/>
          <p:cNvSpPr txBox="1">
            <a:spLocks noChangeArrowheads="1"/>
          </p:cNvSpPr>
          <p:nvPr/>
        </p:nvSpPr>
        <p:spPr bwMode="auto">
          <a:xfrm>
            <a:off x="6280150" y="3433763"/>
            <a:ext cx="220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H</a:t>
            </a:r>
          </a:p>
        </p:txBody>
      </p:sp>
      <p:sp>
        <p:nvSpPr>
          <p:cNvPr id="140309" name="Freeform 21"/>
          <p:cNvSpPr>
            <a:spLocks/>
          </p:cNvSpPr>
          <p:nvPr/>
        </p:nvSpPr>
        <p:spPr bwMode="auto">
          <a:xfrm>
            <a:off x="6858000" y="54959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1" name="Freeform 23"/>
          <p:cNvSpPr>
            <a:spLocks/>
          </p:cNvSpPr>
          <p:nvPr/>
        </p:nvSpPr>
        <p:spPr bwMode="auto">
          <a:xfrm>
            <a:off x="7162800" y="42005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2" name="Freeform 24"/>
          <p:cNvSpPr>
            <a:spLocks/>
          </p:cNvSpPr>
          <p:nvPr/>
        </p:nvSpPr>
        <p:spPr bwMode="auto">
          <a:xfrm>
            <a:off x="5715000" y="40481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3" name="Freeform 25"/>
          <p:cNvSpPr>
            <a:spLocks/>
          </p:cNvSpPr>
          <p:nvPr/>
        </p:nvSpPr>
        <p:spPr bwMode="auto">
          <a:xfrm>
            <a:off x="5715000" y="48101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4" name="Freeform 26"/>
          <p:cNvSpPr>
            <a:spLocks/>
          </p:cNvSpPr>
          <p:nvPr/>
        </p:nvSpPr>
        <p:spPr bwMode="auto">
          <a:xfrm>
            <a:off x="6096000" y="54959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5" name="Freeform 27"/>
          <p:cNvSpPr>
            <a:spLocks/>
          </p:cNvSpPr>
          <p:nvPr/>
        </p:nvSpPr>
        <p:spPr bwMode="auto">
          <a:xfrm>
            <a:off x="6629400" y="38957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6" name="Freeform 28"/>
          <p:cNvSpPr>
            <a:spLocks/>
          </p:cNvSpPr>
          <p:nvPr/>
        </p:nvSpPr>
        <p:spPr bwMode="auto">
          <a:xfrm>
            <a:off x="1354138" y="3590925"/>
            <a:ext cx="2552700" cy="2835275"/>
          </a:xfrm>
          <a:custGeom>
            <a:avLst/>
            <a:gdLst>
              <a:gd name="T0" fmla="*/ 157 w 1608"/>
              <a:gd name="T1" fmla="*/ 348 h 1786"/>
              <a:gd name="T2" fmla="*/ 1477 w 1608"/>
              <a:gd name="T3" fmla="*/ 189 h 1786"/>
              <a:gd name="T4" fmla="*/ 1381 w 1608"/>
              <a:gd name="T5" fmla="*/ 1629 h 1786"/>
              <a:gd name="T6" fmla="*/ 300 w 1608"/>
              <a:gd name="T7" fmla="*/ 1458 h 1786"/>
              <a:gd name="T8" fmla="*/ 157 w 1608"/>
              <a:gd name="T9" fmla="*/ 348 h 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8" h="1786">
                <a:moveTo>
                  <a:pt x="157" y="348"/>
                </a:moveTo>
                <a:cubicBezTo>
                  <a:pt x="314" y="191"/>
                  <a:pt x="1346" y="0"/>
                  <a:pt x="1477" y="189"/>
                </a:cubicBezTo>
                <a:cubicBezTo>
                  <a:pt x="1608" y="378"/>
                  <a:pt x="1538" y="1472"/>
                  <a:pt x="1381" y="1629"/>
                </a:cubicBezTo>
                <a:cubicBezTo>
                  <a:pt x="1224" y="1786"/>
                  <a:pt x="431" y="1647"/>
                  <a:pt x="300" y="1458"/>
                </a:cubicBezTo>
                <a:cubicBezTo>
                  <a:pt x="169" y="1269"/>
                  <a:pt x="0" y="505"/>
                  <a:pt x="157" y="348"/>
                </a:cubicBezTo>
                <a:close/>
              </a:path>
            </a:pathLst>
          </a:cu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7" name="Freeform 29"/>
          <p:cNvSpPr>
            <a:spLocks/>
          </p:cNvSpPr>
          <p:nvPr/>
        </p:nvSpPr>
        <p:spPr bwMode="auto">
          <a:xfrm>
            <a:off x="2581275" y="477837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2339975" y="3433763"/>
            <a:ext cx="220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 b="1"/>
              <a:t>H</a:t>
            </a:r>
          </a:p>
        </p:txBody>
      </p:sp>
      <p:sp>
        <p:nvSpPr>
          <p:cNvPr id="140320" name="Freeform 32"/>
          <p:cNvSpPr>
            <a:spLocks/>
          </p:cNvSpPr>
          <p:nvPr/>
        </p:nvSpPr>
        <p:spPr bwMode="auto">
          <a:xfrm>
            <a:off x="2917825" y="54959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22" name="Freeform 34"/>
          <p:cNvSpPr>
            <a:spLocks/>
          </p:cNvSpPr>
          <p:nvPr/>
        </p:nvSpPr>
        <p:spPr bwMode="auto">
          <a:xfrm>
            <a:off x="3222625" y="42005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23" name="Freeform 35"/>
          <p:cNvSpPr>
            <a:spLocks/>
          </p:cNvSpPr>
          <p:nvPr/>
        </p:nvSpPr>
        <p:spPr bwMode="auto">
          <a:xfrm>
            <a:off x="1774825" y="40481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24" name="Freeform 36"/>
          <p:cNvSpPr>
            <a:spLocks/>
          </p:cNvSpPr>
          <p:nvPr/>
        </p:nvSpPr>
        <p:spPr bwMode="auto">
          <a:xfrm>
            <a:off x="1774825" y="48101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25" name="Freeform 37"/>
          <p:cNvSpPr>
            <a:spLocks/>
          </p:cNvSpPr>
          <p:nvPr/>
        </p:nvSpPr>
        <p:spPr bwMode="auto">
          <a:xfrm>
            <a:off x="2155825" y="54959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26" name="Freeform 38"/>
          <p:cNvSpPr>
            <a:spLocks/>
          </p:cNvSpPr>
          <p:nvPr/>
        </p:nvSpPr>
        <p:spPr bwMode="auto">
          <a:xfrm>
            <a:off x="2689225" y="3895725"/>
            <a:ext cx="406400" cy="4572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40327" name="Object 39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33400" y="2438400"/>
          <a:ext cx="51101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3" name="Equation" r:id="rId3" imgW="5092560" imgH="838080" progId="Equation.3">
                  <p:embed/>
                </p:oleObj>
              </mc:Choice>
              <mc:Fallback>
                <p:oleObj name="Equation" r:id="rId3" imgW="5092560" imgH="83808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438400"/>
                        <a:ext cx="5110163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29" name="Freeform 41"/>
          <p:cNvSpPr>
            <a:spLocks/>
          </p:cNvSpPr>
          <p:nvPr/>
        </p:nvSpPr>
        <p:spPr bwMode="auto">
          <a:xfrm>
            <a:off x="2971800" y="4724400"/>
            <a:ext cx="3581400" cy="228600"/>
          </a:xfrm>
          <a:custGeom>
            <a:avLst/>
            <a:gdLst>
              <a:gd name="T0" fmla="*/ 0 w 2305"/>
              <a:gd name="T1" fmla="*/ 103 h 211"/>
              <a:gd name="T2" fmla="*/ 838 w 2305"/>
              <a:gd name="T3" fmla="*/ 13 h 211"/>
              <a:gd name="T4" fmla="*/ 1534 w 2305"/>
              <a:gd name="T5" fmla="*/ 33 h 211"/>
              <a:gd name="T6" fmla="*/ 2305 w 2305"/>
              <a:gd name="T7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5" h="211">
                <a:moveTo>
                  <a:pt x="0" y="103"/>
                </a:moveTo>
                <a:cubicBezTo>
                  <a:pt x="140" y="88"/>
                  <a:pt x="582" y="25"/>
                  <a:pt x="838" y="13"/>
                </a:cubicBezTo>
                <a:cubicBezTo>
                  <a:pt x="1094" y="1"/>
                  <a:pt x="1290" y="0"/>
                  <a:pt x="1534" y="33"/>
                </a:cubicBezTo>
                <a:cubicBezTo>
                  <a:pt x="1778" y="66"/>
                  <a:pt x="2144" y="174"/>
                  <a:pt x="2305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330" name="Text Box 42"/>
          <p:cNvSpPr txBox="1">
            <a:spLocks noChangeArrowheads="1"/>
          </p:cNvSpPr>
          <p:nvPr/>
        </p:nvSpPr>
        <p:spPr bwMode="auto">
          <a:xfrm>
            <a:off x="2362200" y="4810125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140331" name="Text Box 43"/>
          <p:cNvSpPr txBox="1">
            <a:spLocks noChangeArrowheads="1"/>
          </p:cNvSpPr>
          <p:nvPr/>
        </p:nvSpPr>
        <p:spPr bwMode="auto">
          <a:xfrm>
            <a:off x="6934200" y="4810125"/>
            <a:ext cx="5921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T(A)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40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6D599D6C-4C02-4347-93E3-145C8EB4B9C8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kết quả về không gian Hausdorff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428875"/>
          </a:xfrm>
          <a:noFill/>
        </p:spPr>
        <p:txBody>
          <a:bodyPr>
            <a:spAutoFit/>
          </a:bodyPr>
          <a:lstStyle/>
          <a:p>
            <a:pPr marL="465138" indent="-465138" algn="just"/>
            <a:r>
              <a:rPr lang="en-US"/>
              <a:t>1. Không gian </a:t>
            </a:r>
            <a:r>
              <a:rPr lang="en-US" b="1"/>
              <a:t>Hausdorff</a:t>
            </a:r>
            <a:r>
              <a:rPr lang="en-US"/>
              <a:t> (H, h) là một không gian </a:t>
            </a:r>
            <a:r>
              <a:rPr lang="en-US" b="1"/>
              <a:t>Metric</a:t>
            </a:r>
            <a:r>
              <a:rPr lang="en-US"/>
              <a:t> đầy đủ.</a:t>
            </a:r>
          </a:p>
          <a:p>
            <a:pPr marL="465138" indent="-465138" algn="just">
              <a:buFontTx/>
              <a:buChar char="•"/>
            </a:pPr>
            <a:endParaRPr lang="en-US"/>
          </a:p>
          <a:p>
            <a:pPr marL="465138" indent="-465138" algn="just"/>
            <a:r>
              <a:rPr lang="en-US"/>
              <a:t>2. </a:t>
            </a:r>
            <a:r>
              <a:rPr lang="en-US" b="1"/>
              <a:t>Nếu</a:t>
            </a:r>
            <a:r>
              <a:rPr lang="en-US"/>
              <a:t> T là một ánh xạ co trong không  gian </a:t>
            </a:r>
            <a:r>
              <a:rPr lang="en-US" b="1"/>
              <a:t>Metric</a:t>
            </a:r>
            <a:r>
              <a:rPr lang="en-US"/>
              <a:t> đầy đủ (X, d) </a:t>
            </a:r>
            <a:r>
              <a:rPr lang="en-US" b="1"/>
              <a:t>thì</a:t>
            </a:r>
            <a:r>
              <a:rPr lang="en-US"/>
              <a:t> T mở rộng cũng là ánh xạ co trong không gian </a:t>
            </a:r>
            <a:r>
              <a:rPr lang="en-US" b="1"/>
              <a:t>Hausdorff</a:t>
            </a:r>
            <a:r>
              <a:rPr lang="en-US"/>
              <a:t> (H, h).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DFBC074-5606-47D3-AADB-F1C88754135A}" type="slidenum">
              <a:rPr lang="en-US"/>
              <a:pPr/>
              <a:t>35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Hệ hàm lặp IFS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/>
              <a:t>Cho</a:t>
            </a:r>
          </a:p>
          <a:p>
            <a:pPr algn="just"/>
            <a:r>
              <a:rPr lang="en-US"/>
              <a:t>- Không gian </a:t>
            </a:r>
            <a:r>
              <a:rPr lang="en-US" b="1"/>
              <a:t>Metric </a:t>
            </a:r>
            <a:r>
              <a:rPr lang="en-US"/>
              <a:t>đầy đủ (</a:t>
            </a:r>
            <a:r>
              <a:rPr lang="en-US" b="1"/>
              <a:t>X</a:t>
            </a:r>
            <a:r>
              <a:rPr lang="en-US"/>
              <a:t>, d).</a:t>
            </a:r>
          </a:p>
          <a:p>
            <a:pPr algn="just"/>
            <a:r>
              <a:rPr lang="en-US"/>
              <a:t>- Không gian </a:t>
            </a:r>
            <a:r>
              <a:rPr lang="en-US" b="1"/>
              <a:t>Hausdorff</a:t>
            </a:r>
            <a:r>
              <a:rPr lang="en-US"/>
              <a:t> (H, h) được xây dựng từ không gian (X, d).</a:t>
            </a:r>
          </a:p>
          <a:p>
            <a:pPr algn="just"/>
            <a:r>
              <a:rPr lang="en-US"/>
              <a:t>- Tập ánh xạ co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... , T</a:t>
            </a:r>
            <a:r>
              <a:rPr lang="en-US" baseline="-25000"/>
              <a:t>N</a:t>
            </a:r>
            <a:r>
              <a:rPr lang="en-US"/>
              <a:t>} trên không gian </a:t>
            </a:r>
            <a:r>
              <a:rPr lang="en-US" b="1"/>
              <a:t>X</a:t>
            </a:r>
            <a:r>
              <a:rPr lang="en-US"/>
              <a:t> với các hệ số co là k</a:t>
            </a:r>
            <a:r>
              <a:rPr lang="en-US" baseline="-25000"/>
              <a:t>1</a:t>
            </a:r>
            <a:r>
              <a:rPr lang="en-US"/>
              <a:t>, k</a:t>
            </a:r>
            <a:r>
              <a:rPr lang="en-US" baseline="-25000"/>
              <a:t>2</a:t>
            </a:r>
            <a:r>
              <a:rPr lang="en-US"/>
              <a:t>, ... , k</a:t>
            </a:r>
            <a:r>
              <a:rPr lang="en-US" baseline="-25000"/>
              <a:t>N</a:t>
            </a:r>
            <a:r>
              <a:rPr lang="en-US"/>
              <a:t>.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 b="1"/>
              <a:t>Thì</a:t>
            </a:r>
            <a:r>
              <a:rPr lang="en-US"/>
              <a:t> T là ánh xạ co trong không gian </a:t>
            </a:r>
            <a:r>
              <a:rPr lang="en-US" b="1"/>
              <a:t>Hausdorff</a:t>
            </a:r>
            <a:r>
              <a:rPr lang="en-US"/>
              <a:t> (H, d)</a:t>
            </a:r>
          </a:p>
        </p:txBody>
      </p:sp>
      <p:graphicFrame>
        <p:nvGraphicFramePr>
          <p:cNvPr id="6554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85800" y="3679825"/>
          <a:ext cx="27781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" name="Equation" r:id="rId3" imgW="2781000" imgH="1143000" progId="Equation.3">
                  <p:embed/>
                </p:oleObj>
              </mc:Choice>
              <mc:Fallback>
                <p:oleObj name="Equation" r:id="rId3" imgW="2781000" imgH="1143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79825"/>
                        <a:ext cx="27781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49BBD1A0-5BFF-4F6D-A1FD-EFF5DA7204BA}" type="slidenum">
              <a:rPr lang="en-US"/>
              <a:pPr/>
              <a:t>36</a:t>
            </a:fld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Hệ hàm lặp IFS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83185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>
                <a:sym typeface="Symbol" panose="05050102010706020507" pitchFamily="18" charset="2"/>
              </a:rPr>
              <a:t></a:t>
            </a:r>
            <a:r>
              <a:rPr lang="en-US"/>
              <a:t>C </a:t>
            </a:r>
            <a:r>
              <a:rPr lang="en-US">
                <a:sym typeface="Symbol" panose="05050102010706020507" pitchFamily="18" charset="2"/>
              </a:rPr>
              <a:t> </a:t>
            </a:r>
            <a:r>
              <a:rPr lang="en-US" b="1">
                <a:sym typeface="Symbol" panose="05050102010706020507" pitchFamily="18" charset="2"/>
              </a:rPr>
              <a:t>H</a:t>
            </a:r>
            <a:r>
              <a:rPr lang="en-US">
                <a:sym typeface="Symbol" panose="05050102010706020507" pitchFamily="18" charset="2"/>
              </a:rPr>
              <a:t>,</a:t>
            </a:r>
            <a:r>
              <a:rPr lang="en-US"/>
              <a:t> dãy {T</a:t>
            </a:r>
            <a:r>
              <a:rPr lang="en-US" baseline="30000"/>
              <a:t>n</a:t>
            </a:r>
            <a:r>
              <a:rPr lang="en-US"/>
              <a:t>(C)} hội tụ đến điểm bất động (được gọi là </a:t>
            </a:r>
            <a:r>
              <a:rPr lang="en-US" b="1"/>
              <a:t>hấp tử</a:t>
            </a:r>
            <a:r>
              <a:rPr lang="en-US"/>
              <a:t> hay </a:t>
            </a:r>
            <a:r>
              <a:rPr lang="en-US" b="1"/>
              <a:t>fractal</a:t>
            </a:r>
            <a:r>
              <a:rPr lang="en-US"/>
              <a:t> của hệ hàm lặp IFS).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2349F8A3-58FD-44EE-ADF9-3F3BED92A3EA}" type="slidenum">
              <a:rPr lang="en-US"/>
              <a:pPr/>
              <a:t>37</a:t>
            </a:fld>
            <a:endParaRPr lang="en-US"/>
          </a:p>
        </p:txBody>
      </p:sp>
      <p:sp>
        <p:nvSpPr>
          <p:cNvPr id="111629" name="Freeform 13"/>
          <p:cNvSpPr>
            <a:spLocks/>
          </p:cNvSpPr>
          <p:nvPr/>
        </p:nvSpPr>
        <p:spPr bwMode="auto">
          <a:xfrm rot="368967">
            <a:off x="4953000" y="3124200"/>
            <a:ext cx="2057400" cy="354965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Hệ hàm lặp IFS affine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Là hệ hàm lặp IFS trong đó T =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... T</a:t>
            </a:r>
            <a:r>
              <a:rPr lang="en-US" baseline="-25000"/>
              <a:t>N</a:t>
            </a:r>
            <a:r>
              <a:rPr lang="en-US"/>
              <a:t>} tập các ánh xạ co là các phép biến đổi affine.</a:t>
            </a:r>
          </a:p>
          <a:p>
            <a:endParaRPr lang="en-US"/>
          </a:p>
          <a:p>
            <a:r>
              <a:rPr lang="en-US"/>
              <a:t>S là hình gốc</a:t>
            </a:r>
          </a:p>
          <a:p>
            <a:r>
              <a:rPr lang="en-US"/>
              <a:t>T(S) = T</a:t>
            </a:r>
            <a:r>
              <a:rPr lang="en-US" baseline="-25000"/>
              <a:t>1</a:t>
            </a:r>
            <a:r>
              <a:rPr lang="en-US"/>
              <a:t>(S) </a:t>
            </a:r>
            <a:r>
              <a:rPr lang="en-US">
                <a:sym typeface="Symbol" panose="05050102010706020507" pitchFamily="18" charset="2"/>
              </a:rPr>
              <a:t> </a:t>
            </a:r>
            <a:r>
              <a:rPr lang="en-US"/>
              <a:t>T</a:t>
            </a:r>
            <a:r>
              <a:rPr lang="en-US" baseline="-25000"/>
              <a:t>2</a:t>
            </a:r>
            <a:r>
              <a:rPr lang="en-US"/>
              <a:t>(S) </a:t>
            </a:r>
            <a:r>
              <a:rPr lang="en-US">
                <a:sym typeface="Symbol" panose="05050102010706020507" pitchFamily="18" charset="2"/>
              </a:rPr>
              <a:t> ...  T</a:t>
            </a:r>
            <a:r>
              <a:rPr lang="en-US" baseline="-25000">
                <a:sym typeface="Symbol" panose="05050102010706020507" pitchFamily="18" charset="2"/>
              </a:rPr>
              <a:t>N</a:t>
            </a:r>
            <a:r>
              <a:rPr lang="en-US">
                <a:sym typeface="Symbol" panose="05050102010706020507" pitchFamily="18" charset="2"/>
              </a:rPr>
              <a:t>(S)</a:t>
            </a:r>
          </a:p>
        </p:txBody>
      </p:sp>
      <p:sp>
        <p:nvSpPr>
          <p:cNvPr id="111620" name="Freeform 4"/>
          <p:cNvSpPr>
            <a:spLocks/>
          </p:cNvSpPr>
          <p:nvPr/>
        </p:nvSpPr>
        <p:spPr bwMode="auto">
          <a:xfrm rot="2534453">
            <a:off x="1600200" y="4343400"/>
            <a:ext cx="1323975" cy="149225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621" name="Freeform 5"/>
          <p:cNvSpPr>
            <a:spLocks/>
          </p:cNvSpPr>
          <p:nvPr/>
        </p:nvSpPr>
        <p:spPr bwMode="auto">
          <a:xfrm rot="-4119822">
            <a:off x="5614194" y="4471194"/>
            <a:ext cx="811212" cy="9144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622" name="Freeform 6"/>
          <p:cNvSpPr>
            <a:spLocks/>
          </p:cNvSpPr>
          <p:nvPr/>
        </p:nvSpPr>
        <p:spPr bwMode="auto">
          <a:xfrm rot="3584757">
            <a:off x="5715793" y="3428207"/>
            <a:ext cx="811213" cy="9144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623" name="Freeform 7"/>
          <p:cNvSpPr>
            <a:spLocks/>
          </p:cNvSpPr>
          <p:nvPr/>
        </p:nvSpPr>
        <p:spPr bwMode="auto">
          <a:xfrm rot="3582793">
            <a:off x="5690394" y="5537994"/>
            <a:ext cx="811212" cy="914400"/>
          </a:xfrm>
          <a:custGeom>
            <a:avLst/>
            <a:gdLst>
              <a:gd name="T0" fmla="*/ 342 w 1285"/>
              <a:gd name="T1" fmla="*/ 157 h 1448"/>
              <a:gd name="T2" fmla="*/ 1073 w 1285"/>
              <a:gd name="T3" fmla="*/ 303 h 1448"/>
              <a:gd name="T4" fmla="*/ 1128 w 1285"/>
              <a:gd name="T5" fmla="*/ 1291 h 1448"/>
              <a:gd name="T6" fmla="*/ 131 w 1285"/>
              <a:gd name="T7" fmla="*/ 1245 h 1448"/>
              <a:gd name="T8" fmla="*/ 342 w 1285"/>
              <a:gd name="T9" fmla="*/ 157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5" h="1448">
                <a:moveTo>
                  <a:pt x="342" y="157"/>
                </a:moveTo>
                <a:cubicBezTo>
                  <a:pt x="499" y="0"/>
                  <a:pt x="942" y="114"/>
                  <a:pt x="1073" y="303"/>
                </a:cubicBezTo>
                <a:cubicBezTo>
                  <a:pt x="1204" y="492"/>
                  <a:pt x="1285" y="1134"/>
                  <a:pt x="1128" y="1291"/>
                </a:cubicBezTo>
                <a:cubicBezTo>
                  <a:pt x="971" y="1448"/>
                  <a:pt x="262" y="1434"/>
                  <a:pt x="131" y="1245"/>
                </a:cubicBezTo>
                <a:cubicBezTo>
                  <a:pt x="0" y="1056"/>
                  <a:pt x="185" y="314"/>
                  <a:pt x="342" y="157"/>
                </a:cubicBezTo>
                <a:close/>
              </a:path>
            </a:pathLst>
          </a:custGeom>
          <a:gradFill rotWithShape="1">
            <a:gsLst>
              <a:gs pos="0">
                <a:srgbClr val="FFCCCC"/>
              </a:gs>
              <a:gs pos="100000">
                <a:srgbClr val="FFCCCC">
                  <a:gamma/>
                  <a:shade val="46275"/>
                  <a:invGamma/>
                </a:srgbClr>
              </a:gs>
            </a:gsLst>
            <a:lin ang="0" scaled="1"/>
          </a:gradFill>
          <a:ln w="28575" cap="flat" cmpd="sng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11626" name="AutoShape 10"/>
          <p:cNvCxnSpPr>
            <a:cxnSpLocks noChangeShapeType="1"/>
            <a:stCxn id="111620" idx="1"/>
            <a:endCxn id="111622" idx="3"/>
          </p:cNvCxnSpPr>
          <p:nvPr/>
        </p:nvCxnSpPr>
        <p:spPr bwMode="auto">
          <a:xfrm flipV="1">
            <a:off x="2892425" y="3779838"/>
            <a:ext cx="2770188" cy="1295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627" name="AutoShape 11"/>
          <p:cNvCxnSpPr>
            <a:cxnSpLocks noChangeShapeType="1"/>
            <a:stCxn id="111620" idx="1"/>
            <a:endCxn id="111621" idx="4"/>
          </p:cNvCxnSpPr>
          <p:nvPr/>
        </p:nvCxnSpPr>
        <p:spPr bwMode="auto">
          <a:xfrm flipV="1">
            <a:off x="2892425" y="4970463"/>
            <a:ext cx="2713038" cy="1047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628" name="AutoShape 12"/>
          <p:cNvCxnSpPr>
            <a:cxnSpLocks noChangeShapeType="1"/>
            <a:stCxn id="111620" idx="1"/>
            <a:endCxn id="111623" idx="3"/>
          </p:cNvCxnSpPr>
          <p:nvPr/>
        </p:nvCxnSpPr>
        <p:spPr bwMode="auto">
          <a:xfrm>
            <a:off x="2892425" y="5075238"/>
            <a:ext cx="2744788" cy="81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630" name="Text Box 14"/>
          <p:cNvSpPr txBox="1">
            <a:spLocks noChangeArrowheads="1"/>
          </p:cNvSpPr>
          <p:nvPr/>
        </p:nvSpPr>
        <p:spPr bwMode="auto">
          <a:xfrm>
            <a:off x="2057400" y="4886325"/>
            <a:ext cx="203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S</a:t>
            </a:r>
          </a:p>
        </p:txBody>
      </p:sp>
      <p:sp>
        <p:nvSpPr>
          <p:cNvPr id="111631" name="Rectangle 15"/>
          <p:cNvSpPr>
            <a:spLocks noChangeArrowheads="1"/>
          </p:cNvSpPr>
          <p:nvPr/>
        </p:nvSpPr>
        <p:spPr bwMode="auto">
          <a:xfrm>
            <a:off x="5715000" y="3683000"/>
            <a:ext cx="7048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1</a:t>
            </a:r>
            <a:r>
              <a:rPr lang="en-US" sz="2400"/>
              <a:t>(S)</a:t>
            </a:r>
          </a:p>
        </p:txBody>
      </p:sp>
      <p:sp>
        <p:nvSpPr>
          <p:cNvPr id="111632" name="Rectangle 16"/>
          <p:cNvSpPr>
            <a:spLocks noChangeArrowheads="1"/>
          </p:cNvSpPr>
          <p:nvPr/>
        </p:nvSpPr>
        <p:spPr bwMode="auto">
          <a:xfrm>
            <a:off x="5715000" y="4733925"/>
            <a:ext cx="7048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2</a:t>
            </a:r>
            <a:r>
              <a:rPr lang="en-US" sz="2400"/>
              <a:t>(S)</a:t>
            </a:r>
          </a:p>
        </p:txBody>
      </p:sp>
      <p:sp>
        <p:nvSpPr>
          <p:cNvPr id="111633" name="Rectangle 17"/>
          <p:cNvSpPr>
            <a:spLocks noChangeArrowheads="1"/>
          </p:cNvSpPr>
          <p:nvPr/>
        </p:nvSpPr>
        <p:spPr bwMode="auto">
          <a:xfrm>
            <a:off x="5695950" y="5800725"/>
            <a:ext cx="7381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N</a:t>
            </a:r>
            <a:r>
              <a:rPr lang="en-US" sz="2400"/>
              <a:t>(S)</a:t>
            </a:r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auto">
          <a:xfrm>
            <a:off x="6934200" y="4733925"/>
            <a:ext cx="5921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T(S)</a:t>
            </a:r>
          </a:p>
        </p:txBody>
      </p:sp>
      <p:sp>
        <p:nvSpPr>
          <p:cNvPr id="111635" name="Text Box 19"/>
          <p:cNvSpPr txBox="1">
            <a:spLocks noChangeArrowheads="1"/>
          </p:cNvSpPr>
          <p:nvPr/>
        </p:nvSpPr>
        <p:spPr bwMode="auto">
          <a:xfrm>
            <a:off x="4038600" y="3987800"/>
            <a:ext cx="298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1</a:t>
            </a:r>
            <a:endParaRPr lang="en-US" sz="2400"/>
          </a:p>
        </p:txBody>
      </p:sp>
      <p:sp>
        <p:nvSpPr>
          <p:cNvPr id="111636" name="Text Box 20"/>
          <p:cNvSpPr txBox="1">
            <a:spLocks noChangeArrowheads="1"/>
          </p:cNvSpPr>
          <p:nvPr/>
        </p:nvSpPr>
        <p:spPr bwMode="auto">
          <a:xfrm>
            <a:off x="4076700" y="4578350"/>
            <a:ext cx="298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2</a:t>
            </a:r>
            <a:endParaRPr lang="en-US" sz="2400"/>
          </a:p>
        </p:txBody>
      </p:sp>
      <p:sp>
        <p:nvSpPr>
          <p:cNvPr id="111637" name="Text Box 21"/>
          <p:cNvSpPr txBox="1">
            <a:spLocks noChangeArrowheads="1"/>
          </p:cNvSpPr>
          <p:nvPr/>
        </p:nvSpPr>
        <p:spPr bwMode="auto">
          <a:xfrm>
            <a:off x="3905250" y="5416550"/>
            <a:ext cx="3317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T</a:t>
            </a:r>
            <a:r>
              <a:rPr lang="en-US" sz="2400" baseline="-25000"/>
              <a:t>N</a:t>
            </a:r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BAAE3D1D-3E84-48A5-9299-52D9446920F2}" type="slidenum">
              <a:rPr lang="en-US"/>
              <a:pPr/>
              <a:t>38</a:t>
            </a:fld>
            <a:endParaRPr lang="en-US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lặp xác định tạo hình fractal</a:t>
            </a:r>
          </a:p>
        </p:txBody>
      </p:sp>
      <p:sp>
        <p:nvSpPr>
          <p:cNvPr id="128010" name="Freeform 10"/>
          <p:cNvSpPr>
            <a:spLocks/>
          </p:cNvSpPr>
          <p:nvPr/>
        </p:nvSpPr>
        <p:spPr bwMode="auto">
          <a:xfrm>
            <a:off x="4089400" y="1143000"/>
            <a:ext cx="979488" cy="392113"/>
          </a:xfrm>
          <a:custGeom>
            <a:avLst/>
            <a:gdLst>
              <a:gd name="T0" fmla="*/ 303 w 1512"/>
              <a:gd name="T1" fmla="*/ 605 h 605"/>
              <a:gd name="T2" fmla="*/ 1210 w 1512"/>
              <a:gd name="T3" fmla="*/ 605 h 605"/>
              <a:gd name="T4" fmla="*/ 1512 w 1512"/>
              <a:gd name="T5" fmla="*/ 302 h 605"/>
              <a:gd name="T6" fmla="*/ 1210 w 1512"/>
              <a:gd name="T7" fmla="*/ 0 h 605"/>
              <a:gd name="T8" fmla="*/ 1210 w 1512"/>
              <a:gd name="T9" fmla="*/ 0 h 605"/>
              <a:gd name="T10" fmla="*/ 1210 w 1512"/>
              <a:gd name="T11" fmla="*/ 0 h 605"/>
              <a:gd name="T12" fmla="*/ 303 w 1512"/>
              <a:gd name="T13" fmla="*/ 0 h 605"/>
              <a:gd name="T14" fmla="*/ 0 w 1512"/>
              <a:gd name="T15" fmla="*/ 302 h 605"/>
              <a:gd name="T16" fmla="*/ 303 w 1512"/>
              <a:gd name="T17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2" h="605">
                <a:moveTo>
                  <a:pt x="303" y="605"/>
                </a:moveTo>
                <a:lnTo>
                  <a:pt x="1210" y="605"/>
                </a:lnTo>
                <a:cubicBezTo>
                  <a:pt x="1377" y="605"/>
                  <a:pt x="1512" y="469"/>
                  <a:pt x="1512" y="302"/>
                </a:cubicBezTo>
                <a:cubicBezTo>
                  <a:pt x="1512" y="135"/>
                  <a:pt x="1377" y="0"/>
                  <a:pt x="1210" y="0"/>
                </a:cubicBezTo>
                <a:cubicBezTo>
                  <a:pt x="1210" y="0"/>
                  <a:pt x="1210" y="0"/>
                  <a:pt x="1210" y="0"/>
                </a:cubicBezTo>
                <a:lnTo>
                  <a:pt x="1210" y="0"/>
                </a:lnTo>
                <a:lnTo>
                  <a:pt x="303" y="0"/>
                </a:lnTo>
                <a:cubicBezTo>
                  <a:pt x="136" y="0"/>
                  <a:pt x="0" y="135"/>
                  <a:pt x="0" y="302"/>
                </a:cubicBezTo>
                <a:cubicBezTo>
                  <a:pt x="0" y="469"/>
                  <a:pt x="136" y="605"/>
                  <a:pt x="303" y="605"/>
                </a:cubicBezTo>
                <a:close/>
              </a:path>
            </a:pathLst>
          </a:custGeom>
          <a:solidFill>
            <a:srgbClr val="FFCCCC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12" name="Freeform 12"/>
          <p:cNvSpPr>
            <a:spLocks/>
          </p:cNvSpPr>
          <p:nvPr/>
        </p:nvSpPr>
        <p:spPr bwMode="auto">
          <a:xfrm>
            <a:off x="4089400" y="6234113"/>
            <a:ext cx="979488" cy="392112"/>
          </a:xfrm>
          <a:custGeom>
            <a:avLst/>
            <a:gdLst>
              <a:gd name="T0" fmla="*/ 303 w 1512"/>
              <a:gd name="T1" fmla="*/ 605 h 605"/>
              <a:gd name="T2" fmla="*/ 1210 w 1512"/>
              <a:gd name="T3" fmla="*/ 605 h 605"/>
              <a:gd name="T4" fmla="*/ 1512 w 1512"/>
              <a:gd name="T5" fmla="*/ 303 h 605"/>
              <a:gd name="T6" fmla="*/ 1210 w 1512"/>
              <a:gd name="T7" fmla="*/ 0 h 605"/>
              <a:gd name="T8" fmla="*/ 1210 w 1512"/>
              <a:gd name="T9" fmla="*/ 0 h 605"/>
              <a:gd name="T10" fmla="*/ 1210 w 1512"/>
              <a:gd name="T11" fmla="*/ 0 h 605"/>
              <a:gd name="T12" fmla="*/ 303 w 1512"/>
              <a:gd name="T13" fmla="*/ 0 h 605"/>
              <a:gd name="T14" fmla="*/ 0 w 1512"/>
              <a:gd name="T15" fmla="*/ 303 h 605"/>
              <a:gd name="T16" fmla="*/ 303 w 1512"/>
              <a:gd name="T17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2" h="605">
                <a:moveTo>
                  <a:pt x="303" y="605"/>
                </a:moveTo>
                <a:lnTo>
                  <a:pt x="1210" y="605"/>
                </a:lnTo>
                <a:cubicBezTo>
                  <a:pt x="1377" y="605"/>
                  <a:pt x="1512" y="470"/>
                  <a:pt x="1512" y="303"/>
                </a:cubicBezTo>
                <a:cubicBezTo>
                  <a:pt x="1512" y="136"/>
                  <a:pt x="1377" y="0"/>
                  <a:pt x="1210" y="0"/>
                </a:cubicBezTo>
                <a:cubicBezTo>
                  <a:pt x="1210" y="0"/>
                  <a:pt x="1210" y="0"/>
                  <a:pt x="1210" y="0"/>
                </a:cubicBezTo>
                <a:lnTo>
                  <a:pt x="1210" y="0"/>
                </a:lnTo>
                <a:lnTo>
                  <a:pt x="303" y="0"/>
                </a:lnTo>
                <a:cubicBezTo>
                  <a:pt x="136" y="0"/>
                  <a:pt x="0" y="136"/>
                  <a:pt x="0" y="303"/>
                </a:cubicBezTo>
                <a:cubicBezTo>
                  <a:pt x="0" y="470"/>
                  <a:pt x="136" y="605"/>
                  <a:pt x="303" y="605"/>
                </a:cubicBezTo>
                <a:close/>
              </a:path>
            </a:pathLst>
          </a:custGeom>
          <a:solidFill>
            <a:srgbClr val="FFCCCC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14" name="Freeform 14"/>
          <p:cNvSpPr>
            <a:spLocks/>
          </p:cNvSpPr>
          <p:nvPr/>
        </p:nvSpPr>
        <p:spPr bwMode="auto">
          <a:xfrm>
            <a:off x="3162300" y="1860550"/>
            <a:ext cx="2832100" cy="717550"/>
          </a:xfrm>
          <a:custGeom>
            <a:avLst/>
            <a:gdLst>
              <a:gd name="T0" fmla="*/ 0 w 1468"/>
              <a:gd name="T1" fmla="*/ 371 h 371"/>
              <a:gd name="T2" fmla="*/ 1283 w 1468"/>
              <a:gd name="T3" fmla="*/ 371 h 371"/>
              <a:gd name="T4" fmla="*/ 1468 w 1468"/>
              <a:gd name="T5" fmla="*/ 0 h 371"/>
              <a:gd name="T6" fmla="*/ 185 w 1468"/>
              <a:gd name="T7" fmla="*/ 0 h 371"/>
              <a:gd name="T8" fmla="*/ 0 w 1468"/>
              <a:gd name="T9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8" h="371">
                <a:moveTo>
                  <a:pt x="0" y="371"/>
                </a:moveTo>
                <a:lnTo>
                  <a:pt x="1283" y="371"/>
                </a:lnTo>
                <a:lnTo>
                  <a:pt x="1468" y="0"/>
                </a:lnTo>
                <a:lnTo>
                  <a:pt x="185" y="0"/>
                </a:lnTo>
                <a:lnTo>
                  <a:pt x="0" y="371"/>
                </a:lnTo>
                <a:close/>
              </a:path>
            </a:pathLst>
          </a:custGeom>
          <a:solidFill>
            <a:srgbClr val="FFCCCC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27" name="Rectangle 27"/>
          <p:cNvSpPr>
            <a:spLocks noChangeArrowheads="1"/>
          </p:cNvSpPr>
          <p:nvPr/>
        </p:nvSpPr>
        <p:spPr bwMode="auto">
          <a:xfrm>
            <a:off x="3990975" y="3884613"/>
            <a:ext cx="1174750" cy="1130300"/>
          </a:xfrm>
          <a:prstGeom prst="rect">
            <a:avLst/>
          </a:prstGeom>
          <a:solidFill>
            <a:srgbClr val="FFCCCC"/>
          </a:solidFill>
          <a:ln w="3175" cap="rnd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51" name="Rectangle 51"/>
          <p:cNvSpPr>
            <a:spLocks noChangeArrowheads="1"/>
          </p:cNvSpPr>
          <p:nvPr/>
        </p:nvSpPr>
        <p:spPr bwMode="auto">
          <a:xfrm>
            <a:off x="3762375" y="5451475"/>
            <a:ext cx="1631950" cy="392113"/>
          </a:xfrm>
          <a:prstGeom prst="rect">
            <a:avLst/>
          </a:prstGeom>
          <a:solidFill>
            <a:srgbClr val="FFCCCC"/>
          </a:solidFill>
          <a:ln w="3175" cap="rnd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61" name="Freeform 61"/>
          <p:cNvSpPr>
            <a:spLocks/>
          </p:cNvSpPr>
          <p:nvPr/>
        </p:nvSpPr>
        <p:spPr bwMode="auto">
          <a:xfrm>
            <a:off x="4089400" y="2905125"/>
            <a:ext cx="979488" cy="587375"/>
          </a:xfrm>
          <a:custGeom>
            <a:avLst/>
            <a:gdLst>
              <a:gd name="T0" fmla="*/ 0 w 617"/>
              <a:gd name="T1" fmla="*/ 185 h 370"/>
              <a:gd name="T2" fmla="*/ 308 w 617"/>
              <a:gd name="T3" fmla="*/ 0 h 370"/>
              <a:gd name="T4" fmla="*/ 617 w 617"/>
              <a:gd name="T5" fmla="*/ 185 h 370"/>
              <a:gd name="T6" fmla="*/ 308 w 617"/>
              <a:gd name="T7" fmla="*/ 370 h 370"/>
              <a:gd name="T8" fmla="*/ 0 w 617"/>
              <a:gd name="T9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7" h="370">
                <a:moveTo>
                  <a:pt x="0" y="185"/>
                </a:moveTo>
                <a:lnTo>
                  <a:pt x="308" y="0"/>
                </a:lnTo>
                <a:lnTo>
                  <a:pt x="617" y="185"/>
                </a:lnTo>
                <a:lnTo>
                  <a:pt x="308" y="370"/>
                </a:lnTo>
                <a:lnTo>
                  <a:pt x="0" y="185"/>
                </a:lnTo>
                <a:close/>
              </a:path>
            </a:pathLst>
          </a:custGeom>
          <a:solidFill>
            <a:srgbClr val="FFCCCC"/>
          </a:solidFill>
          <a:ln w="3175" cap="rnd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8066" name="Text Box 66"/>
          <p:cNvSpPr txBox="1">
            <a:spLocks noChangeArrowheads="1"/>
          </p:cNvSpPr>
          <p:nvPr/>
        </p:nvSpPr>
        <p:spPr bwMode="auto">
          <a:xfrm>
            <a:off x="4238625" y="1192213"/>
            <a:ext cx="650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Begin</a:t>
            </a:r>
          </a:p>
        </p:txBody>
      </p:sp>
      <p:sp>
        <p:nvSpPr>
          <p:cNvPr id="128067" name="Text Box 67"/>
          <p:cNvSpPr txBox="1">
            <a:spLocks noChangeArrowheads="1"/>
          </p:cNvSpPr>
          <p:nvPr/>
        </p:nvSpPr>
        <p:spPr bwMode="auto">
          <a:xfrm>
            <a:off x="4340225" y="6284913"/>
            <a:ext cx="452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/>
              <a:t>End</a:t>
            </a:r>
          </a:p>
        </p:txBody>
      </p:sp>
      <p:sp>
        <p:nvSpPr>
          <p:cNvPr id="128068" name="Text Box 68"/>
          <p:cNvSpPr txBox="1">
            <a:spLocks noChangeArrowheads="1"/>
          </p:cNvSpPr>
          <p:nvPr/>
        </p:nvSpPr>
        <p:spPr bwMode="auto">
          <a:xfrm>
            <a:off x="3451225" y="1978025"/>
            <a:ext cx="2206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/>
              <a:t>Transform {T</a:t>
            </a:r>
            <a:r>
              <a:rPr lang="en-US" sz="1600" baseline="-25000"/>
              <a:t>1</a:t>
            </a:r>
            <a:r>
              <a:rPr lang="en-US" sz="1600"/>
              <a:t>, T</a:t>
            </a:r>
            <a:r>
              <a:rPr lang="en-US" sz="1600" baseline="-25000"/>
              <a:t>2</a:t>
            </a:r>
            <a:r>
              <a:rPr lang="en-US" sz="1600"/>
              <a:t>, ... T</a:t>
            </a:r>
            <a:r>
              <a:rPr lang="en-US" sz="1600" baseline="-25000"/>
              <a:t>N</a:t>
            </a:r>
            <a:r>
              <a:rPr lang="en-US" sz="1600"/>
              <a:t>}</a:t>
            </a:r>
          </a:p>
          <a:p>
            <a:pPr algn="l"/>
            <a:r>
              <a:rPr lang="en-US" sz="1600"/>
              <a:t>Shape S</a:t>
            </a:r>
          </a:p>
        </p:txBody>
      </p:sp>
      <p:sp>
        <p:nvSpPr>
          <p:cNvPr id="128071" name="Line 71"/>
          <p:cNvSpPr>
            <a:spLocks noChangeShapeType="1"/>
          </p:cNvSpPr>
          <p:nvPr/>
        </p:nvSpPr>
        <p:spPr bwMode="auto">
          <a:xfrm>
            <a:off x="4559300" y="1536700"/>
            <a:ext cx="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72" name="Line 72"/>
          <p:cNvSpPr>
            <a:spLocks noChangeShapeType="1"/>
          </p:cNvSpPr>
          <p:nvPr/>
        </p:nvSpPr>
        <p:spPr bwMode="auto">
          <a:xfrm>
            <a:off x="4572000" y="2578100"/>
            <a:ext cx="0" cy="330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73" name="Line 73"/>
          <p:cNvSpPr>
            <a:spLocks noChangeShapeType="1"/>
          </p:cNvSpPr>
          <p:nvPr/>
        </p:nvSpPr>
        <p:spPr bwMode="auto">
          <a:xfrm>
            <a:off x="4572000" y="3492500"/>
            <a:ext cx="0" cy="392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75" name="Line 75"/>
          <p:cNvSpPr>
            <a:spLocks noChangeShapeType="1"/>
          </p:cNvSpPr>
          <p:nvPr/>
        </p:nvSpPr>
        <p:spPr bwMode="auto">
          <a:xfrm>
            <a:off x="4572000" y="5843588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128077" name="AutoShape 77"/>
          <p:cNvCxnSpPr>
            <a:cxnSpLocks noChangeShapeType="1"/>
            <a:stCxn id="128061" idx="2"/>
            <a:endCxn id="128012" idx="2"/>
          </p:cNvCxnSpPr>
          <p:nvPr/>
        </p:nvCxnSpPr>
        <p:spPr bwMode="auto">
          <a:xfrm>
            <a:off x="5068888" y="3198813"/>
            <a:ext cx="1587" cy="3232150"/>
          </a:xfrm>
          <a:prstGeom prst="bentConnector3">
            <a:avLst>
              <a:gd name="adj1" fmla="val 55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8078" name="Text Box 78"/>
          <p:cNvSpPr txBox="1">
            <a:spLocks noChangeArrowheads="1"/>
          </p:cNvSpPr>
          <p:nvPr/>
        </p:nvSpPr>
        <p:spPr bwMode="auto">
          <a:xfrm>
            <a:off x="4057650" y="3922713"/>
            <a:ext cx="1023938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sz="1600"/>
              <a:t>S</a:t>
            </a:r>
            <a:r>
              <a:rPr lang="en-US" sz="1600" baseline="-25000"/>
              <a:t>1</a:t>
            </a:r>
            <a:r>
              <a:rPr lang="en-US" sz="1600"/>
              <a:t> =T</a:t>
            </a:r>
            <a:r>
              <a:rPr lang="en-US" sz="1600" baseline="-25000"/>
              <a:t>1</a:t>
            </a:r>
            <a:r>
              <a:rPr lang="en-US" sz="1600"/>
              <a:t>(S) </a:t>
            </a:r>
          </a:p>
          <a:p>
            <a:pPr algn="l"/>
            <a:r>
              <a:rPr lang="en-US" sz="1600"/>
              <a:t>S</a:t>
            </a:r>
            <a:r>
              <a:rPr lang="en-US" sz="1600" baseline="-25000"/>
              <a:t>2</a:t>
            </a:r>
            <a:r>
              <a:rPr lang="en-US" sz="1600"/>
              <a:t> =T</a:t>
            </a:r>
            <a:r>
              <a:rPr lang="en-US" sz="1600" baseline="-25000"/>
              <a:t>2</a:t>
            </a:r>
            <a:r>
              <a:rPr lang="en-US" sz="1600"/>
              <a:t>(S) </a:t>
            </a:r>
          </a:p>
          <a:p>
            <a:pPr algn="l"/>
            <a:r>
              <a:rPr lang="en-US" sz="1600"/>
              <a:t>...</a:t>
            </a:r>
          </a:p>
          <a:p>
            <a:pPr algn="l"/>
            <a:r>
              <a:rPr lang="en-US" sz="1600"/>
              <a:t>S</a:t>
            </a:r>
            <a:r>
              <a:rPr lang="en-US" sz="1600" baseline="-25000"/>
              <a:t>N</a:t>
            </a:r>
            <a:r>
              <a:rPr lang="en-US" sz="1600"/>
              <a:t> =T</a:t>
            </a:r>
            <a:r>
              <a:rPr lang="en-US" sz="1600" baseline="-25000"/>
              <a:t>N</a:t>
            </a:r>
            <a:r>
              <a:rPr lang="en-US" sz="1600"/>
              <a:t>(S) </a:t>
            </a:r>
          </a:p>
        </p:txBody>
      </p:sp>
      <p:sp>
        <p:nvSpPr>
          <p:cNvPr id="128079" name="Line 79"/>
          <p:cNvSpPr>
            <a:spLocks noChangeShapeType="1"/>
          </p:cNvSpPr>
          <p:nvPr/>
        </p:nvSpPr>
        <p:spPr bwMode="auto">
          <a:xfrm>
            <a:off x="4572000" y="5030788"/>
            <a:ext cx="0" cy="392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80" name="Text Box 80"/>
          <p:cNvSpPr txBox="1">
            <a:spLocks noChangeArrowheads="1"/>
          </p:cNvSpPr>
          <p:nvPr/>
        </p:nvSpPr>
        <p:spPr bwMode="auto">
          <a:xfrm>
            <a:off x="3846513" y="5510213"/>
            <a:ext cx="1444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/>
              <a:t>S=S</a:t>
            </a:r>
            <a:r>
              <a:rPr lang="en-US" sz="1600" baseline="-25000"/>
              <a:t>1</a:t>
            </a:r>
            <a:r>
              <a:rPr lang="en-US" sz="1600"/>
              <a:t>+S</a:t>
            </a:r>
            <a:r>
              <a:rPr lang="en-US" sz="1600" baseline="-25000"/>
              <a:t>2</a:t>
            </a:r>
            <a:r>
              <a:rPr lang="en-US" sz="1600"/>
              <a:t>+...+S</a:t>
            </a:r>
            <a:r>
              <a:rPr lang="en-US" sz="1600" baseline="-25000"/>
              <a:t>N</a:t>
            </a:r>
          </a:p>
        </p:txBody>
      </p:sp>
      <p:cxnSp>
        <p:nvCxnSpPr>
          <p:cNvPr id="128081" name="AutoShape 81"/>
          <p:cNvCxnSpPr>
            <a:cxnSpLocks noChangeShapeType="1"/>
            <a:stCxn id="128051" idx="1"/>
            <a:endCxn id="128061" idx="4"/>
          </p:cNvCxnSpPr>
          <p:nvPr/>
        </p:nvCxnSpPr>
        <p:spPr bwMode="auto">
          <a:xfrm rot="10800000" flipH="1">
            <a:off x="3762375" y="3198813"/>
            <a:ext cx="327025" cy="2449512"/>
          </a:xfrm>
          <a:prstGeom prst="bentConnector3">
            <a:avLst>
              <a:gd name="adj1" fmla="val -186894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8082" name="Text Box 82"/>
          <p:cNvSpPr txBox="1">
            <a:spLocks noChangeArrowheads="1"/>
          </p:cNvSpPr>
          <p:nvPr/>
        </p:nvSpPr>
        <p:spPr bwMode="auto">
          <a:xfrm>
            <a:off x="4411663" y="3033713"/>
            <a:ext cx="3444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/>
              <a:t>=n?</a:t>
            </a:r>
            <a:endParaRPr lang="en-US" sz="1600" baseline="-25000"/>
          </a:p>
        </p:txBody>
      </p:sp>
      <p:sp>
        <p:nvSpPr>
          <p:cNvPr id="128083" name="Text Box 83"/>
          <p:cNvSpPr txBox="1">
            <a:spLocks noChangeArrowheads="1"/>
          </p:cNvSpPr>
          <p:nvPr/>
        </p:nvSpPr>
        <p:spPr bwMode="auto">
          <a:xfrm>
            <a:off x="4616450" y="3516313"/>
            <a:ext cx="4953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/>
              <a:t>False</a:t>
            </a:r>
            <a:endParaRPr lang="en-US" sz="1600" baseline="-25000"/>
          </a:p>
        </p:txBody>
      </p:sp>
      <p:sp>
        <p:nvSpPr>
          <p:cNvPr id="128084" name="Text Box 84"/>
          <p:cNvSpPr txBox="1">
            <a:spLocks noChangeArrowheads="1"/>
          </p:cNvSpPr>
          <p:nvPr/>
        </p:nvSpPr>
        <p:spPr bwMode="auto">
          <a:xfrm>
            <a:off x="5265738" y="2944813"/>
            <a:ext cx="417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/>
              <a:t>True</a:t>
            </a:r>
            <a:endParaRPr lang="en-US" sz="1600" baseline="-25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D3C5A35-D5A9-4097-9173-FD9319E0B832}" type="slidenum">
              <a:rPr lang="en-US"/>
              <a:pPr/>
              <a:t>39</a:t>
            </a:fld>
            <a:endParaRPr lang="en-US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</a:t>
            </a:r>
          </a:p>
        </p:txBody>
      </p:sp>
      <p:sp>
        <p:nvSpPr>
          <p:cNvPr id="134166" name="Freeform 22"/>
          <p:cNvSpPr>
            <a:spLocks/>
          </p:cNvSpPr>
          <p:nvPr/>
        </p:nvSpPr>
        <p:spPr bwMode="auto">
          <a:xfrm>
            <a:off x="2667000" y="1676400"/>
            <a:ext cx="2033588" cy="1763713"/>
          </a:xfrm>
          <a:custGeom>
            <a:avLst/>
            <a:gdLst>
              <a:gd name="T0" fmla="*/ 1281 w 1281"/>
              <a:gd name="T1" fmla="*/ 1111 h 1111"/>
              <a:gd name="T2" fmla="*/ 640 w 1281"/>
              <a:gd name="T3" fmla="*/ 0 h 1111"/>
              <a:gd name="T4" fmla="*/ 0 w 1281"/>
              <a:gd name="T5" fmla="*/ 1111 h 1111"/>
              <a:gd name="T6" fmla="*/ 1281 w 1281"/>
              <a:gd name="T7" fmla="*/ 1111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1" h="1111">
                <a:moveTo>
                  <a:pt x="1281" y="1111"/>
                </a:moveTo>
                <a:lnTo>
                  <a:pt x="640" y="0"/>
                </a:lnTo>
                <a:lnTo>
                  <a:pt x="0" y="1111"/>
                </a:lnTo>
                <a:lnTo>
                  <a:pt x="1281" y="1111"/>
                </a:lnTo>
                <a:close/>
              </a:path>
            </a:pathLst>
          </a:custGeom>
          <a:noFill/>
          <a:ln w="28575" cap="rnd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7" name="Line 23"/>
          <p:cNvSpPr>
            <a:spLocks noChangeShapeType="1"/>
          </p:cNvSpPr>
          <p:nvPr/>
        </p:nvSpPr>
        <p:spPr bwMode="auto">
          <a:xfrm>
            <a:off x="5029200" y="26670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168" name="Text Box 24"/>
          <p:cNvSpPr txBox="1">
            <a:spLocks noChangeArrowheads="1"/>
          </p:cNvSpPr>
          <p:nvPr/>
        </p:nvSpPr>
        <p:spPr bwMode="auto">
          <a:xfrm>
            <a:off x="5186363" y="21431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T</a:t>
            </a:r>
          </a:p>
        </p:txBody>
      </p:sp>
      <p:sp>
        <p:nvSpPr>
          <p:cNvPr id="134169" name="Text Box 25"/>
          <p:cNvSpPr txBox="1">
            <a:spLocks noChangeArrowheads="1"/>
          </p:cNvSpPr>
          <p:nvPr/>
        </p:nvSpPr>
        <p:spPr bwMode="auto">
          <a:xfrm>
            <a:off x="3071813" y="1277938"/>
            <a:ext cx="1254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/>
              <a:t>1. hình gốc</a:t>
            </a:r>
          </a:p>
        </p:txBody>
      </p:sp>
      <p:sp>
        <p:nvSpPr>
          <p:cNvPr id="134170" name="Text Box 26"/>
          <p:cNvSpPr txBox="1">
            <a:spLocks noChangeArrowheads="1"/>
          </p:cNvSpPr>
          <p:nvPr/>
        </p:nvSpPr>
        <p:spPr bwMode="auto">
          <a:xfrm>
            <a:off x="5002213" y="1277938"/>
            <a:ext cx="676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/>
              <a:t>2. IFS</a:t>
            </a:r>
          </a:p>
        </p:txBody>
      </p:sp>
      <p:grpSp>
        <p:nvGrpSpPr>
          <p:cNvPr id="134176" name="Group 32"/>
          <p:cNvGrpSpPr>
            <a:grpSpLocks/>
          </p:cNvGrpSpPr>
          <p:nvPr/>
        </p:nvGrpSpPr>
        <p:grpSpPr bwMode="auto">
          <a:xfrm>
            <a:off x="381000" y="3930650"/>
            <a:ext cx="8332788" cy="2146300"/>
            <a:chOff x="240" y="2476"/>
            <a:chExt cx="5249" cy="1352"/>
          </a:xfrm>
        </p:grpSpPr>
        <p:pic>
          <p:nvPicPr>
            <p:cNvPr id="134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676"/>
              <a:ext cx="5249" cy="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157" name="Line 13"/>
            <p:cNvSpPr>
              <a:spLocks noChangeShapeType="1"/>
            </p:cNvSpPr>
            <p:nvPr/>
          </p:nvSpPr>
          <p:spPr bwMode="auto">
            <a:xfrm>
              <a:off x="1170" y="3250"/>
              <a:ext cx="2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158" name="Line 14"/>
            <p:cNvSpPr>
              <a:spLocks noChangeShapeType="1"/>
            </p:cNvSpPr>
            <p:nvPr/>
          </p:nvSpPr>
          <p:spPr bwMode="auto">
            <a:xfrm>
              <a:off x="2226" y="3250"/>
              <a:ext cx="2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159" name="Line 15"/>
            <p:cNvSpPr>
              <a:spLocks noChangeShapeType="1"/>
            </p:cNvSpPr>
            <p:nvPr/>
          </p:nvSpPr>
          <p:spPr bwMode="auto">
            <a:xfrm>
              <a:off x="3264" y="3250"/>
              <a:ext cx="2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160" name="Line 16"/>
            <p:cNvSpPr>
              <a:spLocks noChangeShapeType="1"/>
            </p:cNvSpPr>
            <p:nvPr/>
          </p:nvSpPr>
          <p:spPr bwMode="auto">
            <a:xfrm>
              <a:off x="4344" y="3250"/>
              <a:ext cx="2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161" name="Text Box 17"/>
            <p:cNvSpPr txBox="1">
              <a:spLocks noChangeArrowheads="1"/>
            </p:cNvSpPr>
            <p:nvPr/>
          </p:nvSpPr>
          <p:spPr bwMode="auto">
            <a:xfrm>
              <a:off x="1224" y="302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</a:p>
          </p:txBody>
        </p:sp>
        <p:sp>
          <p:nvSpPr>
            <p:cNvPr id="134162" name="Text Box 18"/>
            <p:cNvSpPr txBox="1">
              <a:spLocks noChangeArrowheads="1"/>
            </p:cNvSpPr>
            <p:nvPr/>
          </p:nvSpPr>
          <p:spPr bwMode="auto">
            <a:xfrm>
              <a:off x="2270" y="302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</a:p>
          </p:txBody>
        </p:sp>
        <p:sp>
          <p:nvSpPr>
            <p:cNvPr id="134163" name="Text Box 19"/>
            <p:cNvSpPr txBox="1">
              <a:spLocks noChangeArrowheads="1"/>
            </p:cNvSpPr>
            <p:nvPr/>
          </p:nvSpPr>
          <p:spPr bwMode="auto">
            <a:xfrm>
              <a:off x="3336" y="302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</a:p>
          </p:txBody>
        </p:sp>
        <p:sp>
          <p:nvSpPr>
            <p:cNvPr id="134164" name="Text Box 20"/>
            <p:cNvSpPr txBox="1">
              <a:spLocks noChangeArrowheads="1"/>
            </p:cNvSpPr>
            <p:nvPr/>
          </p:nvSpPr>
          <p:spPr bwMode="auto">
            <a:xfrm>
              <a:off x="4392" y="302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</a:p>
          </p:txBody>
        </p:sp>
        <p:sp>
          <p:nvSpPr>
            <p:cNvPr id="134171" name="Text Box 27"/>
            <p:cNvSpPr txBox="1">
              <a:spLocks noChangeArrowheads="1"/>
            </p:cNvSpPr>
            <p:nvPr/>
          </p:nvSpPr>
          <p:spPr bwMode="auto">
            <a:xfrm>
              <a:off x="1655" y="2476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/>
                <a:t>n=1</a:t>
              </a:r>
            </a:p>
          </p:txBody>
        </p:sp>
        <p:sp>
          <p:nvSpPr>
            <p:cNvPr id="134172" name="Text Box 28"/>
            <p:cNvSpPr txBox="1">
              <a:spLocks noChangeArrowheads="1"/>
            </p:cNvSpPr>
            <p:nvPr/>
          </p:nvSpPr>
          <p:spPr bwMode="auto">
            <a:xfrm>
              <a:off x="2720" y="2476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/>
                <a:t>n=2</a:t>
              </a:r>
            </a:p>
          </p:txBody>
        </p:sp>
        <p:sp>
          <p:nvSpPr>
            <p:cNvPr id="134173" name="Text Box 29"/>
            <p:cNvSpPr txBox="1">
              <a:spLocks noChangeArrowheads="1"/>
            </p:cNvSpPr>
            <p:nvPr/>
          </p:nvSpPr>
          <p:spPr bwMode="auto">
            <a:xfrm>
              <a:off x="3776" y="2476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/>
                <a:t>n=3</a:t>
              </a:r>
            </a:p>
          </p:txBody>
        </p:sp>
        <p:sp>
          <p:nvSpPr>
            <p:cNvPr id="134174" name="Text Box 30"/>
            <p:cNvSpPr txBox="1">
              <a:spLocks noChangeArrowheads="1"/>
            </p:cNvSpPr>
            <p:nvPr/>
          </p:nvSpPr>
          <p:spPr bwMode="auto">
            <a:xfrm>
              <a:off x="4823" y="2476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/>
                <a:t>n=4</a:t>
              </a:r>
            </a:p>
          </p:txBody>
        </p:sp>
        <p:sp>
          <p:nvSpPr>
            <p:cNvPr id="134175" name="Text Box 31"/>
            <p:cNvSpPr txBox="1">
              <a:spLocks noChangeArrowheads="1"/>
            </p:cNvSpPr>
            <p:nvPr/>
          </p:nvSpPr>
          <p:spPr bwMode="auto">
            <a:xfrm>
              <a:off x="608" y="2476"/>
              <a:ext cx="2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/>
                <a:t>n=0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777970C-9256-4360-9837-AC62A47B1E11}" type="slidenum">
              <a:rPr lang="en-US"/>
              <a:pPr/>
              <a:t>4</a:t>
            </a:fld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Fractal là gì 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83185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65138"/>
            <a:r>
              <a:rPr lang="en-US"/>
              <a:t>Đây là môn hình học nghiên cứu sự “</a:t>
            </a:r>
            <a:r>
              <a:rPr lang="en-US">
                <a:solidFill>
                  <a:srgbClr val="FF0000"/>
                </a:solidFill>
              </a:rPr>
              <a:t>tự đồng dạng</a:t>
            </a:r>
            <a:r>
              <a:rPr lang="en-US"/>
              <a:t>” của thế giới tự nhiên</a:t>
            </a:r>
          </a:p>
        </p:txBody>
      </p:sp>
      <p:graphicFrame>
        <p:nvGraphicFramePr>
          <p:cNvPr id="16392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70138" y="2185988"/>
          <a:ext cx="4808537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Image" r:id="rId3" imgW="8012698" imgH="6158730" progId="Photoshop.Image.8">
                  <p:embed/>
                </p:oleObj>
              </mc:Choice>
              <mc:Fallback>
                <p:oleObj name="Image" r:id="rId3" imgW="8012698" imgH="6158730" progId="Photoshop.Imag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8" y="2185988"/>
                        <a:ext cx="4808537" cy="369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DA8EA47-A758-4CFC-91FB-DC133AA26B35}" type="slidenum">
              <a:rPr lang="en-US"/>
              <a:pPr/>
              <a:t>40</a:t>
            </a:fld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65138"/>
            <a:r>
              <a:rPr lang="en-US"/>
              <a:t>1. Hình gốc là tam giác đều có cạnh đơn vị</a:t>
            </a:r>
          </a:p>
          <a:p>
            <a:pPr defTabSz="465138"/>
            <a:r>
              <a:rPr lang="en-US"/>
              <a:t>2. IFS T =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T</a:t>
            </a:r>
            <a:r>
              <a:rPr lang="en-US" baseline="-25000"/>
              <a:t>3</a:t>
            </a:r>
            <a:r>
              <a:rPr lang="en-US"/>
              <a:t>}</a:t>
            </a:r>
          </a:p>
          <a:p>
            <a:pPr defTabSz="465138"/>
            <a:r>
              <a:rPr lang="en-US"/>
              <a:t>	T</a:t>
            </a:r>
            <a:r>
              <a:rPr lang="en-US" baseline="-25000"/>
              <a:t>1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</a:t>
            </a:r>
          </a:p>
          <a:p>
            <a:pPr defTabSz="465138"/>
            <a:r>
              <a:rPr lang="en-US"/>
              <a:t>	T</a:t>
            </a:r>
            <a:r>
              <a:rPr lang="en-US" baseline="-25000"/>
              <a:t>2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 + </a:t>
            </a:r>
            <a:r>
              <a:rPr lang="en-US" b="1"/>
              <a:t>Tịnh_tiến</a:t>
            </a:r>
            <a:r>
              <a:rPr lang="en-US"/>
              <a:t>(0.5, 0)</a:t>
            </a:r>
          </a:p>
          <a:p>
            <a:pPr defTabSz="465138"/>
            <a:r>
              <a:rPr lang="en-US"/>
              <a:t>	T</a:t>
            </a:r>
            <a:r>
              <a:rPr lang="en-US" baseline="-25000"/>
              <a:t>3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 + </a:t>
            </a:r>
            <a:r>
              <a:rPr lang="en-US" b="1"/>
              <a:t>Tịnh_tiến</a:t>
            </a:r>
            <a:r>
              <a:rPr lang="en-US"/>
              <a:t>(0.25, 0.433)</a:t>
            </a:r>
          </a:p>
        </p:txBody>
      </p:sp>
      <p:grpSp>
        <p:nvGrpSpPr>
          <p:cNvPr id="64524" name="Group 12"/>
          <p:cNvGrpSpPr>
            <a:grpSpLocks/>
          </p:cNvGrpSpPr>
          <p:nvPr/>
        </p:nvGrpSpPr>
        <p:grpSpPr bwMode="auto">
          <a:xfrm>
            <a:off x="3036888" y="3282950"/>
            <a:ext cx="3713162" cy="3048000"/>
            <a:chOff x="1913" y="2068"/>
            <a:chExt cx="2339" cy="1920"/>
          </a:xfrm>
        </p:grpSpPr>
        <p:sp>
          <p:nvSpPr>
            <p:cNvPr id="64522" name="Line 10"/>
            <p:cNvSpPr>
              <a:spLocks noChangeShapeType="1"/>
            </p:cNvSpPr>
            <p:nvPr/>
          </p:nvSpPr>
          <p:spPr bwMode="auto">
            <a:xfrm>
              <a:off x="1913" y="3988"/>
              <a:ext cx="233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23" name="Line 11"/>
            <p:cNvSpPr>
              <a:spLocks noChangeShapeType="1"/>
            </p:cNvSpPr>
            <p:nvPr/>
          </p:nvSpPr>
          <p:spPr bwMode="auto">
            <a:xfrm flipV="1">
              <a:off x="1913" y="2068"/>
              <a:ext cx="0" cy="19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516" name="Freeform 4"/>
            <p:cNvSpPr>
              <a:spLocks/>
            </p:cNvSpPr>
            <p:nvPr/>
          </p:nvSpPr>
          <p:spPr bwMode="auto">
            <a:xfrm>
              <a:off x="1913" y="2343"/>
              <a:ext cx="1917" cy="1645"/>
            </a:xfrm>
            <a:custGeom>
              <a:avLst/>
              <a:gdLst>
                <a:gd name="T0" fmla="*/ 955 w 1917"/>
                <a:gd name="T1" fmla="*/ 0 h 1645"/>
                <a:gd name="T2" fmla="*/ 1917 w 1917"/>
                <a:gd name="T3" fmla="*/ 1645 h 1645"/>
                <a:gd name="T4" fmla="*/ 0 w 1917"/>
                <a:gd name="T5" fmla="*/ 1645 h 1645"/>
                <a:gd name="T6" fmla="*/ 955 w 1917"/>
                <a:gd name="T7" fmla="*/ 0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7" h="1645">
                  <a:moveTo>
                    <a:pt x="955" y="0"/>
                  </a:moveTo>
                  <a:lnTo>
                    <a:pt x="1917" y="1645"/>
                  </a:lnTo>
                  <a:lnTo>
                    <a:pt x="0" y="164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213D0B15-D30E-4DFF-8FAE-78F1D4A75EB0}" type="slidenum">
              <a:rPr lang="en-US"/>
              <a:pPr/>
              <a:t>41</a:t>
            </a:fld>
            <a:endParaRPr 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</a:t>
            </a:r>
          </a:p>
        </p:txBody>
      </p:sp>
      <p:grpSp>
        <p:nvGrpSpPr>
          <p:cNvPr id="152692" name="Group 116"/>
          <p:cNvGrpSpPr>
            <a:grpSpLocks/>
          </p:cNvGrpSpPr>
          <p:nvPr/>
        </p:nvGrpSpPr>
        <p:grpSpPr bwMode="auto">
          <a:xfrm>
            <a:off x="479425" y="1235075"/>
            <a:ext cx="8435975" cy="5003800"/>
            <a:chOff x="302" y="778"/>
            <a:chExt cx="5314" cy="3152"/>
          </a:xfrm>
        </p:grpSpPr>
        <p:sp>
          <p:nvSpPr>
            <p:cNvPr id="152618" name="Line 42"/>
            <p:cNvSpPr>
              <a:spLocks noChangeShapeType="1"/>
            </p:cNvSpPr>
            <p:nvPr/>
          </p:nvSpPr>
          <p:spPr bwMode="auto">
            <a:xfrm>
              <a:off x="2402" y="1714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19" name="Line 43"/>
            <p:cNvSpPr>
              <a:spLocks noChangeShapeType="1"/>
            </p:cNvSpPr>
            <p:nvPr/>
          </p:nvSpPr>
          <p:spPr bwMode="auto">
            <a:xfrm flipV="1">
              <a:off x="2402" y="778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13" name="Freeform 37"/>
            <p:cNvSpPr>
              <a:spLocks/>
            </p:cNvSpPr>
            <p:nvPr/>
          </p:nvSpPr>
          <p:spPr bwMode="auto">
            <a:xfrm>
              <a:off x="2402" y="1305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22" name="Line 46"/>
            <p:cNvSpPr>
              <a:spLocks noChangeShapeType="1"/>
            </p:cNvSpPr>
            <p:nvPr/>
          </p:nvSpPr>
          <p:spPr bwMode="auto">
            <a:xfrm>
              <a:off x="2402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23" name="Line 47"/>
            <p:cNvSpPr>
              <a:spLocks noChangeShapeType="1"/>
            </p:cNvSpPr>
            <p:nvPr/>
          </p:nvSpPr>
          <p:spPr bwMode="auto">
            <a:xfrm flipV="1">
              <a:off x="2402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27" name="Freeform 51"/>
            <p:cNvSpPr>
              <a:spLocks/>
            </p:cNvSpPr>
            <p:nvPr/>
          </p:nvSpPr>
          <p:spPr bwMode="auto">
            <a:xfrm>
              <a:off x="2879" y="2417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0" name="Line 54"/>
            <p:cNvSpPr>
              <a:spLocks noChangeShapeType="1"/>
            </p:cNvSpPr>
            <p:nvPr/>
          </p:nvSpPr>
          <p:spPr bwMode="auto">
            <a:xfrm>
              <a:off x="2402" y="3930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31" name="Line 55"/>
            <p:cNvSpPr>
              <a:spLocks noChangeShapeType="1"/>
            </p:cNvSpPr>
            <p:nvPr/>
          </p:nvSpPr>
          <p:spPr bwMode="auto">
            <a:xfrm flipV="1">
              <a:off x="2402" y="2994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34" name="Freeform 58"/>
            <p:cNvSpPr>
              <a:spLocks/>
            </p:cNvSpPr>
            <p:nvPr/>
          </p:nvSpPr>
          <p:spPr bwMode="auto">
            <a:xfrm>
              <a:off x="2640" y="3112"/>
              <a:ext cx="476" cy="409"/>
            </a:xfrm>
            <a:custGeom>
              <a:avLst/>
              <a:gdLst>
                <a:gd name="T0" fmla="*/ 477 w 957"/>
                <a:gd name="T1" fmla="*/ 0 h 823"/>
                <a:gd name="T2" fmla="*/ 957 w 957"/>
                <a:gd name="T3" fmla="*/ 823 h 823"/>
                <a:gd name="T4" fmla="*/ 0 w 957"/>
                <a:gd name="T5" fmla="*/ 823 h 823"/>
                <a:gd name="T6" fmla="*/ 477 w 957"/>
                <a:gd name="T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823">
                  <a:moveTo>
                    <a:pt x="477" y="0"/>
                  </a:moveTo>
                  <a:lnTo>
                    <a:pt x="957" y="823"/>
                  </a:lnTo>
                  <a:lnTo>
                    <a:pt x="0" y="82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38" name="Line 62"/>
            <p:cNvSpPr>
              <a:spLocks noChangeShapeType="1"/>
            </p:cNvSpPr>
            <p:nvPr/>
          </p:nvSpPr>
          <p:spPr bwMode="auto">
            <a:xfrm>
              <a:off x="302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39" name="Line 63"/>
            <p:cNvSpPr>
              <a:spLocks noChangeShapeType="1"/>
            </p:cNvSpPr>
            <p:nvPr/>
          </p:nvSpPr>
          <p:spPr bwMode="auto">
            <a:xfrm flipV="1">
              <a:off x="302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40" name="Freeform 64"/>
            <p:cNvSpPr>
              <a:spLocks/>
            </p:cNvSpPr>
            <p:nvPr/>
          </p:nvSpPr>
          <p:spPr bwMode="auto">
            <a:xfrm>
              <a:off x="302" y="2008"/>
              <a:ext cx="954" cy="818"/>
            </a:xfrm>
            <a:custGeom>
              <a:avLst/>
              <a:gdLst>
                <a:gd name="T0" fmla="*/ 955 w 1917"/>
                <a:gd name="T1" fmla="*/ 0 h 1645"/>
                <a:gd name="T2" fmla="*/ 1917 w 1917"/>
                <a:gd name="T3" fmla="*/ 1645 h 1645"/>
                <a:gd name="T4" fmla="*/ 0 w 1917"/>
                <a:gd name="T5" fmla="*/ 1645 h 1645"/>
                <a:gd name="T6" fmla="*/ 955 w 1917"/>
                <a:gd name="T7" fmla="*/ 0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7" h="1645">
                  <a:moveTo>
                    <a:pt x="955" y="0"/>
                  </a:moveTo>
                  <a:lnTo>
                    <a:pt x="1917" y="1645"/>
                  </a:lnTo>
                  <a:lnTo>
                    <a:pt x="0" y="164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46" name="Line 70"/>
            <p:cNvSpPr>
              <a:spLocks noChangeShapeType="1"/>
            </p:cNvSpPr>
            <p:nvPr/>
          </p:nvSpPr>
          <p:spPr bwMode="auto">
            <a:xfrm>
              <a:off x="4426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47" name="Line 71"/>
            <p:cNvSpPr>
              <a:spLocks noChangeShapeType="1"/>
            </p:cNvSpPr>
            <p:nvPr/>
          </p:nvSpPr>
          <p:spPr bwMode="auto">
            <a:xfrm flipV="1">
              <a:off x="4426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2649" name="Freeform 73"/>
            <p:cNvSpPr>
              <a:spLocks/>
            </p:cNvSpPr>
            <p:nvPr/>
          </p:nvSpPr>
          <p:spPr bwMode="auto">
            <a:xfrm>
              <a:off x="4426" y="2417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50" name="Freeform 74"/>
            <p:cNvSpPr>
              <a:spLocks/>
            </p:cNvSpPr>
            <p:nvPr/>
          </p:nvSpPr>
          <p:spPr bwMode="auto">
            <a:xfrm>
              <a:off x="4664" y="2008"/>
              <a:ext cx="476" cy="409"/>
            </a:xfrm>
            <a:custGeom>
              <a:avLst/>
              <a:gdLst>
                <a:gd name="T0" fmla="*/ 477 w 957"/>
                <a:gd name="T1" fmla="*/ 0 h 823"/>
                <a:gd name="T2" fmla="*/ 957 w 957"/>
                <a:gd name="T3" fmla="*/ 823 h 823"/>
                <a:gd name="T4" fmla="*/ 0 w 957"/>
                <a:gd name="T5" fmla="*/ 823 h 823"/>
                <a:gd name="T6" fmla="*/ 477 w 957"/>
                <a:gd name="T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823">
                  <a:moveTo>
                    <a:pt x="477" y="0"/>
                  </a:moveTo>
                  <a:lnTo>
                    <a:pt x="957" y="823"/>
                  </a:lnTo>
                  <a:lnTo>
                    <a:pt x="0" y="82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51" name="Freeform 75"/>
            <p:cNvSpPr>
              <a:spLocks/>
            </p:cNvSpPr>
            <p:nvPr/>
          </p:nvSpPr>
          <p:spPr bwMode="auto">
            <a:xfrm>
              <a:off x="4903" y="2417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656" name="Rectangle 80"/>
            <p:cNvSpPr>
              <a:spLocks noChangeArrowheads="1"/>
            </p:cNvSpPr>
            <p:nvPr/>
          </p:nvSpPr>
          <p:spPr bwMode="auto">
            <a:xfrm>
              <a:off x="2310" y="1259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8" name="Rectangle 82"/>
            <p:cNvSpPr>
              <a:spLocks noChangeArrowheads="1"/>
            </p:cNvSpPr>
            <p:nvPr/>
          </p:nvSpPr>
          <p:spPr bwMode="auto">
            <a:xfrm>
              <a:off x="2310" y="3475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59" name="Rectangle 83"/>
            <p:cNvSpPr>
              <a:spLocks noChangeArrowheads="1"/>
            </p:cNvSpPr>
            <p:nvPr/>
          </p:nvSpPr>
          <p:spPr bwMode="auto">
            <a:xfrm>
              <a:off x="231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60" name="Rectangle 84"/>
            <p:cNvSpPr>
              <a:spLocks noChangeArrowheads="1"/>
            </p:cNvSpPr>
            <p:nvPr/>
          </p:nvSpPr>
          <p:spPr bwMode="auto">
            <a:xfrm>
              <a:off x="140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61" name="Rectangle 85"/>
            <p:cNvSpPr>
              <a:spLocks noChangeArrowheads="1"/>
            </p:cNvSpPr>
            <p:nvPr/>
          </p:nvSpPr>
          <p:spPr bwMode="auto">
            <a:xfrm>
              <a:off x="4334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62" name="Rectangle 86"/>
            <p:cNvSpPr>
              <a:spLocks noChangeArrowheads="1"/>
            </p:cNvSpPr>
            <p:nvPr/>
          </p:nvSpPr>
          <p:spPr bwMode="auto">
            <a:xfrm>
              <a:off x="3500" y="1259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63" name="Rectangle 87"/>
            <p:cNvSpPr>
              <a:spLocks noChangeArrowheads="1"/>
            </p:cNvSpPr>
            <p:nvPr/>
          </p:nvSpPr>
          <p:spPr bwMode="auto">
            <a:xfrm>
              <a:off x="350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665" name="Rectangle 89"/>
            <p:cNvSpPr>
              <a:spLocks noChangeArrowheads="1"/>
            </p:cNvSpPr>
            <p:nvPr/>
          </p:nvSpPr>
          <p:spPr bwMode="auto">
            <a:xfrm>
              <a:off x="3500" y="3475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2666" name="AutoShape 90"/>
            <p:cNvCxnSpPr>
              <a:cxnSpLocks noChangeShapeType="1"/>
              <a:stCxn id="152660" idx="3"/>
              <a:endCxn id="152656" idx="1"/>
            </p:cNvCxnSpPr>
            <p:nvPr/>
          </p:nvCxnSpPr>
          <p:spPr bwMode="auto">
            <a:xfrm flipV="1">
              <a:off x="1492" y="1305"/>
              <a:ext cx="818" cy="11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667" name="AutoShape 91"/>
            <p:cNvCxnSpPr>
              <a:cxnSpLocks noChangeShapeType="1"/>
              <a:stCxn id="152660" idx="3"/>
              <a:endCxn id="152659" idx="1"/>
            </p:cNvCxnSpPr>
            <p:nvPr/>
          </p:nvCxnSpPr>
          <p:spPr bwMode="auto">
            <a:xfrm>
              <a:off x="1492" y="2417"/>
              <a:ext cx="8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668" name="AutoShape 92"/>
            <p:cNvCxnSpPr>
              <a:cxnSpLocks noChangeShapeType="1"/>
              <a:stCxn id="152660" idx="3"/>
              <a:endCxn id="152658" idx="1"/>
            </p:cNvCxnSpPr>
            <p:nvPr/>
          </p:nvCxnSpPr>
          <p:spPr bwMode="auto">
            <a:xfrm>
              <a:off x="1492" y="2417"/>
              <a:ext cx="818" cy="110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669" name="AutoShape 93"/>
            <p:cNvCxnSpPr>
              <a:cxnSpLocks noChangeShapeType="1"/>
              <a:stCxn id="152662" idx="3"/>
              <a:endCxn id="152661" idx="1"/>
            </p:cNvCxnSpPr>
            <p:nvPr/>
          </p:nvCxnSpPr>
          <p:spPr bwMode="auto">
            <a:xfrm>
              <a:off x="3592" y="1305"/>
              <a:ext cx="742" cy="11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670" name="AutoShape 94"/>
            <p:cNvCxnSpPr>
              <a:cxnSpLocks noChangeShapeType="1"/>
              <a:stCxn id="152663" idx="3"/>
              <a:endCxn id="152661" idx="1"/>
            </p:cNvCxnSpPr>
            <p:nvPr/>
          </p:nvCxnSpPr>
          <p:spPr bwMode="auto">
            <a:xfrm>
              <a:off x="3592" y="2417"/>
              <a:ext cx="7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671" name="AutoShape 95"/>
            <p:cNvCxnSpPr>
              <a:cxnSpLocks noChangeShapeType="1"/>
              <a:stCxn id="152665" idx="3"/>
              <a:endCxn id="152661" idx="1"/>
            </p:cNvCxnSpPr>
            <p:nvPr/>
          </p:nvCxnSpPr>
          <p:spPr bwMode="auto">
            <a:xfrm flipV="1">
              <a:off x="3592" y="2417"/>
              <a:ext cx="742" cy="110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2673" name="Text Box 97"/>
            <p:cNvSpPr txBox="1">
              <a:spLocks noChangeArrowheads="1"/>
            </p:cNvSpPr>
            <p:nvPr/>
          </p:nvSpPr>
          <p:spPr bwMode="auto">
            <a:xfrm>
              <a:off x="1998" y="1072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1</a:t>
              </a:r>
              <a:endParaRPr lang="en-US" sz="2000" b="1"/>
            </a:p>
          </p:txBody>
        </p:sp>
        <p:sp>
          <p:nvSpPr>
            <p:cNvPr id="152674" name="Text Box 98"/>
            <p:cNvSpPr txBox="1">
              <a:spLocks noChangeArrowheads="1"/>
            </p:cNvSpPr>
            <p:nvPr/>
          </p:nvSpPr>
          <p:spPr bwMode="auto">
            <a:xfrm>
              <a:off x="1998" y="2184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2</a:t>
              </a:r>
              <a:endParaRPr lang="en-US" sz="2000" b="1"/>
            </a:p>
          </p:txBody>
        </p:sp>
        <p:sp>
          <p:nvSpPr>
            <p:cNvPr id="152675" name="Text Box 99"/>
            <p:cNvSpPr txBox="1">
              <a:spLocks noChangeArrowheads="1"/>
            </p:cNvSpPr>
            <p:nvPr/>
          </p:nvSpPr>
          <p:spPr bwMode="auto">
            <a:xfrm>
              <a:off x="1998" y="3288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3</a:t>
              </a:r>
              <a:endParaRPr lang="en-US" sz="2000" b="1"/>
            </a:p>
          </p:txBody>
        </p:sp>
        <p:sp>
          <p:nvSpPr>
            <p:cNvPr id="152677" name="Oval 101"/>
            <p:cNvSpPr>
              <a:spLocks noChangeArrowheads="1"/>
            </p:cNvSpPr>
            <p:nvPr/>
          </p:nvSpPr>
          <p:spPr bwMode="auto">
            <a:xfrm>
              <a:off x="4028" y="2160"/>
              <a:ext cx="219" cy="2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 sz="2000" b="1"/>
            </a:p>
          </p:txBody>
        </p:sp>
        <p:sp>
          <p:nvSpPr>
            <p:cNvPr id="152679" name="AutoShape 103"/>
            <p:cNvSpPr>
              <a:spLocks noChangeArrowheads="1"/>
            </p:cNvSpPr>
            <p:nvPr/>
          </p:nvSpPr>
          <p:spPr bwMode="auto">
            <a:xfrm>
              <a:off x="4086" y="2218"/>
              <a:ext cx="104" cy="104"/>
            </a:xfrm>
            <a:prstGeom prst="plus">
              <a:avLst>
                <a:gd name="adj" fmla="val 42306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4629ABF-97B6-4F09-A352-6E8B0F00C8E9}" type="slidenum">
              <a:rPr lang="en-US"/>
              <a:pPr/>
              <a:t>42</a:t>
            </a:fld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</a:t>
            </a:r>
          </a:p>
        </p:txBody>
      </p:sp>
      <p:grpSp>
        <p:nvGrpSpPr>
          <p:cNvPr id="154703" name="Group 79"/>
          <p:cNvGrpSpPr>
            <a:grpSpLocks/>
          </p:cNvGrpSpPr>
          <p:nvPr/>
        </p:nvGrpSpPr>
        <p:grpSpPr bwMode="auto">
          <a:xfrm>
            <a:off x="479425" y="1235075"/>
            <a:ext cx="8435975" cy="5003800"/>
            <a:chOff x="302" y="778"/>
            <a:chExt cx="5314" cy="3152"/>
          </a:xfrm>
        </p:grpSpPr>
        <p:sp>
          <p:nvSpPr>
            <p:cNvPr id="154629" name="Line 5"/>
            <p:cNvSpPr>
              <a:spLocks noChangeShapeType="1"/>
            </p:cNvSpPr>
            <p:nvPr/>
          </p:nvSpPr>
          <p:spPr bwMode="auto">
            <a:xfrm>
              <a:off x="2402" y="1714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0" name="Line 6"/>
            <p:cNvSpPr>
              <a:spLocks noChangeShapeType="1"/>
            </p:cNvSpPr>
            <p:nvPr/>
          </p:nvSpPr>
          <p:spPr bwMode="auto">
            <a:xfrm flipV="1">
              <a:off x="2402" y="778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2" name="Line 8"/>
            <p:cNvSpPr>
              <a:spLocks noChangeShapeType="1"/>
            </p:cNvSpPr>
            <p:nvPr/>
          </p:nvSpPr>
          <p:spPr bwMode="auto">
            <a:xfrm>
              <a:off x="2402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3" name="Line 9"/>
            <p:cNvSpPr>
              <a:spLocks noChangeShapeType="1"/>
            </p:cNvSpPr>
            <p:nvPr/>
          </p:nvSpPr>
          <p:spPr bwMode="auto">
            <a:xfrm flipV="1">
              <a:off x="2402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5" name="Line 11"/>
            <p:cNvSpPr>
              <a:spLocks noChangeShapeType="1"/>
            </p:cNvSpPr>
            <p:nvPr/>
          </p:nvSpPr>
          <p:spPr bwMode="auto">
            <a:xfrm>
              <a:off x="2402" y="3930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6" name="Line 12"/>
            <p:cNvSpPr>
              <a:spLocks noChangeShapeType="1"/>
            </p:cNvSpPr>
            <p:nvPr/>
          </p:nvSpPr>
          <p:spPr bwMode="auto">
            <a:xfrm flipV="1">
              <a:off x="2402" y="2994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8" name="Line 14"/>
            <p:cNvSpPr>
              <a:spLocks noChangeShapeType="1"/>
            </p:cNvSpPr>
            <p:nvPr/>
          </p:nvSpPr>
          <p:spPr bwMode="auto">
            <a:xfrm>
              <a:off x="302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39" name="Line 15"/>
            <p:cNvSpPr>
              <a:spLocks noChangeShapeType="1"/>
            </p:cNvSpPr>
            <p:nvPr/>
          </p:nvSpPr>
          <p:spPr bwMode="auto">
            <a:xfrm flipV="1">
              <a:off x="302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41" name="Line 17"/>
            <p:cNvSpPr>
              <a:spLocks noChangeShapeType="1"/>
            </p:cNvSpPr>
            <p:nvPr/>
          </p:nvSpPr>
          <p:spPr bwMode="auto">
            <a:xfrm>
              <a:off x="4426" y="2826"/>
              <a:ext cx="11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42" name="Line 18"/>
            <p:cNvSpPr>
              <a:spLocks noChangeShapeType="1"/>
            </p:cNvSpPr>
            <p:nvPr/>
          </p:nvSpPr>
          <p:spPr bwMode="auto">
            <a:xfrm flipV="1">
              <a:off x="4426" y="1890"/>
              <a:ext cx="0" cy="9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4646" name="Rectangle 22"/>
            <p:cNvSpPr>
              <a:spLocks noChangeArrowheads="1"/>
            </p:cNvSpPr>
            <p:nvPr/>
          </p:nvSpPr>
          <p:spPr bwMode="auto">
            <a:xfrm>
              <a:off x="2310" y="1259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47" name="Rectangle 23"/>
            <p:cNvSpPr>
              <a:spLocks noChangeArrowheads="1"/>
            </p:cNvSpPr>
            <p:nvPr/>
          </p:nvSpPr>
          <p:spPr bwMode="auto">
            <a:xfrm>
              <a:off x="2310" y="3475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48" name="Rectangle 24"/>
            <p:cNvSpPr>
              <a:spLocks noChangeArrowheads="1"/>
            </p:cNvSpPr>
            <p:nvPr/>
          </p:nvSpPr>
          <p:spPr bwMode="auto">
            <a:xfrm>
              <a:off x="231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49" name="Rectangle 25"/>
            <p:cNvSpPr>
              <a:spLocks noChangeArrowheads="1"/>
            </p:cNvSpPr>
            <p:nvPr/>
          </p:nvSpPr>
          <p:spPr bwMode="auto">
            <a:xfrm>
              <a:off x="140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43" name="Freeform 19"/>
            <p:cNvSpPr>
              <a:spLocks/>
            </p:cNvSpPr>
            <p:nvPr/>
          </p:nvSpPr>
          <p:spPr bwMode="auto">
            <a:xfrm>
              <a:off x="302" y="2417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44" name="Freeform 20"/>
            <p:cNvSpPr>
              <a:spLocks/>
            </p:cNvSpPr>
            <p:nvPr/>
          </p:nvSpPr>
          <p:spPr bwMode="auto">
            <a:xfrm>
              <a:off x="540" y="2008"/>
              <a:ext cx="476" cy="409"/>
            </a:xfrm>
            <a:custGeom>
              <a:avLst/>
              <a:gdLst>
                <a:gd name="T0" fmla="*/ 477 w 957"/>
                <a:gd name="T1" fmla="*/ 0 h 823"/>
                <a:gd name="T2" fmla="*/ 957 w 957"/>
                <a:gd name="T3" fmla="*/ 823 h 823"/>
                <a:gd name="T4" fmla="*/ 0 w 957"/>
                <a:gd name="T5" fmla="*/ 823 h 823"/>
                <a:gd name="T6" fmla="*/ 477 w 957"/>
                <a:gd name="T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823">
                  <a:moveTo>
                    <a:pt x="477" y="0"/>
                  </a:moveTo>
                  <a:lnTo>
                    <a:pt x="957" y="823"/>
                  </a:lnTo>
                  <a:lnTo>
                    <a:pt x="0" y="82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45" name="Freeform 21"/>
            <p:cNvSpPr>
              <a:spLocks/>
            </p:cNvSpPr>
            <p:nvPr/>
          </p:nvSpPr>
          <p:spPr bwMode="auto">
            <a:xfrm>
              <a:off x="779" y="2417"/>
              <a:ext cx="477" cy="409"/>
            </a:xfrm>
            <a:custGeom>
              <a:avLst/>
              <a:gdLst>
                <a:gd name="T0" fmla="*/ 476 w 958"/>
                <a:gd name="T1" fmla="*/ 0 h 822"/>
                <a:gd name="T2" fmla="*/ 958 w 958"/>
                <a:gd name="T3" fmla="*/ 822 h 822"/>
                <a:gd name="T4" fmla="*/ 0 w 958"/>
                <a:gd name="T5" fmla="*/ 822 h 822"/>
                <a:gd name="T6" fmla="*/ 476 w 958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22">
                  <a:moveTo>
                    <a:pt x="476" y="0"/>
                  </a:moveTo>
                  <a:lnTo>
                    <a:pt x="958" y="822"/>
                  </a:lnTo>
                  <a:lnTo>
                    <a:pt x="0" y="82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50" name="Rectangle 26"/>
            <p:cNvSpPr>
              <a:spLocks noChangeArrowheads="1"/>
            </p:cNvSpPr>
            <p:nvPr/>
          </p:nvSpPr>
          <p:spPr bwMode="auto">
            <a:xfrm>
              <a:off x="4334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1" name="Rectangle 27"/>
            <p:cNvSpPr>
              <a:spLocks noChangeArrowheads="1"/>
            </p:cNvSpPr>
            <p:nvPr/>
          </p:nvSpPr>
          <p:spPr bwMode="auto">
            <a:xfrm>
              <a:off x="3500" y="1259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2" name="Rectangle 28"/>
            <p:cNvSpPr>
              <a:spLocks noChangeArrowheads="1"/>
            </p:cNvSpPr>
            <p:nvPr/>
          </p:nvSpPr>
          <p:spPr bwMode="auto">
            <a:xfrm>
              <a:off x="3500" y="2371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53" name="Rectangle 29"/>
            <p:cNvSpPr>
              <a:spLocks noChangeArrowheads="1"/>
            </p:cNvSpPr>
            <p:nvPr/>
          </p:nvSpPr>
          <p:spPr bwMode="auto">
            <a:xfrm>
              <a:off x="3500" y="3475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54654" name="AutoShape 30"/>
            <p:cNvCxnSpPr>
              <a:cxnSpLocks noChangeShapeType="1"/>
              <a:stCxn id="154649" idx="3"/>
              <a:endCxn id="154646" idx="1"/>
            </p:cNvCxnSpPr>
            <p:nvPr/>
          </p:nvCxnSpPr>
          <p:spPr bwMode="auto">
            <a:xfrm flipV="1">
              <a:off x="1492" y="1305"/>
              <a:ext cx="818" cy="11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5" name="AutoShape 31"/>
            <p:cNvCxnSpPr>
              <a:cxnSpLocks noChangeShapeType="1"/>
              <a:stCxn id="154649" idx="3"/>
              <a:endCxn id="154648" idx="1"/>
            </p:cNvCxnSpPr>
            <p:nvPr/>
          </p:nvCxnSpPr>
          <p:spPr bwMode="auto">
            <a:xfrm>
              <a:off x="1492" y="2417"/>
              <a:ext cx="8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6" name="AutoShape 32"/>
            <p:cNvCxnSpPr>
              <a:cxnSpLocks noChangeShapeType="1"/>
              <a:stCxn id="154649" idx="3"/>
              <a:endCxn id="154647" idx="1"/>
            </p:cNvCxnSpPr>
            <p:nvPr/>
          </p:nvCxnSpPr>
          <p:spPr bwMode="auto">
            <a:xfrm>
              <a:off x="1492" y="2417"/>
              <a:ext cx="818" cy="110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7" name="AutoShape 33"/>
            <p:cNvCxnSpPr>
              <a:cxnSpLocks noChangeShapeType="1"/>
              <a:stCxn id="154651" idx="3"/>
              <a:endCxn id="154650" idx="1"/>
            </p:cNvCxnSpPr>
            <p:nvPr/>
          </p:nvCxnSpPr>
          <p:spPr bwMode="auto">
            <a:xfrm>
              <a:off x="3592" y="1305"/>
              <a:ext cx="742" cy="111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8" name="AutoShape 34"/>
            <p:cNvCxnSpPr>
              <a:cxnSpLocks noChangeShapeType="1"/>
              <a:stCxn id="154652" idx="3"/>
              <a:endCxn id="154650" idx="1"/>
            </p:cNvCxnSpPr>
            <p:nvPr/>
          </p:nvCxnSpPr>
          <p:spPr bwMode="auto">
            <a:xfrm>
              <a:off x="3592" y="2417"/>
              <a:ext cx="7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659" name="AutoShape 35"/>
            <p:cNvCxnSpPr>
              <a:cxnSpLocks noChangeShapeType="1"/>
              <a:stCxn id="154653" idx="3"/>
              <a:endCxn id="154650" idx="1"/>
            </p:cNvCxnSpPr>
            <p:nvPr/>
          </p:nvCxnSpPr>
          <p:spPr bwMode="auto">
            <a:xfrm flipV="1">
              <a:off x="3592" y="2417"/>
              <a:ext cx="742" cy="110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4660" name="Text Box 36"/>
            <p:cNvSpPr txBox="1">
              <a:spLocks noChangeArrowheads="1"/>
            </p:cNvSpPr>
            <p:nvPr/>
          </p:nvSpPr>
          <p:spPr bwMode="auto">
            <a:xfrm>
              <a:off x="1998" y="1072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1</a:t>
              </a:r>
              <a:endParaRPr lang="en-US" sz="2000" b="1"/>
            </a:p>
          </p:txBody>
        </p:sp>
        <p:sp>
          <p:nvSpPr>
            <p:cNvPr id="154661" name="Text Box 37"/>
            <p:cNvSpPr txBox="1">
              <a:spLocks noChangeArrowheads="1"/>
            </p:cNvSpPr>
            <p:nvPr/>
          </p:nvSpPr>
          <p:spPr bwMode="auto">
            <a:xfrm>
              <a:off x="1998" y="2184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2</a:t>
              </a:r>
              <a:endParaRPr lang="en-US" sz="2000" b="1"/>
            </a:p>
          </p:txBody>
        </p:sp>
        <p:sp>
          <p:nvSpPr>
            <p:cNvPr id="154662" name="Text Box 38"/>
            <p:cNvSpPr txBox="1">
              <a:spLocks noChangeArrowheads="1"/>
            </p:cNvSpPr>
            <p:nvPr/>
          </p:nvSpPr>
          <p:spPr bwMode="auto">
            <a:xfrm>
              <a:off x="1998" y="3288"/>
              <a:ext cx="1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/>
                <a:t>T</a:t>
              </a:r>
              <a:r>
                <a:rPr lang="en-US" sz="2000" b="1" baseline="-25000"/>
                <a:t>3</a:t>
              </a:r>
              <a:endParaRPr lang="en-US" sz="2000" b="1"/>
            </a:p>
          </p:txBody>
        </p:sp>
        <p:sp>
          <p:nvSpPr>
            <p:cNvPr id="154664" name="Oval 40"/>
            <p:cNvSpPr>
              <a:spLocks noChangeArrowheads="1"/>
            </p:cNvSpPr>
            <p:nvPr/>
          </p:nvSpPr>
          <p:spPr bwMode="auto">
            <a:xfrm>
              <a:off x="4028" y="2160"/>
              <a:ext cx="219" cy="2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en-US" sz="2000" b="1"/>
            </a:p>
          </p:txBody>
        </p:sp>
        <p:sp>
          <p:nvSpPr>
            <p:cNvPr id="154665" name="AutoShape 41"/>
            <p:cNvSpPr>
              <a:spLocks noChangeArrowheads="1"/>
            </p:cNvSpPr>
            <p:nvPr/>
          </p:nvSpPr>
          <p:spPr bwMode="auto">
            <a:xfrm>
              <a:off x="4086" y="2218"/>
              <a:ext cx="104" cy="104"/>
            </a:xfrm>
            <a:prstGeom prst="plus">
              <a:avLst>
                <a:gd name="adj" fmla="val 42306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670" name="Freeform 46"/>
            <p:cNvSpPr>
              <a:spLocks/>
            </p:cNvSpPr>
            <p:nvPr/>
          </p:nvSpPr>
          <p:spPr bwMode="auto">
            <a:xfrm>
              <a:off x="4905" y="262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1" name="Freeform 47"/>
            <p:cNvSpPr>
              <a:spLocks/>
            </p:cNvSpPr>
            <p:nvPr/>
          </p:nvSpPr>
          <p:spPr bwMode="auto">
            <a:xfrm>
              <a:off x="5143" y="262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2" name="Freeform 48"/>
            <p:cNvSpPr>
              <a:spLocks/>
            </p:cNvSpPr>
            <p:nvPr/>
          </p:nvSpPr>
          <p:spPr bwMode="auto">
            <a:xfrm>
              <a:off x="5022" y="2416"/>
              <a:ext cx="238" cy="205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3" name="Freeform 49"/>
            <p:cNvSpPr>
              <a:spLocks/>
            </p:cNvSpPr>
            <p:nvPr/>
          </p:nvSpPr>
          <p:spPr bwMode="auto">
            <a:xfrm>
              <a:off x="4665" y="221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4" name="Freeform 50"/>
            <p:cNvSpPr>
              <a:spLocks/>
            </p:cNvSpPr>
            <p:nvPr/>
          </p:nvSpPr>
          <p:spPr bwMode="auto">
            <a:xfrm>
              <a:off x="4903" y="221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5" name="Freeform 51"/>
            <p:cNvSpPr>
              <a:spLocks/>
            </p:cNvSpPr>
            <p:nvPr/>
          </p:nvSpPr>
          <p:spPr bwMode="auto">
            <a:xfrm>
              <a:off x="4783" y="2006"/>
              <a:ext cx="237" cy="205"/>
            </a:xfrm>
            <a:custGeom>
              <a:avLst/>
              <a:gdLst>
                <a:gd name="T0" fmla="*/ 297 w 297"/>
                <a:gd name="T1" fmla="*/ 258 h 258"/>
                <a:gd name="T2" fmla="*/ 148 w 297"/>
                <a:gd name="T3" fmla="*/ 0 h 258"/>
                <a:gd name="T4" fmla="*/ 0 w 297"/>
                <a:gd name="T5" fmla="*/ 258 h 258"/>
                <a:gd name="T6" fmla="*/ 297 w 297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8">
                  <a:moveTo>
                    <a:pt x="297" y="258"/>
                  </a:moveTo>
                  <a:lnTo>
                    <a:pt x="148" y="0"/>
                  </a:lnTo>
                  <a:lnTo>
                    <a:pt x="0" y="258"/>
                  </a:lnTo>
                  <a:lnTo>
                    <a:pt x="297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68" name="Freeform 44"/>
            <p:cNvSpPr>
              <a:spLocks/>
            </p:cNvSpPr>
            <p:nvPr/>
          </p:nvSpPr>
          <p:spPr bwMode="auto">
            <a:xfrm>
              <a:off x="4665" y="262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67" name="Freeform 43"/>
            <p:cNvSpPr>
              <a:spLocks/>
            </p:cNvSpPr>
            <p:nvPr/>
          </p:nvSpPr>
          <p:spPr bwMode="auto">
            <a:xfrm>
              <a:off x="4426" y="2621"/>
              <a:ext cx="238" cy="205"/>
            </a:xfrm>
            <a:custGeom>
              <a:avLst/>
              <a:gdLst>
                <a:gd name="T0" fmla="*/ 298 w 298"/>
                <a:gd name="T1" fmla="*/ 257 h 257"/>
                <a:gd name="T2" fmla="*/ 149 w 298"/>
                <a:gd name="T3" fmla="*/ 0 h 257"/>
                <a:gd name="T4" fmla="*/ 0 w 298"/>
                <a:gd name="T5" fmla="*/ 257 h 257"/>
                <a:gd name="T6" fmla="*/ 298 w 298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7">
                  <a:moveTo>
                    <a:pt x="298" y="257"/>
                  </a:moveTo>
                  <a:lnTo>
                    <a:pt x="149" y="0"/>
                  </a:lnTo>
                  <a:lnTo>
                    <a:pt x="0" y="257"/>
                  </a:lnTo>
                  <a:lnTo>
                    <a:pt x="298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69" name="Freeform 45"/>
            <p:cNvSpPr>
              <a:spLocks/>
            </p:cNvSpPr>
            <p:nvPr/>
          </p:nvSpPr>
          <p:spPr bwMode="auto">
            <a:xfrm>
              <a:off x="4544" y="2416"/>
              <a:ext cx="237" cy="205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76" name="Line 52"/>
            <p:cNvSpPr>
              <a:spLocks noChangeShapeType="1"/>
            </p:cNvSpPr>
            <p:nvPr/>
          </p:nvSpPr>
          <p:spPr bwMode="auto">
            <a:xfrm>
              <a:off x="4663" y="2416"/>
              <a:ext cx="240" cy="410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89" name="Freeform 65"/>
            <p:cNvSpPr>
              <a:spLocks/>
            </p:cNvSpPr>
            <p:nvPr/>
          </p:nvSpPr>
          <p:spPr bwMode="auto">
            <a:xfrm>
              <a:off x="2640" y="1509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0" name="Freeform 66"/>
            <p:cNvSpPr>
              <a:spLocks/>
            </p:cNvSpPr>
            <p:nvPr/>
          </p:nvSpPr>
          <p:spPr bwMode="auto">
            <a:xfrm>
              <a:off x="2401" y="1509"/>
              <a:ext cx="238" cy="205"/>
            </a:xfrm>
            <a:custGeom>
              <a:avLst/>
              <a:gdLst>
                <a:gd name="T0" fmla="*/ 298 w 298"/>
                <a:gd name="T1" fmla="*/ 257 h 257"/>
                <a:gd name="T2" fmla="*/ 149 w 298"/>
                <a:gd name="T3" fmla="*/ 0 h 257"/>
                <a:gd name="T4" fmla="*/ 0 w 298"/>
                <a:gd name="T5" fmla="*/ 257 h 257"/>
                <a:gd name="T6" fmla="*/ 298 w 298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7">
                  <a:moveTo>
                    <a:pt x="298" y="257"/>
                  </a:moveTo>
                  <a:lnTo>
                    <a:pt x="149" y="0"/>
                  </a:lnTo>
                  <a:lnTo>
                    <a:pt x="0" y="257"/>
                  </a:lnTo>
                  <a:lnTo>
                    <a:pt x="298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1" name="Freeform 67"/>
            <p:cNvSpPr>
              <a:spLocks/>
            </p:cNvSpPr>
            <p:nvPr/>
          </p:nvSpPr>
          <p:spPr bwMode="auto">
            <a:xfrm>
              <a:off x="2519" y="1304"/>
              <a:ext cx="237" cy="205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2" name="Line 68"/>
            <p:cNvSpPr>
              <a:spLocks noChangeShapeType="1"/>
            </p:cNvSpPr>
            <p:nvPr/>
          </p:nvSpPr>
          <p:spPr bwMode="auto">
            <a:xfrm>
              <a:off x="2638" y="1304"/>
              <a:ext cx="240" cy="410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4" name="Freeform 70"/>
            <p:cNvSpPr>
              <a:spLocks/>
            </p:cNvSpPr>
            <p:nvPr/>
          </p:nvSpPr>
          <p:spPr bwMode="auto">
            <a:xfrm>
              <a:off x="3116" y="2621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5" name="Freeform 71"/>
            <p:cNvSpPr>
              <a:spLocks/>
            </p:cNvSpPr>
            <p:nvPr/>
          </p:nvSpPr>
          <p:spPr bwMode="auto">
            <a:xfrm>
              <a:off x="2877" y="2621"/>
              <a:ext cx="238" cy="205"/>
            </a:xfrm>
            <a:custGeom>
              <a:avLst/>
              <a:gdLst>
                <a:gd name="T0" fmla="*/ 298 w 298"/>
                <a:gd name="T1" fmla="*/ 257 h 257"/>
                <a:gd name="T2" fmla="*/ 149 w 298"/>
                <a:gd name="T3" fmla="*/ 0 h 257"/>
                <a:gd name="T4" fmla="*/ 0 w 298"/>
                <a:gd name="T5" fmla="*/ 257 h 257"/>
                <a:gd name="T6" fmla="*/ 298 w 298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7">
                  <a:moveTo>
                    <a:pt x="298" y="257"/>
                  </a:moveTo>
                  <a:lnTo>
                    <a:pt x="149" y="0"/>
                  </a:lnTo>
                  <a:lnTo>
                    <a:pt x="0" y="257"/>
                  </a:lnTo>
                  <a:lnTo>
                    <a:pt x="298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6" name="Freeform 72"/>
            <p:cNvSpPr>
              <a:spLocks/>
            </p:cNvSpPr>
            <p:nvPr/>
          </p:nvSpPr>
          <p:spPr bwMode="auto">
            <a:xfrm>
              <a:off x="2995" y="2416"/>
              <a:ext cx="237" cy="205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697" name="Line 73"/>
            <p:cNvSpPr>
              <a:spLocks noChangeShapeType="1"/>
            </p:cNvSpPr>
            <p:nvPr/>
          </p:nvSpPr>
          <p:spPr bwMode="auto">
            <a:xfrm>
              <a:off x="3114" y="2416"/>
              <a:ext cx="240" cy="410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9" name="Freeform 75"/>
            <p:cNvSpPr>
              <a:spLocks/>
            </p:cNvSpPr>
            <p:nvPr/>
          </p:nvSpPr>
          <p:spPr bwMode="auto">
            <a:xfrm>
              <a:off x="2876" y="3316"/>
              <a:ext cx="237" cy="205"/>
            </a:xfrm>
            <a:custGeom>
              <a:avLst/>
              <a:gdLst>
                <a:gd name="T0" fmla="*/ 297 w 297"/>
                <a:gd name="T1" fmla="*/ 257 h 257"/>
                <a:gd name="T2" fmla="*/ 148 w 297"/>
                <a:gd name="T3" fmla="*/ 0 h 257"/>
                <a:gd name="T4" fmla="*/ 0 w 297"/>
                <a:gd name="T5" fmla="*/ 257 h 257"/>
                <a:gd name="T6" fmla="*/ 297 w 297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" h="257">
                  <a:moveTo>
                    <a:pt x="297" y="257"/>
                  </a:moveTo>
                  <a:lnTo>
                    <a:pt x="148" y="0"/>
                  </a:lnTo>
                  <a:lnTo>
                    <a:pt x="0" y="257"/>
                  </a:lnTo>
                  <a:lnTo>
                    <a:pt x="297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00" name="Freeform 76"/>
            <p:cNvSpPr>
              <a:spLocks/>
            </p:cNvSpPr>
            <p:nvPr/>
          </p:nvSpPr>
          <p:spPr bwMode="auto">
            <a:xfrm>
              <a:off x="2637" y="3316"/>
              <a:ext cx="238" cy="205"/>
            </a:xfrm>
            <a:custGeom>
              <a:avLst/>
              <a:gdLst>
                <a:gd name="T0" fmla="*/ 298 w 298"/>
                <a:gd name="T1" fmla="*/ 257 h 257"/>
                <a:gd name="T2" fmla="*/ 149 w 298"/>
                <a:gd name="T3" fmla="*/ 0 h 257"/>
                <a:gd name="T4" fmla="*/ 0 w 298"/>
                <a:gd name="T5" fmla="*/ 257 h 257"/>
                <a:gd name="T6" fmla="*/ 298 w 298"/>
                <a:gd name="T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7">
                  <a:moveTo>
                    <a:pt x="298" y="257"/>
                  </a:moveTo>
                  <a:lnTo>
                    <a:pt x="149" y="0"/>
                  </a:lnTo>
                  <a:lnTo>
                    <a:pt x="0" y="257"/>
                  </a:lnTo>
                  <a:lnTo>
                    <a:pt x="298" y="257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01" name="Freeform 77"/>
            <p:cNvSpPr>
              <a:spLocks/>
            </p:cNvSpPr>
            <p:nvPr/>
          </p:nvSpPr>
          <p:spPr bwMode="auto">
            <a:xfrm>
              <a:off x="2755" y="3111"/>
              <a:ext cx="237" cy="205"/>
            </a:xfrm>
            <a:custGeom>
              <a:avLst/>
              <a:gdLst>
                <a:gd name="T0" fmla="*/ 298 w 298"/>
                <a:gd name="T1" fmla="*/ 258 h 258"/>
                <a:gd name="T2" fmla="*/ 149 w 298"/>
                <a:gd name="T3" fmla="*/ 0 h 258"/>
                <a:gd name="T4" fmla="*/ 0 w 298"/>
                <a:gd name="T5" fmla="*/ 258 h 258"/>
                <a:gd name="T6" fmla="*/ 298 w 298"/>
                <a:gd name="T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" h="258">
                  <a:moveTo>
                    <a:pt x="298" y="258"/>
                  </a:moveTo>
                  <a:lnTo>
                    <a:pt x="149" y="0"/>
                  </a:lnTo>
                  <a:lnTo>
                    <a:pt x="0" y="258"/>
                  </a:lnTo>
                  <a:lnTo>
                    <a:pt x="298" y="258"/>
                  </a:lnTo>
                  <a:close/>
                </a:path>
              </a:pathLst>
            </a:custGeom>
            <a:solidFill>
              <a:srgbClr val="33CC33"/>
            </a:solidFill>
            <a:ln w="28575" cap="rnd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702" name="Line 78"/>
            <p:cNvSpPr>
              <a:spLocks noChangeShapeType="1"/>
            </p:cNvSpPr>
            <p:nvPr/>
          </p:nvSpPr>
          <p:spPr bwMode="auto">
            <a:xfrm>
              <a:off x="2874" y="3111"/>
              <a:ext cx="240" cy="410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2227E889-1CEB-46C5-9AB6-635006E061FA}" type="slidenum">
              <a:rPr lang="en-US"/>
              <a:pPr/>
              <a:t>43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 2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/>
              <a:t>Hình gốc là tam giác vuông có cạnh góc vuông bằng 1</a:t>
            </a:r>
          </a:p>
          <a:p>
            <a:pPr marL="457200" indent="-457200">
              <a:buFontTx/>
              <a:buAutoNum type="arabicPeriod"/>
            </a:pPr>
            <a:r>
              <a:rPr lang="en-US"/>
              <a:t>IFS T =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T</a:t>
            </a:r>
            <a:r>
              <a:rPr lang="en-US" baseline="-25000"/>
              <a:t>3</a:t>
            </a:r>
            <a:r>
              <a:rPr lang="en-US"/>
              <a:t>}</a:t>
            </a:r>
          </a:p>
          <a:p>
            <a:pPr marL="457200" indent="-457200"/>
            <a:r>
              <a:rPr lang="en-US"/>
              <a:t>		T</a:t>
            </a:r>
            <a:r>
              <a:rPr lang="en-US" baseline="-25000"/>
              <a:t>1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</a:t>
            </a:r>
          </a:p>
          <a:p>
            <a:pPr marL="457200" indent="-457200"/>
            <a:r>
              <a:rPr lang="en-US"/>
              <a:t>		T</a:t>
            </a:r>
            <a:r>
              <a:rPr lang="en-US" baseline="-25000"/>
              <a:t>2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 + </a:t>
            </a:r>
            <a:r>
              <a:rPr lang="en-US" b="1"/>
              <a:t>Tịnh_tiến</a:t>
            </a:r>
            <a:r>
              <a:rPr lang="en-US"/>
              <a:t>(0.5, 0.0)</a:t>
            </a:r>
          </a:p>
          <a:p>
            <a:pPr marL="457200" indent="-457200"/>
            <a:r>
              <a:rPr lang="en-US"/>
              <a:t>		T</a:t>
            </a:r>
            <a:r>
              <a:rPr lang="en-US" baseline="-25000"/>
              <a:t>3</a:t>
            </a:r>
            <a:r>
              <a:rPr lang="en-US"/>
              <a:t> = </a:t>
            </a:r>
            <a:r>
              <a:rPr lang="en-US" b="1"/>
              <a:t>Tỉ_lệ</a:t>
            </a:r>
            <a:r>
              <a:rPr lang="en-US"/>
              <a:t>(0.5, 0.5) + </a:t>
            </a:r>
            <a:r>
              <a:rPr lang="en-US" b="1"/>
              <a:t>Tịnh_tiến</a:t>
            </a:r>
            <a:r>
              <a:rPr lang="en-US"/>
              <a:t>(0.0, 0.5)</a:t>
            </a:r>
          </a:p>
          <a:p>
            <a:pPr marL="457200" indent="-457200">
              <a:buFontTx/>
              <a:buAutoNum type="arabicPeriod"/>
            </a:pPr>
            <a:endParaRPr lang="en-US"/>
          </a:p>
        </p:txBody>
      </p:sp>
      <p:sp>
        <p:nvSpPr>
          <p:cNvPr id="180233" name="Freeform 9"/>
          <p:cNvSpPr>
            <a:spLocks/>
          </p:cNvSpPr>
          <p:nvPr/>
        </p:nvSpPr>
        <p:spPr bwMode="auto">
          <a:xfrm>
            <a:off x="3641725" y="4179888"/>
            <a:ext cx="1828800" cy="1828800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152 w 1152"/>
              <a:gd name="T7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lnTo>
                  <a:pt x="0" y="1152"/>
                </a:lnTo>
                <a:lnTo>
                  <a:pt x="0" y="0"/>
                </a:lnTo>
                <a:lnTo>
                  <a:pt x="1152" y="1152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0234" name="Line 10"/>
          <p:cNvSpPr>
            <a:spLocks noChangeShapeType="1"/>
          </p:cNvSpPr>
          <p:nvPr/>
        </p:nvSpPr>
        <p:spPr bwMode="auto">
          <a:xfrm>
            <a:off x="3641725" y="6008688"/>
            <a:ext cx="2741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0235" name="Line 11"/>
          <p:cNvSpPr>
            <a:spLocks noChangeShapeType="1"/>
          </p:cNvSpPr>
          <p:nvPr/>
        </p:nvSpPr>
        <p:spPr bwMode="auto">
          <a:xfrm flipV="1">
            <a:off x="3641725" y="3722688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0812376A-3627-49A0-A3E0-5A19023C9AA3}" type="slidenum">
              <a:rPr lang="en-US"/>
              <a:pPr/>
              <a:t>44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 2</a:t>
            </a:r>
          </a:p>
        </p:txBody>
      </p:sp>
      <p:grpSp>
        <p:nvGrpSpPr>
          <p:cNvPr id="181284" name="Group 36"/>
          <p:cNvGrpSpPr>
            <a:grpSpLocks/>
          </p:cNvGrpSpPr>
          <p:nvPr/>
        </p:nvGrpSpPr>
        <p:grpSpPr bwMode="auto">
          <a:xfrm>
            <a:off x="882650" y="2987675"/>
            <a:ext cx="1784350" cy="1649413"/>
            <a:chOff x="556" y="1882"/>
            <a:chExt cx="1124" cy="1039"/>
          </a:xfrm>
        </p:grpSpPr>
        <p:sp>
          <p:nvSpPr>
            <p:cNvPr id="181252" name="Freeform 4"/>
            <p:cNvSpPr>
              <a:spLocks/>
            </p:cNvSpPr>
            <p:nvPr/>
          </p:nvSpPr>
          <p:spPr bwMode="auto">
            <a:xfrm>
              <a:off x="556" y="2057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53" name="Line 5"/>
            <p:cNvSpPr>
              <a:spLocks noChangeShapeType="1"/>
            </p:cNvSpPr>
            <p:nvPr/>
          </p:nvSpPr>
          <p:spPr bwMode="auto">
            <a:xfrm>
              <a:off x="556" y="2921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54" name="Line 6"/>
            <p:cNvSpPr>
              <a:spLocks noChangeShapeType="1"/>
            </p:cNvSpPr>
            <p:nvPr/>
          </p:nvSpPr>
          <p:spPr bwMode="auto">
            <a:xfrm flipV="1">
              <a:off x="556" y="1882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87" name="Group 39"/>
          <p:cNvGrpSpPr>
            <a:grpSpLocks/>
          </p:cNvGrpSpPr>
          <p:nvPr/>
        </p:nvGrpSpPr>
        <p:grpSpPr bwMode="auto">
          <a:xfrm>
            <a:off x="4752975" y="2987675"/>
            <a:ext cx="1784350" cy="1649413"/>
            <a:chOff x="2994" y="1882"/>
            <a:chExt cx="1124" cy="1039"/>
          </a:xfrm>
        </p:grpSpPr>
        <p:sp>
          <p:nvSpPr>
            <p:cNvPr id="181268" name="Line 20"/>
            <p:cNvSpPr>
              <a:spLocks noChangeShapeType="1"/>
            </p:cNvSpPr>
            <p:nvPr/>
          </p:nvSpPr>
          <p:spPr bwMode="auto">
            <a:xfrm>
              <a:off x="2994" y="2921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70" name="Line 22"/>
            <p:cNvSpPr>
              <a:spLocks noChangeShapeType="1"/>
            </p:cNvSpPr>
            <p:nvPr/>
          </p:nvSpPr>
          <p:spPr bwMode="auto">
            <a:xfrm flipV="1">
              <a:off x="2994" y="1882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85" name="Group 37"/>
          <p:cNvGrpSpPr>
            <a:grpSpLocks/>
          </p:cNvGrpSpPr>
          <p:nvPr/>
        </p:nvGrpSpPr>
        <p:grpSpPr bwMode="auto">
          <a:xfrm>
            <a:off x="4752975" y="1239838"/>
            <a:ext cx="1784350" cy="1649412"/>
            <a:chOff x="2994" y="781"/>
            <a:chExt cx="1124" cy="1039"/>
          </a:xfrm>
        </p:grpSpPr>
        <p:sp>
          <p:nvSpPr>
            <p:cNvPr id="181267" name="Line 19"/>
            <p:cNvSpPr>
              <a:spLocks noChangeShapeType="1"/>
            </p:cNvSpPr>
            <p:nvPr/>
          </p:nvSpPr>
          <p:spPr bwMode="auto">
            <a:xfrm>
              <a:off x="2994" y="182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71" name="Line 23"/>
            <p:cNvSpPr>
              <a:spLocks noChangeShapeType="1"/>
            </p:cNvSpPr>
            <p:nvPr/>
          </p:nvSpPr>
          <p:spPr bwMode="auto">
            <a:xfrm flipV="1">
              <a:off x="2994" y="781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86" name="Group 38"/>
          <p:cNvGrpSpPr>
            <a:grpSpLocks/>
          </p:cNvGrpSpPr>
          <p:nvPr/>
        </p:nvGrpSpPr>
        <p:grpSpPr bwMode="auto">
          <a:xfrm>
            <a:off x="4752975" y="4694238"/>
            <a:ext cx="1784350" cy="1679575"/>
            <a:chOff x="2994" y="2957"/>
            <a:chExt cx="1124" cy="1058"/>
          </a:xfrm>
        </p:grpSpPr>
        <p:sp>
          <p:nvSpPr>
            <p:cNvPr id="181269" name="Line 21"/>
            <p:cNvSpPr>
              <a:spLocks noChangeShapeType="1"/>
            </p:cNvSpPr>
            <p:nvPr/>
          </p:nvSpPr>
          <p:spPr bwMode="auto">
            <a:xfrm>
              <a:off x="2994" y="4015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72" name="Line 24"/>
            <p:cNvSpPr>
              <a:spLocks noChangeShapeType="1"/>
            </p:cNvSpPr>
            <p:nvPr/>
          </p:nvSpPr>
          <p:spPr bwMode="auto">
            <a:xfrm flipV="1">
              <a:off x="2994" y="2957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75" name="Group 27"/>
          <p:cNvGrpSpPr>
            <a:grpSpLocks/>
          </p:cNvGrpSpPr>
          <p:nvPr/>
        </p:nvGrpSpPr>
        <p:grpSpPr bwMode="auto">
          <a:xfrm>
            <a:off x="3381375" y="1517650"/>
            <a:ext cx="2743200" cy="2743200"/>
            <a:chOff x="1584" y="1018"/>
            <a:chExt cx="1728" cy="1728"/>
          </a:xfrm>
        </p:grpSpPr>
        <p:sp>
          <p:nvSpPr>
            <p:cNvPr id="181273" name="Freeform 25"/>
            <p:cNvSpPr>
              <a:spLocks/>
            </p:cNvSpPr>
            <p:nvPr/>
          </p:nvSpPr>
          <p:spPr bwMode="auto">
            <a:xfrm>
              <a:off x="2448" y="1018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74" name="Freeform 26"/>
            <p:cNvSpPr>
              <a:spLocks/>
            </p:cNvSpPr>
            <p:nvPr/>
          </p:nvSpPr>
          <p:spPr bwMode="auto">
            <a:xfrm rot="-10800000">
              <a:off x="1584" y="1882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76" name="Group 28"/>
          <p:cNvGrpSpPr>
            <a:grpSpLocks/>
          </p:cNvGrpSpPr>
          <p:nvPr/>
        </p:nvGrpSpPr>
        <p:grpSpPr bwMode="auto">
          <a:xfrm>
            <a:off x="3381375" y="3265488"/>
            <a:ext cx="2743200" cy="2743200"/>
            <a:chOff x="1584" y="1018"/>
            <a:chExt cx="1728" cy="1728"/>
          </a:xfrm>
        </p:grpSpPr>
        <p:sp>
          <p:nvSpPr>
            <p:cNvPr id="181277" name="Freeform 29"/>
            <p:cNvSpPr>
              <a:spLocks/>
            </p:cNvSpPr>
            <p:nvPr/>
          </p:nvSpPr>
          <p:spPr bwMode="auto">
            <a:xfrm>
              <a:off x="2448" y="1018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78" name="Freeform 30"/>
            <p:cNvSpPr>
              <a:spLocks/>
            </p:cNvSpPr>
            <p:nvPr/>
          </p:nvSpPr>
          <p:spPr bwMode="auto">
            <a:xfrm rot="-10800000">
              <a:off x="1584" y="1882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1279" name="Group 31"/>
          <p:cNvGrpSpPr>
            <a:grpSpLocks/>
          </p:cNvGrpSpPr>
          <p:nvPr/>
        </p:nvGrpSpPr>
        <p:grpSpPr bwMode="auto">
          <a:xfrm>
            <a:off x="3381375" y="5002213"/>
            <a:ext cx="2743200" cy="2743200"/>
            <a:chOff x="1584" y="1018"/>
            <a:chExt cx="1728" cy="1728"/>
          </a:xfrm>
        </p:grpSpPr>
        <p:sp>
          <p:nvSpPr>
            <p:cNvPr id="181280" name="Freeform 32"/>
            <p:cNvSpPr>
              <a:spLocks/>
            </p:cNvSpPr>
            <p:nvPr/>
          </p:nvSpPr>
          <p:spPr bwMode="auto">
            <a:xfrm>
              <a:off x="2448" y="1018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1281" name="Freeform 33"/>
            <p:cNvSpPr>
              <a:spLocks/>
            </p:cNvSpPr>
            <p:nvPr/>
          </p:nvSpPr>
          <p:spPr bwMode="auto">
            <a:xfrm rot="-10800000">
              <a:off x="1584" y="1882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1294" name="Line 46"/>
          <p:cNvSpPr>
            <a:spLocks noChangeShapeType="1"/>
          </p:cNvSpPr>
          <p:nvPr/>
        </p:nvSpPr>
        <p:spPr bwMode="auto">
          <a:xfrm>
            <a:off x="3162300" y="2176463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1295" name="Line 47"/>
          <p:cNvSpPr>
            <a:spLocks noChangeShapeType="1"/>
          </p:cNvSpPr>
          <p:nvPr/>
        </p:nvSpPr>
        <p:spPr bwMode="auto">
          <a:xfrm>
            <a:off x="3162300" y="3919538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1296" name="Line 48"/>
          <p:cNvSpPr>
            <a:spLocks noChangeShapeType="1"/>
          </p:cNvSpPr>
          <p:nvPr/>
        </p:nvSpPr>
        <p:spPr bwMode="auto">
          <a:xfrm>
            <a:off x="3162300" y="5545138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1297" name="Text Box 49"/>
          <p:cNvSpPr txBox="1">
            <a:spLocks noChangeArrowheads="1"/>
          </p:cNvSpPr>
          <p:nvPr/>
        </p:nvSpPr>
        <p:spPr bwMode="auto">
          <a:xfrm>
            <a:off x="3327400" y="1719263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1</a:t>
            </a:r>
          </a:p>
        </p:txBody>
      </p:sp>
      <p:sp>
        <p:nvSpPr>
          <p:cNvPr id="181298" name="Text Box 50"/>
          <p:cNvSpPr txBox="1">
            <a:spLocks noChangeArrowheads="1"/>
          </p:cNvSpPr>
          <p:nvPr/>
        </p:nvSpPr>
        <p:spPr bwMode="auto">
          <a:xfrm>
            <a:off x="3327400" y="3429000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2</a:t>
            </a:r>
          </a:p>
        </p:txBody>
      </p:sp>
      <p:sp>
        <p:nvSpPr>
          <p:cNvPr id="181299" name="Text Box 51"/>
          <p:cNvSpPr txBox="1">
            <a:spLocks noChangeArrowheads="1"/>
          </p:cNvSpPr>
          <p:nvPr/>
        </p:nvSpPr>
        <p:spPr bwMode="auto">
          <a:xfrm>
            <a:off x="3327400" y="5087938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8127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812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07344 2.59259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1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8127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1.66667E-6 -0.1016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1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F69B86A-6477-4979-9B24-3CE4A9A2C1A0}" type="slidenum">
              <a:rPr lang="en-US"/>
              <a:pPr/>
              <a:t>45</a:t>
            </a:fld>
            <a:endParaRPr 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 2</a:t>
            </a:r>
          </a:p>
        </p:txBody>
      </p:sp>
      <p:grpSp>
        <p:nvGrpSpPr>
          <p:cNvPr id="182298" name="Group 26"/>
          <p:cNvGrpSpPr>
            <a:grpSpLocks/>
          </p:cNvGrpSpPr>
          <p:nvPr/>
        </p:nvGrpSpPr>
        <p:grpSpPr bwMode="auto">
          <a:xfrm>
            <a:off x="4752975" y="1239838"/>
            <a:ext cx="1784350" cy="1649412"/>
            <a:chOff x="2994" y="781"/>
            <a:chExt cx="1124" cy="1039"/>
          </a:xfrm>
        </p:grpSpPr>
        <p:sp>
          <p:nvSpPr>
            <p:cNvPr id="182276" name="Line 4"/>
            <p:cNvSpPr>
              <a:spLocks noChangeShapeType="1"/>
            </p:cNvSpPr>
            <p:nvPr/>
          </p:nvSpPr>
          <p:spPr bwMode="auto">
            <a:xfrm>
              <a:off x="2994" y="1820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80" name="Line 8"/>
            <p:cNvSpPr>
              <a:spLocks noChangeShapeType="1"/>
            </p:cNvSpPr>
            <p:nvPr/>
          </p:nvSpPr>
          <p:spPr bwMode="auto">
            <a:xfrm flipV="1">
              <a:off x="2994" y="781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93" name="Freeform 21"/>
            <p:cNvSpPr>
              <a:spLocks/>
            </p:cNvSpPr>
            <p:nvPr/>
          </p:nvSpPr>
          <p:spPr bwMode="auto">
            <a:xfrm>
              <a:off x="2994" y="1388"/>
              <a:ext cx="432" cy="432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299" name="Group 27"/>
          <p:cNvGrpSpPr>
            <a:grpSpLocks/>
          </p:cNvGrpSpPr>
          <p:nvPr/>
        </p:nvGrpSpPr>
        <p:grpSpPr bwMode="auto">
          <a:xfrm>
            <a:off x="4752975" y="2987675"/>
            <a:ext cx="1784350" cy="1649413"/>
            <a:chOff x="2994" y="1882"/>
            <a:chExt cx="1124" cy="1039"/>
          </a:xfrm>
        </p:grpSpPr>
        <p:sp>
          <p:nvSpPr>
            <p:cNvPr id="182277" name="Line 5"/>
            <p:cNvSpPr>
              <a:spLocks noChangeShapeType="1"/>
            </p:cNvSpPr>
            <p:nvPr/>
          </p:nvSpPr>
          <p:spPr bwMode="auto">
            <a:xfrm>
              <a:off x="2994" y="2921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79" name="Line 7"/>
            <p:cNvSpPr>
              <a:spLocks noChangeShapeType="1"/>
            </p:cNvSpPr>
            <p:nvPr/>
          </p:nvSpPr>
          <p:spPr bwMode="auto">
            <a:xfrm flipV="1">
              <a:off x="2994" y="1882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96" name="Freeform 24"/>
            <p:cNvSpPr>
              <a:spLocks/>
            </p:cNvSpPr>
            <p:nvPr/>
          </p:nvSpPr>
          <p:spPr bwMode="auto">
            <a:xfrm>
              <a:off x="3426" y="2489"/>
              <a:ext cx="432" cy="432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00" name="Group 28"/>
          <p:cNvGrpSpPr>
            <a:grpSpLocks/>
          </p:cNvGrpSpPr>
          <p:nvPr/>
        </p:nvGrpSpPr>
        <p:grpSpPr bwMode="auto">
          <a:xfrm>
            <a:off x="4752975" y="4694238"/>
            <a:ext cx="1784350" cy="1679575"/>
            <a:chOff x="2994" y="2957"/>
            <a:chExt cx="1124" cy="1058"/>
          </a:xfrm>
        </p:grpSpPr>
        <p:sp>
          <p:nvSpPr>
            <p:cNvPr id="182278" name="Line 6"/>
            <p:cNvSpPr>
              <a:spLocks noChangeShapeType="1"/>
            </p:cNvSpPr>
            <p:nvPr/>
          </p:nvSpPr>
          <p:spPr bwMode="auto">
            <a:xfrm>
              <a:off x="2994" y="4015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81" name="Line 9"/>
            <p:cNvSpPr>
              <a:spLocks noChangeShapeType="1"/>
            </p:cNvSpPr>
            <p:nvPr/>
          </p:nvSpPr>
          <p:spPr bwMode="auto">
            <a:xfrm flipV="1">
              <a:off x="2994" y="2957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297" name="Freeform 25"/>
            <p:cNvSpPr>
              <a:spLocks/>
            </p:cNvSpPr>
            <p:nvPr/>
          </p:nvSpPr>
          <p:spPr bwMode="auto">
            <a:xfrm>
              <a:off x="2994" y="3151"/>
              <a:ext cx="432" cy="432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2301" name="Group 29"/>
          <p:cNvGrpSpPr>
            <a:grpSpLocks/>
          </p:cNvGrpSpPr>
          <p:nvPr/>
        </p:nvGrpSpPr>
        <p:grpSpPr bwMode="auto">
          <a:xfrm>
            <a:off x="1035050" y="3140075"/>
            <a:ext cx="1784350" cy="1649413"/>
            <a:chOff x="556" y="1882"/>
            <a:chExt cx="1124" cy="1039"/>
          </a:xfrm>
        </p:grpSpPr>
        <p:sp>
          <p:nvSpPr>
            <p:cNvPr id="182302" name="Freeform 30"/>
            <p:cNvSpPr>
              <a:spLocks/>
            </p:cNvSpPr>
            <p:nvPr/>
          </p:nvSpPr>
          <p:spPr bwMode="auto">
            <a:xfrm>
              <a:off x="556" y="2057"/>
              <a:ext cx="864" cy="864"/>
            </a:xfrm>
            <a:custGeom>
              <a:avLst/>
              <a:gdLst>
                <a:gd name="T0" fmla="*/ 1152 w 1152"/>
                <a:gd name="T1" fmla="*/ 1152 h 1152"/>
                <a:gd name="T2" fmla="*/ 0 w 1152"/>
                <a:gd name="T3" fmla="*/ 1152 h 1152"/>
                <a:gd name="T4" fmla="*/ 0 w 1152"/>
                <a:gd name="T5" fmla="*/ 0 h 1152"/>
                <a:gd name="T6" fmla="*/ 1152 w 1152"/>
                <a:gd name="T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152">
                  <a:moveTo>
                    <a:pt x="1152" y="1152"/>
                  </a:moveTo>
                  <a:lnTo>
                    <a:pt x="0" y="1152"/>
                  </a:lnTo>
                  <a:lnTo>
                    <a:pt x="0" y="0"/>
                  </a:lnTo>
                  <a:lnTo>
                    <a:pt x="1152" y="115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303" name="Line 31"/>
            <p:cNvSpPr>
              <a:spLocks noChangeShapeType="1"/>
            </p:cNvSpPr>
            <p:nvPr/>
          </p:nvSpPr>
          <p:spPr bwMode="auto">
            <a:xfrm>
              <a:off x="556" y="2921"/>
              <a:ext cx="1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2304" name="Line 32"/>
            <p:cNvSpPr>
              <a:spLocks noChangeShapeType="1"/>
            </p:cNvSpPr>
            <p:nvPr/>
          </p:nvSpPr>
          <p:spPr bwMode="auto">
            <a:xfrm flipV="1">
              <a:off x="556" y="1882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82305" name="Line 33"/>
          <p:cNvSpPr>
            <a:spLocks noChangeShapeType="1"/>
          </p:cNvSpPr>
          <p:nvPr/>
        </p:nvSpPr>
        <p:spPr bwMode="auto">
          <a:xfrm>
            <a:off x="3314700" y="2328863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2306" name="Line 34"/>
          <p:cNvSpPr>
            <a:spLocks noChangeShapeType="1"/>
          </p:cNvSpPr>
          <p:nvPr/>
        </p:nvSpPr>
        <p:spPr bwMode="auto">
          <a:xfrm>
            <a:off x="3314700" y="4071938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2307" name="Line 35"/>
          <p:cNvSpPr>
            <a:spLocks noChangeShapeType="1"/>
          </p:cNvSpPr>
          <p:nvPr/>
        </p:nvSpPr>
        <p:spPr bwMode="auto">
          <a:xfrm>
            <a:off x="3314700" y="5697538"/>
            <a:ext cx="885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2308" name="Text Box 36"/>
          <p:cNvSpPr txBox="1">
            <a:spLocks noChangeArrowheads="1"/>
          </p:cNvSpPr>
          <p:nvPr/>
        </p:nvSpPr>
        <p:spPr bwMode="auto">
          <a:xfrm>
            <a:off x="3479800" y="1871663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1</a:t>
            </a:r>
          </a:p>
        </p:txBody>
      </p:sp>
      <p:sp>
        <p:nvSpPr>
          <p:cNvPr id="182309" name="Text Box 37"/>
          <p:cNvSpPr txBox="1">
            <a:spLocks noChangeArrowheads="1"/>
          </p:cNvSpPr>
          <p:nvPr/>
        </p:nvSpPr>
        <p:spPr bwMode="auto">
          <a:xfrm>
            <a:off x="3479800" y="3581400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2</a:t>
            </a:r>
          </a:p>
        </p:txBody>
      </p:sp>
      <p:sp>
        <p:nvSpPr>
          <p:cNvPr id="182310" name="Text Box 38"/>
          <p:cNvSpPr txBox="1">
            <a:spLocks noChangeArrowheads="1"/>
          </p:cNvSpPr>
          <p:nvPr/>
        </p:nvSpPr>
        <p:spPr bwMode="auto">
          <a:xfrm>
            <a:off x="3479800" y="5240338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  <a:r>
              <a:rPr lang="en-US" sz="2400" baseline="-250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96532E-6 L 0.25 0.25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2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7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82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56069E-6 L 0.25 -0.250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2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F7AC4BA-882B-4553-B370-D647AF8BC67B}" type="slidenum">
              <a:rPr lang="en-US"/>
              <a:pPr/>
              <a:t>46</a:t>
            </a:fld>
            <a:endParaRPr lang="en-US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lặp ngẫu nhiên tạo hình fractal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r>
              <a:rPr lang="en-US" b="1"/>
              <a:t>Input</a:t>
            </a:r>
          </a:p>
          <a:p>
            <a:pPr defTabSz="457200"/>
            <a:r>
              <a:rPr lang="en-US"/>
              <a:t>	Các phép biến đổi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... ,T</a:t>
            </a:r>
            <a:r>
              <a:rPr lang="en-US" baseline="-25000"/>
              <a:t>N</a:t>
            </a:r>
            <a:r>
              <a:rPr lang="en-US"/>
              <a:t>}</a:t>
            </a:r>
          </a:p>
          <a:p>
            <a:pPr defTabSz="457200"/>
            <a:r>
              <a:rPr lang="en-US"/>
              <a:t>	Điểm bắt đầu (x</a:t>
            </a:r>
            <a:r>
              <a:rPr lang="en-US" baseline="-25000"/>
              <a:t>0</a:t>
            </a:r>
            <a:r>
              <a:rPr lang="en-US"/>
              <a:t>, y</a:t>
            </a:r>
            <a:r>
              <a:rPr lang="en-US" baseline="-25000"/>
              <a:t>0</a:t>
            </a:r>
            <a:r>
              <a:rPr lang="en-US"/>
              <a:t>)</a:t>
            </a:r>
          </a:p>
          <a:p>
            <a:pPr defTabSz="457200"/>
            <a:r>
              <a:rPr lang="en-US"/>
              <a:t>	Số lần lặp k</a:t>
            </a:r>
          </a:p>
          <a:p>
            <a:pPr defTabSz="457200"/>
            <a:endParaRPr lang="en-US"/>
          </a:p>
          <a:p>
            <a:pPr defTabSz="457200"/>
            <a:r>
              <a:rPr lang="en-US"/>
              <a:t> 	- Vẽ điểm (x</a:t>
            </a:r>
            <a:r>
              <a:rPr lang="en-US" baseline="-25000"/>
              <a:t>0</a:t>
            </a:r>
            <a:r>
              <a:rPr lang="en-US"/>
              <a:t>, y</a:t>
            </a:r>
            <a:r>
              <a:rPr lang="en-US" baseline="-25000"/>
              <a:t>0</a:t>
            </a:r>
            <a:r>
              <a:rPr lang="en-US"/>
              <a:t>)</a:t>
            </a:r>
          </a:p>
          <a:p>
            <a:pPr defTabSz="457200"/>
            <a:r>
              <a:rPr lang="en-US"/>
              <a:t>	- Lặp i &lt; k</a:t>
            </a:r>
          </a:p>
          <a:p>
            <a:pPr defTabSz="457200"/>
            <a:r>
              <a:rPr lang="en-US"/>
              <a:t>		+ Chọn T ngẫu nhiên trong {T</a:t>
            </a:r>
            <a:r>
              <a:rPr lang="en-US" baseline="-25000"/>
              <a:t>1</a:t>
            </a:r>
            <a:r>
              <a:rPr lang="en-US"/>
              <a:t>, T</a:t>
            </a:r>
            <a:r>
              <a:rPr lang="en-US" baseline="-25000"/>
              <a:t>2</a:t>
            </a:r>
            <a:r>
              <a:rPr lang="en-US"/>
              <a:t>, ... ,T</a:t>
            </a:r>
            <a:r>
              <a:rPr lang="en-US" baseline="-25000"/>
              <a:t>N</a:t>
            </a:r>
            <a:r>
              <a:rPr lang="en-US"/>
              <a:t>}</a:t>
            </a:r>
          </a:p>
          <a:p>
            <a:pPr defTabSz="457200"/>
            <a:r>
              <a:rPr lang="en-US"/>
              <a:t>		+ (x</a:t>
            </a:r>
            <a:r>
              <a:rPr lang="en-US" baseline="-25000"/>
              <a:t>i+1</a:t>
            </a:r>
            <a:r>
              <a:rPr lang="en-US"/>
              <a:t>, y</a:t>
            </a:r>
            <a:r>
              <a:rPr lang="en-US" baseline="-25000"/>
              <a:t>i+1</a:t>
            </a:r>
            <a:r>
              <a:rPr lang="en-US"/>
              <a:t>) = T(x</a:t>
            </a:r>
            <a:r>
              <a:rPr lang="en-US" baseline="-25000"/>
              <a:t>i</a:t>
            </a:r>
            <a:r>
              <a:rPr lang="en-US"/>
              <a:t>, y</a:t>
            </a:r>
            <a:r>
              <a:rPr lang="en-US" baseline="-25000"/>
              <a:t>i</a:t>
            </a:r>
            <a:r>
              <a:rPr lang="en-US"/>
              <a:t>)</a:t>
            </a:r>
          </a:p>
          <a:p>
            <a:pPr defTabSz="457200"/>
            <a:r>
              <a:rPr lang="en-US"/>
              <a:t>		+ Vẽ điểm (x</a:t>
            </a:r>
            <a:r>
              <a:rPr lang="en-US" baseline="-25000"/>
              <a:t>i+1</a:t>
            </a:r>
            <a:r>
              <a:rPr lang="en-US"/>
              <a:t>, y</a:t>
            </a:r>
            <a:r>
              <a:rPr lang="en-US" baseline="-25000"/>
              <a:t>i+1</a:t>
            </a:r>
            <a:r>
              <a:rPr lang="en-US"/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DD296B44-A595-4ADB-BA84-F7D25B9E2960}" type="slidenum">
              <a:rPr lang="en-US"/>
              <a:pPr/>
              <a:t>47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Tam giác Sierpinski 2</a:t>
            </a:r>
          </a:p>
        </p:txBody>
      </p:sp>
      <p:pic>
        <p:nvPicPr>
          <p:cNvPr id="185349" name="Picture 5" descr="Sierpins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062163"/>
            <a:ext cx="398145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3673475" y="1333500"/>
            <a:ext cx="175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 = 10000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L-System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056FA2EF-DDCF-4F57-B863-6D6C5302312A}" type="slidenum">
              <a:rPr lang="en-US"/>
              <a:pPr/>
              <a:t>49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Đồ họa Turtle</a:t>
            </a:r>
          </a:p>
        </p:txBody>
      </p:sp>
      <p:graphicFrame>
        <p:nvGraphicFramePr>
          <p:cNvPr id="40128" name="Group 192"/>
          <p:cNvGraphicFramePr>
            <a:graphicFrameLocks noGrp="1"/>
          </p:cNvGraphicFramePr>
          <p:nvPr>
            <p:ph idx="1"/>
          </p:nvPr>
        </p:nvGraphicFramePr>
        <p:xfrm>
          <a:off x="420688" y="1066800"/>
          <a:ext cx="8266112" cy="3617913"/>
        </p:xfrm>
        <a:graphic>
          <a:graphicData uri="http://schemas.openxmlformats.org/drawingml/2006/table">
            <a:tbl>
              <a:tblPr/>
              <a:tblGrid>
                <a:gridCol w="500062"/>
                <a:gridCol w="500063"/>
                <a:gridCol w="1246187"/>
                <a:gridCol w="6019800"/>
              </a:tblGrid>
              <a:tr h="241300">
                <a:tc gridSpan="4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HỆ THỐNG ĐỒ HỌA TURTLE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28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Bút vẽ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Thuộc tính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vị trí p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hướng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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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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1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Lệnh vẽ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Vẽ thẳng tới trước một đoạn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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Quay bút vẽ qua trái một góc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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Quay bút vẽ qua phải một góc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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[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Lưu lại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vị trí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và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hướng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của bút vẽ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VNI-Times" pitchFamily="2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Phục hồi lại 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vị trí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và</a:t>
                      </a:r>
                      <a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hướng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của bút vẽ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10376A8-AE44-4576-AB31-D86724E75A9B}" type="slidenum">
              <a:rPr lang="en-US"/>
              <a:pPr/>
              <a:t>5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Ứng dụng Fractal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/>
              <a:t>Ứng dụng trong tạo ảnh</a:t>
            </a:r>
          </a:p>
          <a:p>
            <a:pPr marL="457200" indent="-457200">
              <a:buFontTx/>
              <a:buAutoNum type="arabicPeriod"/>
            </a:pPr>
            <a:r>
              <a:rPr lang="en-US"/>
              <a:t>Ứng dụng trong nén ảnh</a:t>
            </a:r>
          </a:p>
          <a:p>
            <a:pPr marL="457200" indent="-457200">
              <a:buFontTx/>
              <a:buAutoNum type="arabicPeriod"/>
            </a:pPr>
            <a:r>
              <a:rPr lang="en-US"/>
              <a:t>Ứng dụng trong nghiên cứu khoa học cơ bản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46A33779-B065-4B71-B4D9-4A147D2F1434}" type="slidenum">
              <a:rPr lang="en-US"/>
              <a:pPr/>
              <a:t>50</a:t>
            </a:fld>
            <a:endParaRPr lang="en-US"/>
          </a:p>
        </p:txBody>
      </p:sp>
      <p:sp>
        <p:nvSpPr>
          <p:cNvPr id="73829" name="Line 1125"/>
          <p:cNvSpPr>
            <a:spLocks noChangeShapeType="1"/>
          </p:cNvSpPr>
          <p:nvPr/>
        </p:nvSpPr>
        <p:spPr bwMode="auto">
          <a:xfrm>
            <a:off x="4321175" y="3265488"/>
            <a:ext cx="1250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3729" name="Group 1025"/>
          <p:cNvGrpSpPr>
            <a:grpSpLocks/>
          </p:cNvGrpSpPr>
          <p:nvPr/>
        </p:nvGrpSpPr>
        <p:grpSpPr bwMode="auto">
          <a:xfrm>
            <a:off x="3563938" y="2944813"/>
            <a:ext cx="757237" cy="319087"/>
            <a:chOff x="469" y="1643"/>
            <a:chExt cx="2559" cy="879"/>
          </a:xfrm>
        </p:grpSpPr>
        <p:sp>
          <p:nvSpPr>
            <p:cNvPr id="73730" name="Freeform 1026"/>
            <p:cNvSpPr>
              <a:spLocks/>
            </p:cNvSpPr>
            <p:nvPr/>
          </p:nvSpPr>
          <p:spPr bwMode="auto">
            <a:xfrm>
              <a:off x="767" y="1719"/>
              <a:ext cx="1959" cy="737"/>
            </a:xfrm>
            <a:custGeom>
              <a:avLst/>
              <a:gdLst>
                <a:gd name="T0" fmla="*/ 11 w 441"/>
                <a:gd name="T1" fmla="*/ 4 h 166"/>
                <a:gd name="T2" fmla="*/ 429 w 441"/>
                <a:gd name="T3" fmla="*/ 139 h 166"/>
                <a:gd name="T4" fmla="*/ 438 w 441"/>
                <a:gd name="T5" fmla="*/ 155 h 166"/>
                <a:gd name="T6" fmla="*/ 412 w 441"/>
                <a:gd name="T7" fmla="*/ 166 h 166"/>
                <a:gd name="T8" fmla="*/ 1 w 441"/>
                <a:gd name="T9" fmla="*/ 33 h 166"/>
                <a:gd name="T10" fmla="*/ 11 w 441"/>
                <a:gd name="T11" fmla="*/ 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166">
                  <a:moveTo>
                    <a:pt x="11" y="4"/>
                  </a:moveTo>
                  <a:cubicBezTo>
                    <a:pt x="17" y="6"/>
                    <a:pt x="429" y="139"/>
                    <a:pt x="429" y="139"/>
                  </a:cubicBezTo>
                  <a:cubicBezTo>
                    <a:pt x="429" y="139"/>
                    <a:pt x="441" y="151"/>
                    <a:pt x="438" y="155"/>
                  </a:cubicBezTo>
                  <a:cubicBezTo>
                    <a:pt x="436" y="159"/>
                    <a:pt x="412" y="166"/>
                    <a:pt x="412" y="166"/>
                  </a:cubicBezTo>
                  <a:lnTo>
                    <a:pt x="1" y="33"/>
                  </a:lnTo>
                  <a:cubicBezTo>
                    <a:pt x="1" y="33"/>
                    <a:pt x="0" y="0"/>
                    <a:pt x="11" y="4"/>
                  </a:cubicBezTo>
                  <a:close/>
                </a:path>
              </a:pathLst>
            </a:custGeom>
            <a:solidFill>
              <a:srgbClr val="EA993E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31" name="Freeform 1027"/>
            <p:cNvSpPr>
              <a:spLocks/>
            </p:cNvSpPr>
            <p:nvPr/>
          </p:nvSpPr>
          <p:spPr bwMode="auto">
            <a:xfrm>
              <a:off x="762" y="1776"/>
              <a:ext cx="1973" cy="662"/>
            </a:xfrm>
            <a:custGeom>
              <a:avLst/>
              <a:gdLst>
                <a:gd name="T0" fmla="*/ 436 w 444"/>
                <a:gd name="T1" fmla="*/ 140 h 149"/>
                <a:gd name="T2" fmla="*/ 0 w 444"/>
                <a:gd name="T3" fmla="*/ 0 h 149"/>
                <a:gd name="T4" fmla="*/ 1 w 444"/>
                <a:gd name="T5" fmla="*/ 15 h 149"/>
                <a:gd name="T6" fmla="*/ 416 w 444"/>
                <a:gd name="T7" fmla="*/ 149 h 149"/>
                <a:gd name="T8" fmla="*/ 436 w 444"/>
                <a:gd name="T9" fmla="*/ 14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49">
                  <a:moveTo>
                    <a:pt x="436" y="140"/>
                  </a:moveTo>
                  <a:lnTo>
                    <a:pt x="0" y="0"/>
                  </a:lnTo>
                  <a:lnTo>
                    <a:pt x="1" y="15"/>
                  </a:lnTo>
                  <a:lnTo>
                    <a:pt x="416" y="149"/>
                  </a:lnTo>
                  <a:cubicBezTo>
                    <a:pt x="416" y="149"/>
                    <a:pt x="444" y="142"/>
                    <a:pt x="436" y="140"/>
                  </a:cubicBezTo>
                  <a:close/>
                </a:path>
              </a:pathLst>
            </a:custGeom>
            <a:solidFill>
              <a:srgbClr val="CD8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2" name="Freeform 1028"/>
            <p:cNvSpPr>
              <a:spLocks noEditPoints="1"/>
            </p:cNvSpPr>
            <p:nvPr/>
          </p:nvSpPr>
          <p:spPr bwMode="auto">
            <a:xfrm>
              <a:off x="775" y="1767"/>
              <a:ext cx="1929" cy="636"/>
            </a:xfrm>
            <a:custGeom>
              <a:avLst/>
              <a:gdLst>
                <a:gd name="T0" fmla="*/ 432 w 434"/>
                <a:gd name="T1" fmla="*/ 138 h 143"/>
                <a:gd name="T2" fmla="*/ 434 w 434"/>
                <a:gd name="T3" fmla="*/ 141 h 143"/>
                <a:gd name="T4" fmla="*/ 431 w 434"/>
                <a:gd name="T5" fmla="*/ 143 h 143"/>
                <a:gd name="T6" fmla="*/ 432 w 434"/>
                <a:gd name="T7" fmla="*/ 138 h 143"/>
                <a:gd name="T8" fmla="*/ 431 w 434"/>
                <a:gd name="T9" fmla="*/ 143 h 143"/>
                <a:gd name="T10" fmla="*/ 2 w 434"/>
                <a:gd name="T11" fmla="*/ 4 h 143"/>
                <a:gd name="T12" fmla="*/ 4 w 434"/>
                <a:gd name="T13" fmla="*/ 0 h 143"/>
                <a:gd name="T14" fmla="*/ 432 w 434"/>
                <a:gd name="T15" fmla="*/ 138 h 143"/>
                <a:gd name="T16" fmla="*/ 431 w 434"/>
                <a:gd name="T17" fmla="*/ 143 h 143"/>
                <a:gd name="T18" fmla="*/ 2 w 434"/>
                <a:gd name="T19" fmla="*/ 4 h 143"/>
                <a:gd name="T20" fmla="*/ 1 w 434"/>
                <a:gd name="T21" fmla="*/ 1 h 143"/>
                <a:gd name="T22" fmla="*/ 4 w 434"/>
                <a:gd name="T23" fmla="*/ 0 h 143"/>
                <a:gd name="T24" fmla="*/ 2 w 434"/>
                <a:gd name="T25" fmla="*/ 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143">
                  <a:moveTo>
                    <a:pt x="432" y="138"/>
                  </a:moveTo>
                  <a:cubicBezTo>
                    <a:pt x="434" y="139"/>
                    <a:pt x="434" y="140"/>
                    <a:pt x="434" y="141"/>
                  </a:cubicBezTo>
                  <a:cubicBezTo>
                    <a:pt x="434" y="142"/>
                    <a:pt x="432" y="143"/>
                    <a:pt x="431" y="143"/>
                  </a:cubicBezTo>
                  <a:lnTo>
                    <a:pt x="432" y="138"/>
                  </a:lnTo>
                  <a:close/>
                  <a:moveTo>
                    <a:pt x="431" y="143"/>
                  </a:moveTo>
                  <a:lnTo>
                    <a:pt x="2" y="4"/>
                  </a:lnTo>
                  <a:lnTo>
                    <a:pt x="4" y="0"/>
                  </a:lnTo>
                  <a:lnTo>
                    <a:pt x="432" y="138"/>
                  </a:lnTo>
                  <a:lnTo>
                    <a:pt x="431" y="143"/>
                  </a:lnTo>
                  <a:close/>
                  <a:moveTo>
                    <a:pt x="2" y="4"/>
                  </a:moveTo>
                  <a:cubicBezTo>
                    <a:pt x="1" y="4"/>
                    <a:pt x="0" y="3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A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3" name="Freeform 1029"/>
            <p:cNvSpPr>
              <a:spLocks noEditPoints="1"/>
            </p:cNvSpPr>
            <p:nvPr/>
          </p:nvSpPr>
          <p:spPr bwMode="auto">
            <a:xfrm>
              <a:off x="780" y="1767"/>
              <a:ext cx="1875" cy="618"/>
            </a:xfrm>
            <a:custGeom>
              <a:avLst/>
              <a:gdLst>
                <a:gd name="T0" fmla="*/ 420 w 422"/>
                <a:gd name="T1" fmla="*/ 135 h 139"/>
                <a:gd name="T2" fmla="*/ 421 w 422"/>
                <a:gd name="T3" fmla="*/ 137 h 139"/>
                <a:gd name="T4" fmla="*/ 419 w 422"/>
                <a:gd name="T5" fmla="*/ 139 h 139"/>
                <a:gd name="T6" fmla="*/ 420 w 422"/>
                <a:gd name="T7" fmla="*/ 135 h 139"/>
                <a:gd name="T8" fmla="*/ 419 w 422"/>
                <a:gd name="T9" fmla="*/ 139 h 139"/>
                <a:gd name="T10" fmla="*/ 1 w 422"/>
                <a:gd name="T11" fmla="*/ 4 h 139"/>
                <a:gd name="T12" fmla="*/ 2 w 422"/>
                <a:gd name="T13" fmla="*/ 0 h 139"/>
                <a:gd name="T14" fmla="*/ 420 w 422"/>
                <a:gd name="T15" fmla="*/ 135 h 139"/>
                <a:gd name="T16" fmla="*/ 419 w 422"/>
                <a:gd name="T17" fmla="*/ 139 h 139"/>
                <a:gd name="T18" fmla="*/ 1 w 422"/>
                <a:gd name="T19" fmla="*/ 4 h 139"/>
                <a:gd name="T20" fmla="*/ 0 w 422"/>
                <a:gd name="T21" fmla="*/ 1 h 139"/>
                <a:gd name="T22" fmla="*/ 2 w 422"/>
                <a:gd name="T23" fmla="*/ 0 h 139"/>
                <a:gd name="T24" fmla="*/ 1 w 422"/>
                <a:gd name="T25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139">
                  <a:moveTo>
                    <a:pt x="420" y="135"/>
                  </a:moveTo>
                  <a:cubicBezTo>
                    <a:pt x="421" y="135"/>
                    <a:pt x="422" y="136"/>
                    <a:pt x="421" y="137"/>
                  </a:cubicBezTo>
                  <a:cubicBezTo>
                    <a:pt x="421" y="138"/>
                    <a:pt x="420" y="139"/>
                    <a:pt x="419" y="139"/>
                  </a:cubicBezTo>
                  <a:lnTo>
                    <a:pt x="420" y="135"/>
                  </a:lnTo>
                  <a:close/>
                  <a:moveTo>
                    <a:pt x="419" y="139"/>
                  </a:moveTo>
                  <a:lnTo>
                    <a:pt x="1" y="4"/>
                  </a:lnTo>
                  <a:lnTo>
                    <a:pt x="2" y="0"/>
                  </a:lnTo>
                  <a:lnTo>
                    <a:pt x="420" y="135"/>
                  </a:lnTo>
                  <a:lnTo>
                    <a:pt x="419" y="139"/>
                  </a:lnTo>
                  <a:close/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BA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4" name="Freeform 1030"/>
            <p:cNvSpPr>
              <a:spLocks noEditPoints="1"/>
            </p:cNvSpPr>
            <p:nvPr/>
          </p:nvSpPr>
          <p:spPr bwMode="auto">
            <a:xfrm>
              <a:off x="780" y="1767"/>
              <a:ext cx="1822" cy="600"/>
            </a:xfrm>
            <a:custGeom>
              <a:avLst/>
              <a:gdLst>
                <a:gd name="T0" fmla="*/ 409 w 410"/>
                <a:gd name="T1" fmla="*/ 131 h 135"/>
                <a:gd name="T2" fmla="*/ 410 w 410"/>
                <a:gd name="T3" fmla="*/ 134 h 135"/>
                <a:gd name="T4" fmla="*/ 408 w 410"/>
                <a:gd name="T5" fmla="*/ 135 h 135"/>
                <a:gd name="T6" fmla="*/ 409 w 410"/>
                <a:gd name="T7" fmla="*/ 131 h 135"/>
                <a:gd name="T8" fmla="*/ 408 w 410"/>
                <a:gd name="T9" fmla="*/ 135 h 135"/>
                <a:gd name="T10" fmla="*/ 1 w 410"/>
                <a:gd name="T11" fmla="*/ 3 h 135"/>
                <a:gd name="T12" fmla="*/ 2 w 410"/>
                <a:gd name="T13" fmla="*/ 0 h 135"/>
                <a:gd name="T14" fmla="*/ 409 w 410"/>
                <a:gd name="T15" fmla="*/ 131 h 135"/>
                <a:gd name="T16" fmla="*/ 408 w 410"/>
                <a:gd name="T17" fmla="*/ 135 h 135"/>
                <a:gd name="T18" fmla="*/ 1 w 410"/>
                <a:gd name="T19" fmla="*/ 3 h 135"/>
                <a:gd name="T20" fmla="*/ 0 w 410"/>
                <a:gd name="T21" fmla="*/ 1 h 135"/>
                <a:gd name="T22" fmla="*/ 2 w 410"/>
                <a:gd name="T23" fmla="*/ 0 h 135"/>
                <a:gd name="T24" fmla="*/ 1 w 410"/>
                <a:gd name="T25" fmla="*/ 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" h="135">
                  <a:moveTo>
                    <a:pt x="409" y="131"/>
                  </a:moveTo>
                  <a:cubicBezTo>
                    <a:pt x="410" y="132"/>
                    <a:pt x="410" y="133"/>
                    <a:pt x="410" y="134"/>
                  </a:cubicBezTo>
                  <a:cubicBezTo>
                    <a:pt x="410" y="134"/>
                    <a:pt x="409" y="135"/>
                    <a:pt x="408" y="135"/>
                  </a:cubicBezTo>
                  <a:lnTo>
                    <a:pt x="409" y="131"/>
                  </a:lnTo>
                  <a:close/>
                  <a:moveTo>
                    <a:pt x="408" y="135"/>
                  </a:moveTo>
                  <a:lnTo>
                    <a:pt x="1" y="3"/>
                  </a:lnTo>
                  <a:lnTo>
                    <a:pt x="2" y="0"/>
                  </a:lnTo>
                  <a:lnTo>
                    <a:pt x="409" y="131"/>
                  </a:lnTo>
                  <a:lnTo>
                    <a:pt x="408" y="135"/>
                  </a:lnTo>
                  <a:close/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BB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5" name="Freeform 1031"/>
            <p:cNvSpPr>
              <a:spLocks noEditPoints="1"/>
            </p:cNvSpPr>
            <p:nvPr/>
          </p:nvSpPr>
          <p:spPr bwMode="auto">
            <a:xfrm>
              <a:off x="780" y="1767"/>
              <a:ext cx="1773" cy="582"/>
            </a:xfrm>
            <a:custGeom>
              <a:avLst/>
              <a:gdLst>
                <a:gd name="T0" fmla="*/ 398 w 399"/>
                <a:gd name="T1" fmla="*/ 128 h 131"/>
                <a:gd name="T2" fmla="*/ 398 w 399"/>
                <a:gd name="T3" fmla="*/ 130 h 131"/>
                <a:gd name="T4" fmla="*/ 397 w 399"/>
                <a:gd name="T5" fmla="*/ 131 h 131"/>
                <a:gd name="T6" fmla="*/ 398 w 399"/>
                <a:gd name="T7" fmla="*/ 128 h 131"/>
                <a:gd name="T8" fmla="*/ 397 w 399"/>
                <a:gd name="T9" fmla="*/ 131 h 131"/>
                <a:gd name="T10" fmla="*/ 1 w 399"/>
                <a:gd name="T11" fmla="*/ 3 h 131"/>
                <a:gd name="T12" fmla="*/ 2 w 399"/>
                <a:gd name="T13" fmla="*/ 0 h 131"/>
                <a:gd name="T14" fmla="*/ 398 w 399"/>
                <a:gd name="T15" fmla="*/ 128 h 131"/>
                <a:gd name="T16" fmla="*/ 397 w 399"/>
                <a:gd name="T17" fmla="*/ 131 h 131"/>
                <a:gd name="T18" fmla="*/ 1 w 399"/>
                <a:gd name="T19" fmla="*/ 3 h 131"/>
                <a:gd name="T20" fmla="*/ 0 w 399"/>
                <a:gd name="T21" fmla="*/ 1 h 131"/>
                <a:gd name="T22" fmla="*/ 2 w 399"/>
                <a:gd name="T23" fmla="*/ 0 h 131"/>
                <a:gd name="T24" fmla="*/ 1 w 399"/>
                <a:gd name="T25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131">
                  <a:moveTo>
                    <a:pt x="398" y="128"/>
                  </a:moveTo>
                  <a:cubicBezTo>
                    <a:pt x="398" y="128"/>
                    <a:pt x="399" y="129"/>
                    <a:pt x="398" y="130"/>
                  </a:cubicBezTo>
                  <a:cubicBezTo>
                    <a:pt x="398" y="130"/>
                    <a:pt x="397" y="131"/>
                    <a:pt x="397" y="131"/>
                  </a:cubicBezTo>
                  <a:lnTo>
                    <a:pt x="398" y="128"/>
                  </a:lnTo>
                  <a:close/>
                  <a:moveTo>
                    <a:pt x="397" y="131"/>
                  </a:moveTo>
                  <a:lnTo>
                    <a:pt x="1" y="3"/>
                  </a:lnTo>
                  <a:lnTo>
                    <a:pt x="2" y="0"/>
                  </a:lnTo>
                  <a:lnTo>
                    <a:pt x="398" y="128"/>
                  </a:lnTo>
                  <a:lnTo>
                    <a:pt x="397" y="131"/>
                  </a:lnTo>
                  <a:close/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CB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6" name="Freeform 1032"/>
            <p:cNvSpPr>
              <a:spLocks noEditPoints="1"/>
            </p:cNvSpPr>
            <p:nvPr/>
          </p:nvSpPr>
          <p:spPr bwMode="auto">
            <a:xfrm>
              <a:off x="780" y="1767"/>
              <a:ext cx="1719" cy="564"/>
            </a:xfrm>
            <a:custGeom>
              <a:avLst/>
              <a:gdLst>
                <a:gd name="T0" fmla="*/ 386 w 387"/>
                <a:gd name="T1" fmla="*/ 125 h 127"/>
                <a:gd name="T2" fmla="*/ 387 w 387"/>
                <a:gd name="T3" fmla="*/ 126 h 127"/>
                <a:gd name="T4" fmla="*/ 385 w 387"/>
                <a:gd name="T5" fmla="*/ 127 h 127"/>
                <a:gd name="T6" fmla="*/ 386 w 387"/>
                <a:gd name="T7" fmla="*/ 125 h 127"/>
                <a:gd name="T8" fmla="*/ 385 w 387"/>
                <a:gd name="T9" fmla="*/ 127 h 127"/>
                <a:gd name="T10" fmla="*/ 1 w 387"/>
                <a:gd name="T11" fmla="*/ 3 h 127"/>
                <a:gd name="T12" fmla="*/ 2 w 387"/>
                <a:gd name="T13" fmla="*/ 1 h 127"/>
                <a:gd name="T14" fmla="*/ 386 w 387"/>
                <a:gd name="T15" fmla="*/ 125 h 127"/>
                <a:gd name="T16" fmla="*/ 385 w 387"/>
                <a:gd name="T17" fmla="*/ 127 h 127"/>
                <a:gd name="T18" fmla="*/ 1 w 387"/>
                <a:gd name="T19" fmla="*/ 3 h 127"/>
                <a:gd name="T20" fmla="*/ 1 w 387"/>
                <a:gd name="T21" fmla="*/ 1 h 127"/>
                <a:gd name="T22" fmla="*/ 2 w 387"/>
                <a:gd name="T23" fmla="*/ 1 h 127"/>
                <a:gd name="T24" fmla="*/ 1 w 387"/>
                <a:gd name="T2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127">
                  <a:moveTo>
                    <a:pt x="386" y="125"/>
                  </a:moveTo>
                  <a:cubicBezTo>
                    <a:pt x="387" y="125"/>
                    <a:pt x="387" y="125"/>
                    <a:pt x="387" y="126"/>
                  </a:cubicBezTo>
                  <a:cubicBezTo>
                    <a:pt x="387" y="126"/>
                    <a:pt x="386" y="127"/>
                    <a:pt x="385" y="127"/>
                  </a:cubicBezTo>
                  <a:lnTo>
                    <a:pt x="386" y="125"/>
                  </a:lnTo>
                  <a:close/>
                  <a:moveTo>
                    <a:pt x="385" y="127"/>
                  </a:moveTo>
                  <a:lnTo>
                    <a:pt x="1" y="3"/>
                  </a:lnTo>
                  <a:lnTo>
                    <a:pt x="2" y="1"/>
                  </a:lnTo>
                  <a:lnTo>
                    <a:pt x="386" y="125"/>
                  </a:lnTo>
                  <a:lnTo>
                    <a:pt x="385" y="127"/>
                  </a:lnTo>
                  <a:close/>
                  <a:moveTo>
                    <a:pt x="1" y="3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CC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7" name="Freeform 1033"/>
            <p:cNvSpPr>
              <a:spLocks noEditPoints="1"/>
            </p:cNvSpPr>
            <p:nvPr/>
          </p:nvSpPr>
          <p:spPr bwMode="auto">
            <a:xfrm>
              <a:off x="784" y="1772"/>
              <a:ext cx="1667" cy="542"/>
            </a:xfrm>
            <a:custGeom>
              <a:avLst/>
              <a:gdLst>
                <a:gd name="T0" fmla="*/ 374 w 375"/>
                <a:gd name="T1" fmla="*/ 120 h 122"/>
                <a:gd name="T2" fmla="*/ 374 w 375"/>
                <a:gd name="T3" fmla="*/ 121 h 122"/>
                <a:gd name="T4" fmla="*/ 373 w 375"/>
                <a:gd name="T5" fmla="*/ 122 h 122"/>
                <a:gd name="T6" fmla="*/ 374 w 375"/>
                <a:gd name="T7" fmla="*/ 120 h 122"/>
                <a:gd name="T8" fmla="*/ 373 w 375"/>
                <a:gd name="T9" fmla="*/ 122 h 122"/>
                <a:gd name="T10" fmla="*/ 0 w 375"/>
                <a:gd name="T11" fmla="*/ 1 h 122"/>
                <a:gd name="T12" fmla="*/ 1 w 375"/>
                <a:gd name="T13" fmla="*/ 0 h 122"/>
                <a:gd name="T14" fmla="*/ 374 w 375"/>
                <a:gd name="T15" fmla="*/ 120 h 122"/>
                <a:gd name="T16" fmla="*/ 373 w 375"/>
                <a:gd name="T17" fmla="*/ 122 h 122"/>
                <a:gd name="T18" fmla="*/ 0 w 375"/>
                <a:gd name="T19" fmla="*/ 1 h 122"/>
                <a:gd name="T20" fmla="*/ 0 w 375"/>
                <a:gd name="T21" fmla="*/ 0 h 122"/>
                <a:gd name="T22" fmla="*/ 1 w 375"/>
                <a:gd name="T23" fmla="*/ 0 h 122"/>
                <a:gd name="T24" fmla="*/ 0 w 375"/>
                <a:gd name="T25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122">
                  <a:moveTo>
                    <a:pt x="374" y="120"/>
                  </a:moveTo>
                  <a:cubicBezTo>
                    <a:pt x="374" y="120"/>
                    <a:pt x="375" y="121"/>
                    <a:pt x="374" y="121"/>
                  </a:cubicBezTo>
                  <a:cubicBezTo>
                    <a:pt x="374" y="122"/>
                    <a:pt x="374" y="122"/>
                    <a:pt x="373" y="122"/>
                  </a:cubicBezTo>
                  <a:lnTo>
                    <a:pt x="374" y="120"/>
                  </a:lnTo>
                  <a:close/>
                  <a:moveTo>
                    <a:pt x="373" y="12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74" y="120"/>
                  </a:lnTo>
                  <a:lnTo>
                    <a:pt x="373" y="122"/>
                  </a:ln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D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8" name="Line 1034"/>
            <p:cNvSpPr>
              <a:spLocks noChangeShapeType="1"/>
            </p:cNvSpPr>
            <p:nvPr/>
          </p:nvSpPr>
          <p:spPr bwMode="auto">
            <a:xfrm flipH="1" flipV="1">
              <a:off x="789" y="1772"/>
              <a:ext cx="1604" cy="520"/>
            </a:xfrm>
            <a:prstGeom prst="line">
              <a:avLst/>
            </a:prstGeom>
            <a:noFill/>
            <a:ln w="0">
              <a:solidFill>
                <a:srgbClr val="FDD46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39" name="Freeform 1035"/>
            <p:cNvSpPr>
              <a:spLocks/>
            </p:cNvSpPr>
            <p:nvPr/>
          </p:nvSpPr>
          <p:spPr bwMode="auto">
            <a:xfrm>
              <a:off x="744" y="1839"/>
              <a:ext cx="1889" cy="612"/>
            </a:xfrm>
            <a:custGeom>
              <a:avLst/>
              <a:gdLst>
                <a:gd name="T0" fmla="*/ 416 w 425"/>
                <a:gd name="T1" fmla="*/ 134 h 138"/>
                <a:gd name="T2" fmla="*/ 0 w 425"/>
                <a:gd name="T3" fmla="*/ 0 h 138"/>
                <a:gd name="T4" fmla="*/ 2 w 425"/>
                <a:gd name="T5" fmla="*/ 3 h 138"/>
                <a:gd name="T6" fmla="*/ 417 w 425"/>
                <a:gd name="T7" fmla="*/ 138 h 138"/>
                <a:gd name="T8" fmla="*/ 416 w 425"/>
                <a:gd name="T9" fmla="*/ 1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8">
                  <a:moveTo>
                    <a:pt x="416" y="134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417" y="138"/>
                  </a:lnTo>
                  <a:cubicBezTo>
                    <a:pt x="417" y="138"/>
                    <a:pt x="425" y="137"/>
                    <a:pt x="416" y="134"/>
                  </a:cubicBezTo>
                  <a:close/>
                </a:path>
              </a:pathLst>
            </a:custGeom>
            <a:solidFill>
              <a:srgbClr val="A97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0" name="Freeform 1036"/>
            <p:cNvSpPr>
              <a:spLocks/>
            </p:cNvSpPr>
            <p:nvPr/>
          </p:nvSpPr>
          <p:spPr bwMode="auto">
            <a:xfrm>
              <a:off x="469" y="1643"/>
              <a:ext cx="195" cy="173"/>
            </a:xfrm>
            <a:custGeom>
              <a:avLst/>
              <a:gdLst>
                <a:gd name="T0" fmla="*/ 44 w 44"/>
                <a:gd name="T1" fmla="*/ 10 h 39"/>
                <a:gd name="T2" fmla="*/ 9 w 44"/>
                <a:gd name="T3" fmla="*/ 11 h 39"/>
                <a:gd name="T4" fmla="*/ 38 w 44"/>
                <a:gd name="T5" fmla="*/ 39 h 39"/>
                <a:gd name="T6" fmla="*/ 44 w 44"/>
                <a:gd name="T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9">
                  <a:moveTo>
                    <a:pt x="44" y="10"/>
                  </a:moveTo>
                  <a:cubicBezTo>
                    <a:pt x="22" y="3"/>
                    <a:pt x="14" y="0"/>
                    <a:pt x="9" y="11"/>
                  </a:cubicBezTo>
                  <a:cubicBezTo>
                    <a:pt x="0" y="30"/>
                    <a:pt x="19" y="32"/>
                    <a:pt x="38" y="39"/>
                  </a:cubicBezTo>
                  <a:lnTo>
                    <a:pt x="44" y="10"/>
                  </a:lnTo>
                  <a:close/>
                </a:path>
              </a:pathLst>
            </a:custGeom>
            <a:solidFill>
              <a:srgbClr val="DA7C6C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41" name="Freeform 1037"/>
            <p:cNvSpPr>
              <a:spLocks/>
            </p:cNvSpPr>
            <p:nvPr/>
          </p:nvSpPr>
          <p:spPr bwMode="auto">
            <a:xfrm>
              <a:off x="482" y="1643"/>
              <a:ext cx="245" cy="169"/>
            </a:xfrm>
            <a:custGeom>
              <a:avLst/>
              <a:gdLst>
                <a:gd name="T0" fmla="*/ 7 w 55"/>
                <a:gd name="T1" fmla="*/ 11 h 38"/>
                <a:gd name="T2" fmla="*/ 47 w 55"/>
                <a:gd name="T3" fmla="*/ 26 h 38"/>
                <a:gd name="T4" fmla="*/ 7 w 55"/>
                <a:gd name="T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8">
                  <a:moveTo>
                    <a:pt x="7" y="11"/>
                  </a:moveTo>
                  <a:cubicBezTo>
                    <a:pt x="13" y="0"/>
                    <a:pt x="55" y="13"/>
                    <a:pt x="47" y="26"/>
                  </a:cubicBezTo>
                  <a:cubicBezTo>
                    <a:pt x="39" y="38"/>
                    <a:pt x="0" y="24"/>
                    <a:pt x="7" y="11"/>
                  </a:cubicBezTo>
                  <a:close/>
                </a:path>
              </a:pathLst>
            </a:custGeom>
            <a:solidFill>
              <a:srgbClr val="DA7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2" name="Freeform 1038"/>
            <p:cNvSpPr>
              <a:spLocks/>
            </p:cNvSpPr>
            <p:nvPr/>
          </p:nvSpPr>
          <p:spPr bwMode="auto">
            <a:xfrm>
              <a:off x="491" y="1648"/>
              <a:ext cx="222" cy="151"/>
            </a:xfrm>
            <a:custGeom>
              <a:avLst/>
              <a:gdLst>
                <a:gd name="T0" fmla="*/ 6 w 50"/>
                <a:gd name="T1" fmla="*/ 10 h 34"/>
                <a:gd name="T2" fmla="*/ 43 w 50"/>
                <a:gd name="T3" fmla="*/ 24 h 34"/>
                <a:gd name="T4" fmla="*/ 6 w 50"/>
                <a:gd name="T5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4">
                  <a:moveTo>
                    <a:pt x="6" y="10"/>
                  </a:moveTo>
                  <a:cubicBezTo>
                    <a:pt x="11" y="0"/>
                    <a:pt x="50" y="12"/>
                    <a:pt x="43" y="24"/>
                  </a:cubicBezTo>
                  <a:cubicBezTo>
                    <a:pt x="36" y="34"/>
                    <a:pt x="0" y="22"/>
                    <a:pt x="6" y="10"/>
                  </a:cubicBezTo>
                  <a:close/>
                </a:path>
              </a:pathLst>
            </a:custGeom>
            <a:solidFill>
              <a:srgbClr val="E18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3" name="Freeform 1039"/>
            <p:cNvSpPr>
              <a:spLocks/>
            </p:cNvSpPr>
            <p:nvPr/>
          </p:nvSpPr>
          <p:spPr bwMode="auto">
            <a:xfrm>
              <a:off x="500" y="1656"/>
              <a:ext cx="200" cy="129"/>
            </a:xfrm>
            <a:custGeom>
              <a:avLst/>
              <a:gdLst>
                <a:gd name="T0" fmla="*/ 4 w 45"/>
                <a:gd name="T1" fmla="*/ 8 h 29"/>
                <a:gd name="T2" fmla="*/ 39 w 45"/>
                <a:gd name="T3" fmla="*/ 21 h 29"/>
                <a:gd name="T4" fmla="*/ 4 w 45"/>
                <a:gd name="T5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9">
                  <a:moveTo>
                    <a:pt x="4" y="8"/>
                  </a:moveTo>
                  <a:cubicBezTo>
                    <a:pt x="8" y="0"/>
                    <a:pt x="45" y="11"/>
                    <a:pt x="39" y="21"/>
                  </a:cubicBezTo>
                  <a:cubicBezTo>
                    <a:pt x="33" y="29"/>
                    <a:pt x="0" y="18"/>
                    <a:pt x="4" y="8"/>
                  </a:cubicBezTo>
                  <a:close/>
                </a:path>
              </a:pathLst>
            </a:custGeom>
            <a:solidFill>
              <a:srgbClr val="E3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4" name="Freeform 1040"/>
            <p:cNvSpPr>
              <a:spLocks/>
            </p:cNvSpPr>
            <p:nvPr/>
          </p:nvSpPr>
          <p:spPr bwMode="auto">
            <a:xfrm>
              <a:off x="509" y="1661"/>
              <a:ext cx="178" cy="115"/>
            </a:xfrm>
            <a:custGeom>
              <a:avLst/>
              <a:gdLst>
                <a:gd name="T0" fmla="*/ 3 w 40"/>
                <a:gd name="T1" fmla="*/ 8 h 26"/>
                <a:gd name="T2" fmla="*/ 35 w 40"/>
                <a:gd name="T3" fmla="*/ 19 h 26"/>
                <a:gd name="T4" fmla="*/ 3 w 40"/>
                <a:gd name="T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3" y="8"/>
                  </a:moveTo>
                  <a:cubicBezTo>
                    <a:pt x="6" y="0"/>
                    <a:pt x="40" y="10"/>
                    <a:pt x="35" y="19"/>
                  </a:cubicBezTo>
                  <a:cubicBezTo>
                    <a:pt x="31" y="26"/>
                    <a:pt x="0" y="15"/>
                    <a:pt x="3" y="8"/>
                  </a:cubicBezTo>
                  <a:close/>
                </a:path>
              </a:pathLst>
            </a:custGeom>
            <a:solidFill>
              <a:srgbClr val="E98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5" name="Freeform 1041"/>
            <p:cNvSpPr>
              <a:spLocks/>
            </p:cNvSpPr>
            <p:nvPr/>
          </p:nvSpPr>
          <p:spPr bwMode="auto">
            <a:xfrm>
              <a:off x="513" y="1670"/>
              <a:ext cx="160" cy="93"/>
            </a:xfrm>
            <a:custGeom>
              <a:avLst/>
              <a:gdLst>
                <a:gd name="T0" fmla="*/ 3 w 36"/>
                <a:gd name="T1" fmla="*/ 6 h 21"/>
                <a:gd name="T2" fmla="*/ 32 w 36"/>
                <a:gd name="T3" fmla="*/ 16 h 21"/>
                <a:gd name="T4" fmla="*/ 3 w 36"/>
                <a:gd name="T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1">
                  <a:moveTo>
                    <a:pt x="3" y="6"/>
                  </a:moveTo>
                  <a:cubicBezTo>
                    <a:pt x="5" y="0"/>
                    <a:pt x="36" y="9"/>
                    <a:pt x="32" y="16"/>
                  </a:cubicBezTo>
                  <a:cubicBezTo>
                    <a:pt x="29" y="21"/>
                    <a:pt x="0" y="12"/>
                    <a:pt x="3" y="6"/>
                  </a:cubicBezTo>
                  <a:close/>
                </a:path>
              </a:pathLst>
            </a:custGeom>
            <a:solidFill>
              <a:srgbClr val="EF8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6" name="Freeform 1042"/>
            <p:cNvSpPr>
              <a:spLocks/>
            </p:cNvSpPr>
            <p:nvPr/>
          </p:nvSpPr>
          <p:spPr bwMode="auto">
            <a:xfrm>
              <a:off x="522" y="1674"/>
              <a:ext cx="138" cy="76"/>
            </a:xfrm>
            <a:custGeom>
              <a:avLst/>
              <a:gdLst>
                <a:gd name="T0" fmla="*/ 2 w 31"/>
                <a:gd name="T1" fmla="*/ 5 h 17"/>
                <a:gd name="T2" fmla="*/ 28 w 31"/>
                <a:gd name="T3" fmla="*/ 14 h 17"/>
                <a:gd name="T4" fmla="*/ 2 w 31"/>
                <a:gd name="T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7">
                  <a:moveTo>
                    <a:pt x="2" y="5"/>
                  </a:moveTo>
                  <a:cubicBezTo>
                    <a:pt x="3" y="0"/>
                    <a:pt x="31" y="8"/>
                    <a:pt x="28" y="14"/>
                  </a:cubicBezTo>
                  <a:cubicBezTo>
                    <a:pt x="26" y="17"/>
                    <a:pt x="0" y="9"/>
                    <a:pt x="2" y="5"/>
                  </a:cubicBezTo>
                  <a:close/>
                </a:path>
              </a:pathLst>
            </a:custGeom>
            <a:solidFill>
              <a:srgbClr val="F39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7" name="Freeform 1043"/>
            <p:cNvSpPr>
              <a:spLocks/>
            </p:cNvSpPr>
            <p:nvPr/>
          </p:nvSpPr>
          <p:spPr bwMode="auto">
            <a:xfrm>
              <a:off x="531" y="1683"/>
              <a:ext cx="116" cy="53"/>
            </a:xfrm>
            <a:custGeom>
              <a:avLst/>
              <a:gdLst>
                <a:gd name="T0" fmla="*/ 1 w 26"/>
                <a:gd name="T1" fmla="*/ 3 h 12"/>
                <a:gd name="T2" fmla="*/ 24 w 26"/>
                <a:gd name="T3" fmla="*/ 11 h 12"/>
                <a:gd name="T4" fmla="*/ 1 w 26"/>
                <a:gd name="T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2">
                  <a:moveTo>
                    <a:pt x="1" y="3"/>
                  </a:moveTo>
                  <a:cubicBezTo>
                    <a:pt x="1" y="0"/>
                    <a:pt x="26" y="7"/>
                    <a:pt x="24" y="11"/>
                  </a:cubicBezTo>
                  <a:cubicBezTo>
                    <a:pt x="23" y="12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89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8" name="Freeform 1044"/>
            <p:cNvSpPr>
              <a:spLocks/>
            </p:cNvSpPr>
            <p:nvPr/>
          </p:nvSpPr>
          <p:spPr bwMode="auto">
            <a:xfrm>
              <a:off x="575" y="1674"/>
              <a:ext cx="258" cy="200"/>
            </a:xfrm>
            <a:custGeom>
              <a:avLst/>
              <a:gdLst>
                <a:gd name="T0" fmla="*/ 51 w 58"/>
                <a:gd name="T1" fmla="*/ 45 h 45"/>
                <a:gd name="T2" fmla="*/ 44 w 58"/>
                <a:gd name="T3" fmla="*/ 43 h 45"/>
                <a:gd name="T4" fmla="*/ 41 w 58"/>
                <a:gd name="T5" fmla="*/ 42 h 45"/>
                <a:gd name="T6" fmla="*/ 40 w 58"/>
                <a:gd name="T7" fmla="*/ 42 h 45"/>
                <a:gd name="T8" fmla="*/ 37 w 58"/>
                <a:gd name="T9" fmla="*/ 40 h 45"/>
                <a:gd name="T10" fmla="*/ 35 w 58"/>
                <a:gd name="T11" fmla="*/ 40 h 45"/>
                <a:gd name="T12" fmla="*/ 32 w 58"/>
                <a:gd name="T13" fmla="*/ 39 h 45"/>
                <a:gd name="T14" fmla="*/ 26 w 58"/>
                <a:gd name="T15" fmla="*/ 37 h 45"/>
                <a:gd name="T16" fmla="*/ 23 w 58"/>
                <a:gd name="T17" fmla="*/ 36 h 45"/>
                <a:gd name="T18" fmla="*/ 22 w 58"/>
                <a:gd name="T19" fmla="*/ 35 h 45"/>
                <a:gd name="T20" fmla="*/ 19 w 58"/>
                <a:gd name="T21" fmla="*/ 34 h 45"/>
                <a:gd name="T22" fmla="*/ 17 w 58"/>
                <a:gd name="T23" fmla="*/ 33 h 45"/>
                <a:gd name="T24" fmla="*/ 14 w 58"/>
                <a:gd name="T25" fmla="*/ 32 h 45"/>
                <a:gd name="T26" fmla="*/ 12 w 58"/>
                <a:gd name="T27" fmla="*/ 31 h 45"/>
                <a:gd name="T28" fmla="*/ 20 w 58"/>
                <a:gd name="T29" fmla="*/ 3 h 45"/>
                <a:gd name="T30" fmla="*/ 22 w 58"/>
                <a:gd name="T31" fmla="*/ 4 h 45"/>
                <a:gd name="T32" fmla="*/ 25 w 58"/>
                <a:gd name="T33" fmla="*/ 5 h 45"/>
                <a:gd name="T34" fmla="*/ 27 w 58"/>
                <a:gd name="T35" fmla="*/ 5 h 45"/>
                <a:gd name="T36" fmla="*/ 30 w 58"/>
                <a:gd name="T37" fmla="*/ 6 h 45"/>
                <a:gd name="T38" fmla="*/ 31 w 58"/>
                <a:gd name="T39" fmla="*/ 7 h 45"/>
                <a:gd name="T40" fmla="*/ 34 w 58"/>
                <a:gd name="T41" fmla="*/ 7 h 45"/>
                <a:gd name="T42" fmla="*/ 40 w 58"/>
                <a:gd name="T43" fmla="*/ 10 h 45"/>
                <a:gd name="T44" fmla="*/ 43 w 58"/>
                <a:gd name="T45" fmla="*/ 10 h 45"/>
                <a:gd name="T46" fmla="*/ 45 w 58"/>
                <a:gd name="T47" fmla="*/ 11 h 45"/>
                <a:gd name="T48" fmla="*/ 48 w 58"/>
                <a:gd name="T49" fmla="*/ 12 h 45"/>
                <a:gd name="T50" fmla="*/ 49 w 58"/>
                <a:gd name="T51" fmla="*/ 12 h 45"/>
                <a:gd name="T52" fmla="*/ 52 w 58"/>
                <a:gd name="T53" fmla="*/ 13 h 45"/>
                <a:gd name="T54" fmla="*/ 58 w 58"/>
                <a:gd name="T55" fmla="*/ 15 h 45"/>
                <a:gd name="T56" fmla="*/ 51 w 58"/>
                <a:gd name="T5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45">
                  <a:moveTo>
                    <a:pt x="51" y="45"/>
                  </a:moveTo>
                  <a:lnTo>
                    <a:pt x="44" y="43"/>
                  </a:lnTo>
                  <a:cubicBezTo>
                    <a:pt x="43" y="44"/>
                    <a:pt x="43" y="44"/>
                    <a:pt x="41" y="42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38" y="42"/>
                    <a:pt x="38" y="42"/>
                    <a:pt x="37" y="40"/>
                  </a:cubicBezTo>
                  <a:cubicBezTo>
                    <a:pt x="37" y="40"/>
                    <a:pt x="35" y="40"/>
                    <a:pt x="35" y="40"/>
                  </a:cubicBezTo>
                  <a:cubicBezTo>
                    <a:pt x="34" y="40"/>
                    <a:pt x="34" y="40"/>
                    <a:pt x="32" y="39"/>
                  </a:cubicBezTo>
                  <a:lnTo>
                    <a:pt x="26" y="37"/>
                  </a:lnTo>
                  <a:cubicBezTo>
                    <a:pt x="25" y="37"/>
                    <a:pt x="25" y="37"/>
                    <a:pt x="23" y="36"/>
                  </a:cubicBezTo>
                  <a:cubicBezTo>
                    <a:pt x="23" y="36"/>
                    <a:pt x="22" y="35"/>
                    <a:pt x="22" y="35"/>
                  </a:cubicBezTo>
                  <a:cubicBezTo>
                    <a:pt x="20" y="36"/>
                    <a:pt x="20" y="36"/>
                    <a:pt x="19" y="34"/>
                  </a:cubicBezTo>
                  <a:cubicBezTo>
                    <a:pt x="19" y="34"/>
                    <a:pt x="17" y="33"/>
                    <a:pt x="17" y="33"/>
                  </a:cubicBezTo>
                  <a:cubicBezTo>
                    <a:pt x="16" y="34"/>
                    <a:pt x="16" y="34"/>
                    <a:pt x="14" y="32"/>
                  </a:cubicBezTo>
                  <a:cubicBezTo>
                    <a:pt x="14" y="32"/>
                    <a:pt x="12" y="31"/>
                    <a:pt x="12" y="31"/>
                  </a:cubicBezTo>
                  <a:cubicBezTo>
                    <a:pt x="0" y="26"/>
                    <a:pt x="10" y="0"/>
                    <a:pt x="20" y="3"/>
                  </a:cubicBezTo>
                  <a:cubicBezTo>
                    <a:pt x="20" y="3"/>
                    <a:pt x="22" y="4"/>
                    <a:pt x="22" y="4"/>
                  </a:cubicBezTo>
                  <a:cubicBezTo>
                    <a:pt x="24" y="3"/>
                    <a:pt x="24" y="3"/>
                    <a:pt x="25" y="5"/>
                  </a:cubicBezTo>
                  <a:cubicBezTo>
                    <a:pt x="25" y="5"/>
                    <a:pt x="27" y="5"/>
                    <a:pt x="27" y="5"/>
                  </a:cubicBezTo>
                  <a:cubicBezTo>
                    <a:pt x="29" y="5"/>
                    <a:pt x="29" y="5"/>
                    <a:pt x="30" y="6"/>
                  </a:cubicBezTo>
                  <a:cubicBezTo>
                    <a:pt x="30" y="6"/>
                    <a:pt x="31" y="7"/>
                    <a:pt x="31" y="7"/>
                  </a:cubicBezTo>
                  <a:cubicBezTo>
                    <a:pt x="33" y="6"/>
                    <a:pt x="33" y="6"/>
                    <a:pt x="34" y="7"/>
                  </a:cubicBezTo>
                  <a:lnTo>
                    <a:pt x="40" y="10"/>
                  </a:lnTo>
                  <a:cubicBezTo>
                    <a:pt x="42" y="9"/>
                    <a:pt x="42" y="9"/>
                    <a:pt x="43" y="10"/>
                  </a:cubicBezTo>
                  <a:cubicBezTo>
                    <a:pt x="43" y="10"/>
                    <a:pt x="45" y="11"/>
                    <a:pt x="45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8" y="12"/>
                    <a:pt x="49" y="12"/>
                    <a:pt x="49" y="12"/>
                  </a:cubicBezTo>
                  <a:cubicBezTo>
                    <a:pt x="51" y="12"/>
                    <a:pt x="51" y="12"/>
                    <a:pt x="52" y="13"/>
                  </a:cubicBezTo>
                  <a:lnTo>
                    <a:pt x="58" y="15"/>
                  </a:lnTo>
                  <a:cubicBezTo>
                    <a:pt x="43" y="17"/>
                    <a:pt x="44" y="41"/>
                    <a:pt x="51" y="45"/>
                  </a:cubicBezTo>
                  <a:close/>
                </a:path>
              </a:pathLst>
            </a:custGeom>
            <a:solidFill>
              <a:srgbClr val="8D969D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49" name="Freeform 1045"/>
            <p:cNvSpPr>
              <a:spLocks/>
            </p:cNvSpPr>
            <p:nvPr/>
          </p:nvSpPr>
          <p:spPr bwMode="auto">
            <a:xfrm>
              <a:off x="602" y="1692"/>
              <a:ext cx="213" cy="151"/>
            </a:xfrm>
            <a:custGeom>
              <a:avLst/>
              <a:gdLst>
                <a:gd name="T0" fmla="*/ 39 w 48"/>
                <a:gd name="T1" fmla="*/ 34 h 34"/>
                <a:gd name="T2" fmla="*/ 2 w 48"/>
                <a:gd name="T3" fmla="*/ 21 h 34"/>
                <a:gd name="T4" fmla="*/ 10 w 48"/>
                <a:gd name="T5" fmla="*/ 0 h 34"/>
                <a:gd name="T6" fmla="*/ 48 w 48"/>
                <a:gd name="T7" fmla="*/ 12 h 34"/>
                <a:gd name="T8" fmla="*/ 39 w 4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4">
                  <a:moveTo>
                    <a:pt x="39" y="34"/>
                  </a:moveTo>
                  <a:lnTo>
                    <a:pt x="2" y="21"/>
                  </a:lnTo>
                  <a:cubicBezTo>
                    <a:pt x="0" y="11"/>
                    <a:pt x="5" y="2"/>
                    <a:pt x="10" y="0"/>
                  </a:cubicBezTo>
                  <a:cubicBezTo>
                    <a:pt x="12" y="0"/>
                    <a:pt x="48" y="12"/>
                    <a:pt x="48" y="12"/>
                  </a:cubicBezTo>
                  <a:cubicBezTo>
                    <a:pt x="39" y="17"/>
                    <a:pt x="38" y="28"/>
                    <a:pt x="39" y="34"/>
                  </a:cubicBezTo>
                  <a:close/>
                </a:path>
              </a:pathLst>
            </a:custGeom>
            <a:solidFill>
              <a:srgbClr val="8D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0" name="Freeform 1046"/>
            <p:cNvSpPr>
              <a:spLocks/>
            </p:cNvSpPr>
            <p:nvPr/>
          </p:nvSpPr>
          <p:spPr bwMode="auto">
            <a:xfrm>
              <a:off x="602" y="1696"/>
              <a:ext cx="209" cy="143"/>
            </a:xfrm>
            <a:custGeom>
              <a:avLst/>
              <a:gdLst>
                <a:gd name="T0" fmla="*/ 39 w 47"/>
                <a:gd name="T1" fmla="*/ 32 h 32"/>
                <a:gd name="T2" fmla="*/ 2 w 47"/>
                <a:gd name="T3" fmla="*/ 19 h 32"/>
                <a:gd name="T4" fmla="*/ 9 w 47"/>
                <a:gd name="T5" fmla="*/ 0 h 32"/>
                <a:gd name="T6" fmla="*/ 47 w 47"/>
                <a:gd name="T7" fmla="*/ 12 h 32"/>
                <a:gd name="T8" fmla="*/ 39 w 4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2">
                  <a:moveTo>
                    <a:pt x="39" y="32"/>
                  </a:moveTo>
                  <a:lnTo>
                    <a:pt x="2" y="19"/>
                  </a:lnTo>
                  <a:cubicBezTo>
                    <a:pt x="0" y="11"/>
                    <a:pt x="5" y="2"/>
                    <a:pt x="9" y="0"/>
                  </a:cubicBezTo>
                  <a:cubicBezTo>
                    <a:pt x="11" y="0"/>
                    <a:pt x="47" y="12"/>
                    <a:pt x="47" y="12"/>
                  </a:cubicBezTo>
                  <a:cubicBezTo>
                    <a:pt x="39" y="16"/>
                    <a:pt x="38" y="27"/>
                    <a:pt x="39" y="32"/>
                  </a:cubicBezTo>
                  <a:close/>
                </a:path>
              </a:pathLst>
            </a:custGeom>
            <a:solidFill>
              <a:srgbClr val="949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1" name="Freeform 1047"/>
            <p:cNvSpPr>
              <a:spLocks/>
            </p:cNvSpPr>
            <p:nvPr/>
          </p:nvSpPr>
          <p:spPr bwMode="auto">
            <a:xfrm>
              <a:off x="607" y="1696"/>
              <a:ext cx="199" cy="138"/>
            </a:xfrm>
            <a:custGeom>
              <a:avLst/>
              <a:gdLst>
                <a:gd name="T0" fmla="*/ 38 w 45"/>
                <a:gd name="T1" fmla="*/ 31 h 31"/>
                <a:gd name="T2" fmla="*/ 1 w 45"/>
                <a:gd name="T3" fmla="*/ 18 h 31"/>
                <a:gd name="T4" fmla="*/ 8 w 45"/>
                <a:gd name="T5" fmla="*/ 0 h 31"/>
                <a:gd name="T6" fmla="*/ 45 w 45"/>
                <a:gd name="T7" fmla="*/ 12 h 31"/>
                <a:gd name="T8" fmla="*/ 38 w 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1">
                  <a:moveTo>
                    <a:pt x="38" y="31"/>
                  </a:moveTo>
                  <a:lnTo>
                    <a:pt x="1" y="18"/>
                  </a:lnTo>
                  <a:cubicBezTo>
                    <a:pt x="0" y="11"/>
                    <a:pt x="4" y="3"/>
                    <a:pt x="8" y="0"/>
                  </a:cubicBezTo>
                  <a:cubicBezTo>
                    <a:pt x="10" y="1"/>
                    <a:pt x="45" y="12"/>
                    <a:pt x="45" y="12"/>
                  </a:cubicBezTo>
                  <a:cubicBezTo>
                    <a:pt x="39" y="16"/>
                    <a:pt x="37" y="26"/>
                    <a:pt x="38" y="31"/>
                  </a:cubicBezTo>
                  <a:close/>
                </a:path>
              </a:pathLst>
            </a:custGeom>
            <a:solidFill>
              <a:srgbClr val="9CA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2" name="Freeform 1048"/>
            <p:cNvSpPr>
              <a:spLocks/>
            </p:cNvSpPr>
            <p:nvPr/>
          </p:nvSpPr>
          <p:spPr bwMode="auto">
            <a:xfrm>
              <a:off x="607" y="1701"/>
              <a:ext cx="195" cy="129"/>
            </a:xfrm>
            <a:custGeom>
              <a:avLst/>
              <a:gdLst>
                <a:gd name="T0" fmla="*/ 38 w 44"/>
                <a:gd name="T1" fmla="*/ 29 h 29"/>
                <a:gd name="T2" fmla="*/ 1 w 44"/>
                <a:gd name="T3" fmla="*/ 17 h 29"/>
                <a:gd name="T4" fmla="*/ 7 w 44"/>
                <a:gd name="T5" fmla="*/ 0 h 29"/>
                <a:gd name="T6" fmla="*/ 44 w 44"/>
                <a:gd name="T7" fmla="*/ 12 h 29"/>
                <a:gd name="T8" fmla="*/ 38 w 4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38" y="29"/>
                  </a:moveTo>
                  <a:lnTo>
                    <a:pt x="1" y="17"/>
                  </a:lnTo>
                  <a:cubicBezTo>
                    <a:pt x="0" y="11"/>
                    <a:pt x="3" y="3"/>
                    <a:pt x="7" y="0"/>
                  </a:cubicBezTo>
                  <a:cubicBezTo>
                    <a:pt x="9" y="1"/>
                    <a:pt x="44" y="12"/>
                    <a:pt x="44" y="12"/>
                  </a:cubicBezTo>
                  <a:cubicBezTo>
                    <a:pt x="39" y="15"/>
                    <a:pt x="38" y="24"/>
                    <a:pt x="38" y="29"/>
                  </a:cubicBezTo>
                  <a:close/>
                </a:path>
              </a:pathLst>
            </a:custGeom>
            <a:solidFill>
              <a:srgbClr val="A3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3" name="Freeform 1049"/>
            <p:cNvSpPr>
              <a:spLocks/>
            </p:cNvSpPr>
            <p:nvPr/>
          </p:nvSpPr>
          <p:spPr bwMode="auto">
            <a:xfrm>
              <a:off x="607" y="1705"/>
              <a:ext cx="191" cy="120"/>
            </a:xfrm>
            <a:custGeom>
              <a:avLst/>
              <a:gdLst>
                <a:gd name="T0" fmla="*/ 38 w 43"/>
                <a:gd name="T1" fmla="*/ 27 h 27"/>
                <a:gd name="T2" fmla="*/ 1 w 43"/>
                <a:gd name="T3" fmla="*/ 15 h 27"/>
                <a:gd name="T4" fmla="*/ 6 w 43"/>
                <a:gd name="T5" fmla="*/ 0 h 27"/>
                <a:gd name="T6" fmla="*/ 43 w 43"/>
                <a:gd name="T7" fmla="*/ 12 h 27"/>
                <a:gd name="T8" fmla="*/ 38 w 4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7">
                  <a:moveTo>
                    <a:pt x="38" y="27"/>
                  </a:moveTo>
                  <a:lnTo>
                    <a:pt x="1" y="15"/>
                  </a:lnTo>
                  <a:cubicBezTo>
                    <a:pt x="0" y="10"/>
                    <a:pt x="3" y="3"/>
                    <a:pt x="6" y="0"/>
                  </a:cubicBezTo>
                  <a:cubicBezTo>
                    <a:pt x="8" y="0"/>
                    <a:pt x="43" y="12"/>
                    <a:pt x="43" y="12"/>
                  </a:cubicBezTo>
                  <a:cubicBezTo>
                    <a:pt x="39" y="14"/>
                    <a:pt x="38" y="22"/>
                    <a:pt x="38" y="27"/>
                  </a:cubicBez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4" name="Freeform 1050"/>
            <p:cNvSpPr>
              <a:spLocks/>
            </p:cNvSpPr>
            <p:nvPr/>
          </p:nvSpPr>
          <p:spPr bwMode="auto">
            <a:xfrm>
              <a:off x="607" y="1710"/>
              <a:ext cx="191" cy="111"/>
            </a:xfrm>
            <a:custGeom>
              <a:avLst/>
              <a:gdLst>
                <a:gd name="T0" fmla="*/ 38 w 43"/>
                <a:gd name="T1" fmla="*/ 25 h 25"/>
                <a:gd name="T2" fmla="*/ 1 w 43"/>
                <a:gd name="T3" fmla="*/ 13 h 25"/>
                <a:gd name="T4" fmla="*/ 6 w 43"/>
                <a:gd name="T5" fmla="*/ 0 h 25"/>
                <a:gd name="T6" fmla="*/ 43 w 43"/>
                <a:gd name="T7" fmla="*/ 11 h 25"/>
                <a:gd name="T8" fmla="*/ 38 w 43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5">
                  <a:moveTo>
                    <a:pt x="38" y="25"/>
                  </a:moveTo>
                  <a:lnTo>
                    <a:pt x="1" y="13"/>
                  </a:lnTo>
                  <a:cubicBezTo>
                    <a:pt x="0" y="10"/>
                    <a:pt x="2" y="3"/>
                    <a:pt x="6" y="0"/>
                  </a:cubicBezTo>
                  <a:cubicBezTo>
                    <a:pt x="7" y="0"/>
                    <a:pt x="43" y="11"/>
                    <a:pt x="43" y="11"/>
                  </a:cubicBezTo>
                  <a:cubicBezTo>
                    <a:pt x="40" y="13"/>
                    <a:pt x="38" y="21"/>
                    <a:pt x="38" y="25"/>
                  </a:cubicBezTo>
                  <a:close/>
                </a:path>
              </a:pathLst>
            </a:custGeom>
            <a:solidFill>
              <a:srgbClr val="B1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Freeform 1051"/>
            <p:cNvSpPr>
              <a:spLocks/>
            </p:cNvSpPr>
            <p:nvPr/>
          </p:nvSpPr>
          <p:spPr bwMode="auto">
            <a:xfrm>
              <a:off x="607" y="1710"/>
              <a:ext cx="186" cy="106"/>
            </a:xfrm>
            <a:custGeom>
              <a:avLst/>
              <a:gdLst>
                <a:gd name="T0" fmla="*/ 38 w 42"/>
                <a:gd name="T1" fmla="*/ 24 h 24"/>
                <a:gd name="T2" fmla="*/ 1 w 42"/>
                <a:gd name="T3" fmla="*/ 12 h 24"/>
                <a:gd name="T4" fmla="*/ 5 w 42"/>
                <a:gd name="T5" fmla="*/ 0 h 24"/>
                <a:gd name="T6" fmla="*/ 42 w 42"/>
                <a:gd name="T7" fmla="*/ 12 h 24"/>
                <a:gd name="T8" fmla="*/ 38 w 4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38" y="24"/>
                  </a:moveTo>
                  <a:lnTo>
                    <a:pt x="1" y="12"/>
                  </a:lnTo>
                  <a:cubicBezTo>
                    <a:pt x="0" y="10"/>
                    <a:pt x="2" y="3"/>
                    <a:pt x="5" y="0"/>
                  </a:cubicBezTo>
                  <a:cubicBezTo>
                    <a:pt x="7" y="1"/>
                    <a:pt x="42" y="12"/>
                    <a:pt x="42" y="12"/>
                  </a:cubicBezTo>
                  <a:cubicBezTo>
                    <a:pt x="40" y="14"/>
                    <a:pt x="38" y="20"/>
                    <a:pt x="38" y="24"/>
                  </a:cubicBezTo>
                  <a:close/>
                </a:path>
              </a:pathLst>
            </a:custGeom>
            <a:solidFill>
              <a:srgbClr val="BBC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6" name="Freeform 1052"/>
            <p:cNvSpPr>
              <a:spLocks/>
            </p:cNvSpPr>
            <p:nvPr/>
          </p:nvSpPr>
          <p:spPr bwMode="auto">
            <a:xfrm>
              <a:off x="611" y="1714"/>
              <a:ext cx="178" cy="102"/>
            </a:xfrm>
            <a:custGeom>
              <a:avLst/>
              <a:gdLst>
                <a:gd name="T0" fmla="*/ 37 w 40"/>
                <a:gd name="T1" fmla="*/ 23 h 23"/>
                <a:gd name="T2" fmla="*/ 0 w 40"/>
                <a:gd name="T3" fmla="*/ 10 h 23"/>
                <a:gd name="T4" fmla="*/ 3 w 40"/>
                <a:gd name="T5" fmla="*/ 0 h 23"/>
                <a:gd name="T6" fmla="*/ 40 w 40"/>
                <a:gd name="T7" fmla="*/ 12 h 23"/>
                <a:gd name="T8" fmla="*/ 37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37" y="23"/>
                  </a:moveTo>
                  <a:lnTo>
                    <a:pt x="0" y="10"/>
                  </a:lnTo>
                  <a:cubicBezTo>
                    <a:pt x="0" y="10"/>
                    <a:pt x="0" y="3"/>
                    <a:pt x="3" y="0"/>
                  </a:cubicBezTo>
                  <a:cubicBezTo>
                    <a:pt x="5" y="1"/>
                    <a:pt x="40" y="12"/>
                    <a:pt x="40" y="12"/>
                  </a:cubicBezTo>
                  <a:cubicBezTo>
                    <a:pt x="39" y="13"/>
                    <a:pt x="37" y="18"/>
                    <a:pt x="37" y="23"/>
                  </a:cubicBezTo>
                  <a:close/>
                </a:path>
              </a:pathLst>
            </a:custGeom>
            <a:solidFill>
              <a:srgbClr val="C4C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7" name="Freeform 1053"/>
            <p:cNvSpPr>
              <a:spLocks/>
            </p:cNvSpPr>
            <p:nvPr/>
          </p:nvSpPr>
          <p:spPr bwMode="auto">
            <a:xfrm>
              <a:off x="615" y="1714"/>
              <a:ext cx="174" cy="71"/>
            </a:xfrm>
            <a:custGeom>
              <a:avLst/>
              <a:gdLst>
                <a:gd name="T0" fmla="*/ 37 w 39"/>
                <a:gd name="T1" fmla="*/ 16 h 16"/>
                <a:gd name="T2" fmla="*/ 0 w 39"/>
                <a:gd name="T3" fmla="*/ 4 h 16"/>
                <a:gd name="T4" fmla="*/ 2 w 39"/>
                <a:gd name="T5" fmla="*/ 0 h 16"/>
                <a:gd name="T6" fmla="*/ 39 w 39"/>
                <a:gd name="T7" fmla="*/ 12 h 16"/>
                <a:gd name="T8" fmla="*/ 37 w 3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37" y="16"/>
                  </a:moveTo>
                  <a:lnTo>
                    <a:pt x="0" y="4"/>
                  </a:lnTo>
                  <a:cubicBezTo>
                    <a:pt x="0" y="3"/>
                    <a:pt x="0" y="2"/>
                    <a:pt x="2" y="0"/>
                  </a:cubicBezTo>
                  <a:cubicBezTo>
                    <a:pt x="4" y="1"/>
                    <a:pt x="39" y="12"/>
                    <a:pt x="39" y="12"/>
                  </a:cubicBezTo>
                  <a:cubicBezTo>
                    <a:pt x="38" y="13"/>
                    <a:pt x="38" y="14"/>
                    <a:pt x="37" y="16"/>
                  </a:cubicBezTo>
                  <a:close/>
                </a:path>
              </a:pathLst>
            </a:custGeom>
            <a:solidFill>
              <a:srgbClr val="C4C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8" name="Freeform 1054"/>
            <p:cNvSpPr>
              <a:spLocks/>
            </p:cNvSpPr>
            <p:nvPr/>
          </p:nvSpPr>
          <p:spPr bwMode="auto">
            <a:xfrm>
              <a:off x="615" y="1719"/>
              <a:ext cx="174" cy="62"/>
            </a:xfrm>
            <a:custGeom>
              <a:avLst/>
              <a:gdLst>
                <a:gd name="T0" fmla="*/ 39 w 39"/>
                <a:gd name="T1" fmla="*/ 11 h 14"/>
                <a:gd name="T2" fmla="*/ 37 w 39"/>
                <a:gd name="T3" fmla="*/ 14 h 14"/>
                <a:gd name="T4" fmla="*/ 0 w 39"/>
                <a:gd name="T5" fmla="*/ 3 h 14"/>
                <a:gd name="T6" fmla="*/ 2 w 39"/>
                <a:gd name="T7" fmla="*/ 0 h 14"/>
                <a:gd name="T8" fmla="*/ 39 w 39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39" y="11"/>
                  </a:moveTo>
                  <a:cubicBezTo>
                    <a:pt x="38" y="12"/>
                    <a:pt x="38" y="13"/>
                    <a:pt x="37" y="14"/>
                  </a:cubicBezTo>
                  <a:lnTo>
                    <a:pt x="0" y="3"/>
                  </a:lnTo>
                  <a:cubicBezTo>
                    <a:pt x="1" y="1"/>
                    <a:pt x="1" y="1"/>
                    <a:pt x="2" y="0"/>
                  </a:cubicBezTo>
                  <a:cubicBezTo>
                    <a:pt x="4" y="0"/>
                    <a:pt x="39" y="11"/>
                    <a:pt x="39" y="11"/>
                  </a:cubicBezTo>
                  <a:close/>
                </a:path>
              </a:pathLst>
            </a:custGeom>
            <a:solidFill>
              <a:srgbClr val="D0D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59" name="Freeform 1055"/>
            <p:cNvSpPr>
              <a:spLocks/>
            </p:cNvSpPr>
            <p:nvPr/>
          </p:nvSpPr>
          <p:spPr bwMode="auto">
            <a:xfrm>
              <a:off x="615" y="1719"/>
              <a:ext cx="174" cy="62"/>
            </a:xfrm>
            <a:custGeom>
              <a:avLst/>
              <a:gdLst>
                <a:gd name="T0" fmla="*/ 39 w 39"/>
                <a:gd name="T1" fmla="*/ 12 h 14"/>
                <a:gd name="T2" fmla="*/ 38 w 39"/>
                <a:gd name="T3" fmla="*/ 14 h 14"/>
                <a:gd name="T4" fmla="*/ 0 w 39"/>
                <a:gd name="T5" fmla="*/ 2 h 14"/>
                <a:gd name="T6" fmla="*/ 2 w 39"/>
                <a:gd name="T7" fmla="*/ 0 h 14"/>
                <a:gd name="T8" fmla="*/ 39 w 39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39" y="12"/>
                  </a:moveTo>
                  <a:cubicBezTo>
                    <a:pt x="38" y="12"/>
                    <a:pt x="38" y="13"/>
                    <a:pt x="38" y="14"/>
                  </a:cubicBezTo>
                  <a:lnTo>
                    <a:pt x="0" y="2"/>
                  </a:lnTo>
                  <a:cubicBezTo>
                    <a:pt x="1" y="1"/>
                    <a:pt x="1" y="1"/>
                    <a:pt x="2" y="0"/>
                  </a:cubicBezTo>
                  <a:cubicBezTo>
                    <a:pt x="4" y="1"/>
                    <a:pt x="39" y="12"/>
                    <a:pt x="39" y="12"/>
                  </a:cubicBezTo>
                  <a:close/>
                </a:path>
              </a:pathLst>
            </a:custGeom>
            <a:solidFill>
              <a:srgbClr val="D6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0" name="Freeform 1056"/>
            <p:cNvSpPr>
              <a:spLocks/>
            </p:cNvSpPr>
            <p:nvPr/>
          </p:nvSpPr>
          <p:spPr bwMode="auto">
            <a:xfrm>
              <a:off x="620" y="1719"/>
              <a:ext cx="169" cy="62"/>
            </a:xfrm>
            <a:custGeom>
              <a:avLst/>
              <a:gdLst>
                <a:gd name="T0" fmla="*/ 38 w 38"/>
                <a:gd name="T1" fmla="*/ 12 h 14"/>
                <a:gd name="T2" fmla="*/ 37 w 38"/>
                <a:gd name="T3" fmla="*/ 14 h 14"/>
                <a:gd name="T4" fmla="*/ 0 w 38"/>
                <a:gd name="T5" fmla="*/ 2 h 14"/>
                <a:gd name="T6" fmla="*/ 1 w 38"/>
                <a:gd name="T7" fmla="*/ 0 h 14"/>
                <a:gd name="T8" fmla="*/ 38 w 38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38" y="12"/>
                  </a:moveTo>
                  <a:cubicBezTo>
                    <a:pt x="37" y="13"/>
                    <a:pt x="37" y="13"/>
                    <a:pt x="37" y="14"/>
                  </a:cubicBezTo>
                  <a:lnTo>
                    <a:pt x="0" y="2"/>
                  </a:lnTo>
                  <a:cubicBezTo>
                    <a:pt x="0" y="1"/>
                    <a:pt x="0" y="1"/>
                    <a:pt x="1" y="0"/>
                  </a:cubicBezTo>
                  <a:cubicBezTo>
                    <a:pt x="2" y="1"/>
                    <a:pt x="38" y="12"/>
                    <a:pt x="38" y="12"/>
                  </a:cubicBezTo>
                  <a:close/>
                </a:path>
              </a:pathLst>
            </a:custGeom>
            <a:solidFill>
              <a:srgbClr val="E1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1" name="Freeform 1057"/>
            <p:cNvSpPr>
              <a:spLocks/>
            </p:cNvSpPr>
            <p:nvPr/>
          </p:nvSpPr>
          <p:spPr bwMode="auto">
            <a:xfrm>
              <a:off x="620" y="1719"/>
              <a:ext cx="164" cy="57"/>
            </a:xfrm>
            <a:custGeom>
              <a:avLst/>
              <a:gdLst>
                <a:gd name="T0" fmla="*/ 37 w 37"/>
                <a:gd name="T1" fmla="*/ 13 h 13"/>
                <a:gd name="T2" fmla="*/ 0 w 37"/>
                <a:gd name="T3" fmla="*/ 2 h 13"/>
                <a:gd name="T4" fmla="*/ 0 w 37"/>
                <a:gd name="T5" fmla="*/ 1 h 13"/>
                <a:gd name="T6" fmla="*/ 37 w 37"/>
                <a:gd name="T7" fmla="*/ 12 h 13"/>
                <a:gd name="T8" fmla="*/ 37 w 3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37" y="13"/>
                  </a:moveTo>
                  <a:lnTo>
                    <a:pt x="0" y="2"/>
                  </a:ln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7" y="12"/>
                    <a:pt x="37" y="12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rgbClr val="E9F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2" name="Freeform 1058"/>
            <p:cNvSpPr>
              <a:spLocks/>
            </p:cNvSpPr>
            <p:nvPr/>
          </p:nvSpPr>
          <p:spPr bwMode="auto">
            <a:xfrm>
              <a:off x="2868" y="2460"/>
              <a:ext cx="160" cy="62"/>
            </a:xfrm>
            <a:custGeom>
              <a:avLst/>
              <a:gdLst>
                <a:gd name="T0" fmla="*/ 36 w 36"/>
                <a:gd name="T1" fmla="*/ 14 h 14"/>
                <a:gd name="T2" fmla="*/ 33 w 36"/>
                <a:gd name="T3" fmla="*/ 13 h 14"/>
                <a:gd name="T4" fmla="*/ 0 w 36"/>
                <a:gd name="T5" fmla="*/ 7 h 14"/>
                <a:gd name="T6" fmla="*/ 8 w 36"/>
                <a:gd name="T7" fmla="*/ 0 h 14"/>
                <a:gd name="T8" fmla="*/ 36 w 3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">
                  <a:moveTo>
                    <a:pt x="36" y="14"/>
                  </a:moveTo>
                  <a:lnTo>
                    <a:pt x="33" y="13"/>
                  </a:lnTo>
                  <a:lnTo>
                    <a:pt x="0" y="7"/>
                  </a:lnTo>
                  <a:lnTo>
                    <a:pt x="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46535A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3" name="Freeform 1059"/>
            <p:cNvSpPr>
              <a:spLocks/>
            </p:cNvSpPr>
            <p:nvPr/>
          </p:nvSpPr>
          <p:spPr bwMode="auto">
            <a:xfrm>
              <a:off x="2868" y="2456"/>
              <a:ext cx="160" cy="66"/>
            </a:xfrm>
            <a:custGeom>
              <a:avLst/>
              <a:gdLst>
                <a:gd name="T0" fmla="*/ 1 w 36"/>
                <a:gd name="T1" fmla="*/ 4 h 15"/>
                <a:gd name="T2" fmla="*/ 33 w 36"/>
                <a:gd name="T3" fmla="*/ 14 h 15"/>
                <a:gd name="T4" fmla="*/ 1 w 36"/>
                <a:gd name="T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1" y="4"/>
                  </a:moveTo>
                  <a:cubicBezTo>
                    <a:pt x="0" y="0"/>
                    <a:pt x="28" y="12"/>
                    <a:pt x="33" y="14"/>
                  </a:cubicBezTo>
                  <a:cubicBezTo>
                    <a:pt x="36" y="15"/>
                    <a:pt x="1" y="7"/>
                    <a:pt x="1" y="4"/>
                  </a:cubicBezTo>
                  <a:close/>
                </a:path>
              </a:pathLst>
            </a:custGeom>
            <a:solidFill>
              <a:srgbClr val="465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4" name="Freeform 1060"/>
            <p:cNvSpPr>
              <a:spLocks/>
            </p:cNvSpPr>
            <p:nvPr/>
          </p:nvSpPr>
          <p:spPr bwMode="auto">
            <a:xfrm>
              <a:off x="2859" y="2456"/>
              <a:ext cx="165" cy="66"/>
            </a:xfrm>
            <a:custGeom>
              <a:avLst/>
              <a:gdLst>
                <a:gd name="T0" fmla="*/ 34 w 37"/>
                <a:gd name="T1" fmla="*/ 13 h 15"/>
                <a:gd name="T2" fmla="*/ 1 w 37"/>
                <a:gd name="T3" fmla="*/ 3 h 15"/>
                <a:gd name="T4" fmla="*/ 34 w 37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5">
                  <a:moveTo>
                    <a:pt x="34" y="13"/>
                  </a:moveTo>
                  <a:cubicBezTo>
                    <a:pt x="37" y="15"/>
                    <a:pt x="2" y="6"/>
                    <a:pt x="1" y="3"/>
                  </a:cubicBezTo>
                  <a:cubicBezTo>
                    <a:pt x="0" y="0"/>
                    <a:pt x="29" y="12"/>
                    <a:pt x="34" y="13"/>
                  </a:cubicBezTo>
                  <a:close/>
                </a:path>
              </a:pathLst>
            </a:custGeom>
            <a:solidFill>
              <a:srgbClr val="4E5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5" name="Freeform 1061"/>
            <p:cNvSpPr>
              <a:spLocks/>
            </p:cNvSpPr>
            <p:nvPr/>
          </p:nvSpPr>
          <p:spPr bwMode="auto">
            <a:xfrm>
              <a:off x="2846" y="2456"/>
              <a:ext cx="173" cy="66"/>
            </a:xfrm>
            <a:custGeom>
              <a:avLst/>
              <a:gdLst>
                <a:gd name="T0" fmla="*/ 36 w 39"/>
                <a:gd name="T1" fmla="*/ 13 h 15"/>
                <a:gd name="T2" fmla="*/ 2 w 39"/>
                <a:gd name="T3" fmla="*/ 3 h 15"/>
                <a:gd name="T4" fmla="*/ 36 w 39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5">
                  <a:moveTo>
                    <a:pt x="36" y="13"/>
                  </a:moveTo>
                  <a:cubicBezTo>
                    <a:pt x="39" y="15"/>
                    <a:pt x="4" y="5"/>
                    <a:pt x="2" y="3"/>
                  </a:cubicBezTo>
                  <a:cubicBezTo>
                    <a:pt x="0" y="0"/>
                    <a:pt x="31" y="11"/>
                    <a:pt x="36" y="13"/>
                  </a:cubicBezTo>
                  <a:close/>
                </a:path>
              </a:pathLst>
            </a:custGeom>
            <a:solidFill>
              <a:srgbClr val="566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6" name="Freeform 1062"/>
            <p:cNvSpPr>
              <a:spLocks/>
            </p:cNvSpPr>
            <p:nvPr/>
          </p:nvSpPr>
          <p:spPr bwMode="auto">
            <a:xfrm>
              <a:off x="2837" y="2456"/>
              <a:ext cx="182" cy="62"/>
            </a:xfrm>
            <a:custGeom>
              <a:avLst/>
              <a:gdLst>
                <a:gd name="T0" fmla="*/ 37 w 41"/>
                <a:gd name="T1" fmla="*/ 13 h 14"/>
                <a:gd name="T2" fmla="*/ 3 w 41"/>
                <a:gd name="T3" fmla="*/ 2 h 14"/>
                <a:gd name="T4" fmla="*/ 37 w 41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4">
                  <a:moveTo>
                    <a:pt x="37" y="13"/>
                  </a:moveTo>
                  <a:cubicBezTo>
                    <a:pt x="41" y="14"/>
                    <a:pt x="5" y="4"/>
                    <a:pt x="3" y="2"/>
                  </a:cubicBezTo>
                  <a:cubicBezTo>
                    <a:pt x="0" y="0"/>
                    <a:pt x="33" y="11"/>
                    <a:pt x="37" y="13"/>
                  </a:cubicBezTo>
                  <a:close/>
                </a:path>
              </a:pathLst>
            </a:custGeom>
            <a:solidFill>
              <a:srgbClr val="60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7" name="Freeform 1063"/>
            <p:cNvSpPr>
              <a:spLocks/>
            </p:cNvSpPr>
            <p:nvPr/>
          </p:nvSpPr>
          <p:spPr bwMode="auto">
            <a:xfrm>
              <a:off x="2828" y="2456"/>
              <a:ext cx="187" cy="62"/>
            </a:xfrm>
            <a:custGeom>
              <a:avLst/>
              <a:gdLst>
                <a:gd name="T0" fmla="*/ 3 w 42"/>
                <a:gd name="T1" fmla="*/ 2 h 14"/>
                <a:gd name="T2" fmla="*/ 38 w 42"/>
                <a:gd name="T3" fmla="*/ 13 h 14"/>
                <a:gd name="T4" fmla="*/ 3 w 42"/>
                <a:gd name="T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4">
                  <a:moveTo>
                    <a:pt x="3" y="2"/>
                  </a:moveTo>
                  <a:cubicBezTo>
                    <a:pt x="0" y="0"/>
                    <a:pt x="34" y="11"/>
                    <a:pt x="38" y="13"/>
                  </a:cubicBezTo>
                  <a:cubicBezTo>
                    <a:pt x="42" y="14"/>
                    <a:pt x="5" y="3"/>
                    <a:pt x="3" y="2"/>
                  </a:cubicBezTo>
                  <a:close/>
                </a:path>
              </a:pathLst>
            </a:custGeom>
            <a:solidFill>
              <a:srgbClr val="68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8" name="Freeform 1064"/>
            <p:cNvSpPr>
              <a:spLocks/>
            </p:cNvSpPr>
            <p:nvPr/>
          </p:nvSpPr>
          <p:spPr bwMode="auto">
            <a:xfrm>
              <a:off x="2571" y="2336"/>
              <a:ext cx="377" cy="169"/>
            </a:xfrm>
            <a:custGeom>
              <a:avLst/>
              <a:gdLst>
                <a:gd name="T0" fmla="*/ 22 w 85"/>
                <a:gd name="T1" fmla="*/ 0 h 38"/>
                <a:gd name="T2" fmla="*/ 85 w 85"/>
                <a:gd name="T3" fmla="*/ 33 h 38"/>
                <a:gd name="T4" fmla="*/ 72 w 85"/>
                <a:gd name="T5" fmla="*/ 32 h 38"/>
                <a:gd name="T6" fmla="*/ 81 w 85"/>
                <a:gd name="T7" fmla="*/ 38 h 38"/>
                <a:gd name="T8" fmla="*/ 53 w 85"/>
                <a:gd name="T9" fmla="*/ 34 h 38"/>
                <a:gd name="T10" fmla="*/ 9 w 85"/>
                <a:gd name="T11" fmla="*/ 27 h 38"/>
                <a:gd name="T12" fmla="*/ 4 w 85"/>
                <a:gd name="T13" fmla="*/ 18 h 38"/>
                <a:gd name="T14" fmla="*/ 28 w 85"/>
                <a:gd name="T15" fmla="*/ 14 h 38"/>
                <a:gd name="T16" fmla="*/ 22 w 85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38">
                  <a:moveTo>
                    <a:pt x="22" y="0"/>
                  </a:moveTo>
                  <a:cubicBezTo>
                    <a:pt x="22" y="0"/>
                    <a:pt x="59" y="20"/>
                    <a:pt x="85" y="33"/>
                  </a:cubicBezTo>
                  <a:cubicBezTo>
                    <a:pt x="85" y="33"/>
                    <a:pt x="67" y="30"/>
                    <a:pt x="72" y="32"/>
                  </a:cubicBezTo>
                  <a:cubicBezTo>
                    <a:pt x="79" y="36"/>
                    <a:pt x="81" y="38"/>
                    <a:pt x="81" y="38"/>
                  </a:cubicBezTo>
                  <a:cubicBezTo>
                    <a:pt x="81" y="38"/>
                    <a:pt x="62" y="35"/>
                    <a:pt x="53" y="34"/>
                  </a:cubicBezTo>
                  <a:cubicBezTo>
                    <a:pt x="43" y="33"/>
                    <a:pt x="22" y="29"/>
                    <a:pt x="9" y="27"/>
                  </a:cubicBezTo>
                  <a:cubicBezTo>
                    <a:pt x="0" y="26"/>
                    <a:pt x="0" y="20"/>
                    <a:pt x="4" y="18"/>
                  </a:cubicBezTo>
                  <a:cubicBezTo>
                    <a:pt x="11" y="14"/>
                    <a:pt x="28" y="14"/>
                    <a:pt x="28" y="1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5B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69" name="Freeform 1065"/>
            <p:cNvSpPr>
              <a:spLocks/>
            </p:cNvSpPr>
            <p:nvPr/>
          </p:nvSpPr>
          <p:spPr bwMode="auto">
            <a:xfrm>
              <a:off x="620" y="1696"/>
              <a:ext cx="58" cy="125"/>
            </a:xfrm>
            <a:custGeom>
              <a:avLst/>
              <a:gdLst>
                <a:gd name="T0" fmla="*/ 13 w 13"/>
                <a:gd name="T1" fmla="*/ 0 h 28"/>
                <a:gd name="T2" fmla="*/ 7 w 13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8">
                  <a:moveTo>
                    <a:pt x="13" y="0"/>
                  </a:moveTo>
                  <a:cubicBezTo>
                    <a:pt x="8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0" name="Freeform 1066"/>
            <p:cNvSpPr>
              <a:spLocks/>
            </p:cNvSpPr>
            <p:nvPr/>
          </p:nvSpPr>
          <p:spPr bwMode="auto">
            <a:xfrm>
              <a:off x="620" y="1696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1" name="Freeform 1067"/>
            <p:cNvSpPr>
              <a:spLocks/>
            </p:cNvSpPr>
            <p:nvPr/>
          </p:nvSpPr>
          <p:spPr bwMode="auto">
            <a:xfrm>
              <a:off x="620" y="1696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2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2" name="Freeform 1068"/>
            <p:cNvSpPr>
              <a:spLocks/>
            </p:cNvSpPr>
            <p:nvPr/>
          </p:nvSpPr>
          <p:spPr bwMode="auto">
            <a:xfrm>
              <a:off x="624" y="1696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3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3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3" name="Freeform 1069"/>
            <p:cNvSpPr>
              <a:spLocks/>
            </p:cNvSpPr>
            <p:nvPr/>
          </p:nvSpPr>
          <p:spPr bwMode="auto">
            <a:xfrm>
              <a:off x="624" y="1696"/>
              <a:ext cx="45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5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4" name="Freeform 1070"/>
            <p:cNvSpPr>
              <a:spLocks/>
            </p:cNvSpPr>
            <p:nvPr/>
          </p:nvSpPr>
          <p:spPr bwMode="auto">
            <a:xfrm>
              <a:off x="624" y="1696"/>
              <a:ext cx="40" cy="94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3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5" name="Freeform 1071"/>
            <p:cNvSpPr>
              <a:spLocks/>
            </p:cNvSpPr>
            <p:nvPr/>
          </p:nvSpPr>
          <p:spPr bwMode="auto">
            <a:xfrm>
              <a:off x="2668" y="2336"/>
              <a:ext cx="280" cy="146"/>
            </a:xfrm>
            <a:custGeom>
              <a:avLst/>
              <a:gdLst>
                <a:gd name="T0" fmla="*/ 0 w 63"/>
                <a:gd name="T1" fmla="*/ 0 h 33"/>
                <a:gd name="T2" fmla="*/ 63 w 63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" h="33">
                  <a:moveTo>
                    <a:pt x="0" y="0"/>
                  </a:moveTo>
                  <a:cubicBezTo>
                    <a:pt x="0" y="0"/>
                    <a:pt x="37" y="20"/>
                    <a:pt x="63" y="33"/>
                  </a:cubicBez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6" name="Freeform 1072"/>
            <p:cNvSpPr>
              <a:spLocks/>
            </p:cNvSpPr>
            <p:nvPr/>
          </p:nvSpPr>
          <p:spPr bwMode="auto">
            <a:xfrm>
              <a:off x="2593" y="2451"/>
              <a:ext cx="338" cy="54"/>
            </a:xfrm>
            <a:custGeom>
              <a:avLst/>
              <a:gdLst>
                <a:gd name="T0" fmla="*/ 76 w 76"/>
                <a:gd name="T1" fmla="*/ 12 h 12"/>
                <a:gd name="T2" fmla="*/ 48 w 76"/>
                <a:gd name="T3" fmla="*/ 8 h 12"/>
                <a:gd name="T4" fmla="*/ 5 w 76"/>
                <a:gd name="T5" fmla="*/ 1 h 12"/>
                <a:gd name="T6" fmla="*/ 0 w 7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">
                  <a:moveTo>
                    <a:pt x="76" y="12"/>
                  </a:moveTo>
                  <a:cubicBezTo>
                    <a:pt x="76" y="12"/>
                    <a:pt x="57" y="9"/>
                    <a:pt x="48" y="8"/>
                  </a:cubicBezTo>
                  <a:cubicBezTo>
                    <a:pt x="38" y="7"/>
                    <a:pt x="17" y="3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7" name="Freeform 1073"/>
            <p:cNvSpPr>
              <a:spLocks/>
            </p:cNvSpPr>
            <p:nvPr/>
          </p:nvSpPr>
          <p:spPr bwMode="auto">
            <a:xfrm>
              <a:off x="2579" y="2349"/>
              <a:ext cx="347" cy="142"/>
            </a:xfrm>
            <a:custGeom>
              <a:avLst/>
              <a:gdLst>
                <a:gd name="T0" fmla="*/ 70 w 78"/>
                <a:gd name="T1" fmla="*/ 28 h 32"/>
                <a:gd name="T2" fmla="*/ 75 w 78"/>
                <a:gd name="T3" fmla="*/ 32 h 32"/>
                <a:gd name="T4" fmla="*/ 0 w 78"/>
                <a:gd name="T5" fmla="*/ 18 h 32"/>
                <a:gd name="T6" fmla="*/ 26 w 78"/>
                <a:gd name="T7" fmla="*/ 11 h 32"/>
                <a:gd name="T8" fmla="*/ 22 w 78"/>
                <a:gd name="T9" fmla="*/ 0 h 32"/>
                <a:gd name="T10" fmla="*/ 78 w 78"/>
                <a:gd name="T11" fmla="*/ 29 h 32"/>
                <a:gd name="T12" fmla="*/ 70 w 78"/>
                <a:gd name="T1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2">
                  <a:moveTo>
                    <a:pt x="70" y="28"/>
                  </a:moveTo>
                  <a:lnTo>
                    <a:pt x="75" y="32"/>
                  </a:lnTo>
                  <a:lnTo>
                    <a:pt x="0" y="18"/>
                  </a:lnTo>
                  <a:cubicBezTo>
                    <a:pt x="2" y="12"/>
                    <a:pt x="26" y="11"/>
                    <a:pt x="26" y="11"/>
                  </a:cubicBezTo>
                  <a:lnTo>
                    <a:pt x="22" y="0"/>
                  </a:lnTo>
                  <a:lnTo>
                    <a:pt x="78" y="29"/>
                  </a:lnTo>
                  <a:lnTo>
                    <a:pt x="70" y="28"/>
                  </a:lnTo>
                  <a:close/>
                </a:path>
              </a:pathLst>
            </a:custGeom>
            <a:solidFill>
              <a:srgbClr val="C5B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8" name="Freeform 1074"/>
            <p:cNvSpPr>
              <a:spLocks/>
            </p:cNvSpPr>
            <p:nvPr/>
          </p:nvSpPr>
          <p:spPr bwMode="auto">
            <a:xfrm>
              <a:off x="2584" y="2354"/>
              <a:ext cx="338" cy="137"/>
            </a:xfrm>
            <a:custGeom>
              <a:avLst/>
              <a:gdLst>
                <a:gd name="T0" fmla="*/ 0 w 76"/>
                <a:gd name="T1" fmla="*/ 16 h 31"/>
                <a:gd name="T2" fmla="*/ 25 w 76"/>
                <a:gd name="T3" fmla="*/ 10 h 31"/>
                <a:gd name="T4" fmla="*/ 21 w 76"/>
                <a:gd name="T5" fmla="*/ 0 h 31"/>
                <a:gd name="T6" fmla="*/ 76 w 76"/>
                <a:gd name="T7" fmla="*/ 28 h 31"/>
                <a:gd name="T8" fmla="*/ 69 w 76"/>
                <a:gd name="T9" fmla="*/ 27 h 31"/>
                <a:gd name="T10" fmla="*/ 73 w 76"/>
                <a:gd name="T11" fmla="*/ 31 h 31"/>
                <a:gd name="T12" fmla="*/ 0 w 76"/>
                <a:gd name="T13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1">
                  <a:moveTo>
                    <a:pt x="0" y="16"/>
                  </a:moveTo>
                  <a:cubicBezTo>
                    <a:pt x="3" y="11"/>
                    <a:pt x="25" y="10"/>
                    <a:pt x="25" y="10"/>
                  </a:cubicBezTo>
                  <a:lnTo>
                    <a:pt x="21" y="0"/>
                  </a:lnTo>
                  <a:lnTo>
                    <a:pt x="76" y="28"/>
                  </a:lnTo>
                  <a:lnTo>
                    <a:pt x="69" y="27"/>
                  </a:lnTo>
                  <a:lnTo>
                    <a:pt x="73" y="3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9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79" name="Freeform 1075"/>
            <p:cNvSpPr>
              <a:spLocks/>
            </p:cNvSpPr>
            <p:nvPr/>
          </p:nvSpPr>
          <p:spPr bwMode="auto">
            <a:xfrm>
              <a:off x="2593" y="2358"/>
              <a:ext cx="324" cy="129"/>
            </a:xfrm>
            <a:custGeom>
              <a:avLst/>
              <a:gdLst>
                <a:gd name="T0" fmla="*/ 0 w 73"/>
                <a:gd name="T1" fmla="*/ 13 h 29"/>
                <a:gd name="T2" fmla="*/ 23 w 73"/>
                <a:gd name="T3" fmla="*/ 9 h 29"/>
                <a:gd name="T4" fmla="*/ 19 w 73"/>
                <a:gd name="T5" fmla="*/ 0 h 29"/>
                <a:gd name="T6" fmla="*/ 73 w 73"/>
                <a:gd name="T7" fmla="*/ 27 h 29"/>
                <a:gd name="T8" fmla="*/ 67 w 73"/>
                <a:gd name="T9" fmla="*/ 26 h 29"/>
                <a:gd name="T10" fmla="*/ 71 w 73"/>
                <a:gd name="T11" fmla="*/ 29 h 29"/>
                <a:gd name="T12" fmla="*/ 0 w 73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9">
                  <a:moveTo>
                    <a:pt x="0" y="13"/>
                  </a:moveTo>
                  <a:cubicBezTo>
                    <a:pt x="4" y="10"/>
                    <a:pt x="23" y="9"/>
                    <a:pt x="23" y="9"/>
                  </a:cubicBezTo>
                  <a:lnTo>
                    <a:pt x="19" y="0"/>
                  </a:lnTo>
                  <a:lnTo>
                    <a:pt x="73" y="27"/>
                  </a:lnTo>
                  <a:lnTo>
                    <a:pt x="67" y="26"/>
                  </a:lnTo>
                  <a:lnTo>
                    <a:pt x="71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DB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0" name="Freeform 1076"/>
            <p:cNvSpPr>
              <a:spLocks/>
            </p:cNvSpPr>
            <p:nvPr/>
          </p:nvSpPr>
          <p:spPr bwMode="auto">
            <a:xfrm>
              <a:off x="2602" y="2363"/>
              <a:ext cx="311" cy="124"/>
            </a:xfrm>
            <a:custGeom>
              <a:avLst/>
              <a:gdLst>
                <a:gd name="T0" fmla="*/ 0 w 70"/>
                <a:gd name="T1" fmla="*/ 11 h 28"/>
                <a:gd name="T2" fmla="*/ 20 w 70"/>
                <a:gd name="T3" fmla="*/ 8 h 28"/>
                <a:gd name="T4" fmla="*/ 18 w 70"/>
                <a:gd name="T5" fmla="*/ 0 h 28"/>
                <a:gd name="T6" fmla="*/ 70 w 70"/>
                <a:gd name="T7" fmla="*/ 26 h 28"/>
                <a:gd name="T8" fmla="*/ 65 w 70"/>
                <a:gd name="T9" fmla="*/ 25 h 28"/>
                <a:gd name="T10" fmla="*/ 68 w 70"/>
                <a:gd name="T11" fmla="*/ 28 h 28"/>
                <a:gd name="T12" fmla="*/ 0 w 70"/>
                <a:gd name="T13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8">
                  <a:moveTo>
                    <a:pt x="0" y="11"/>
                  </a:moveTo>
                  <a:cubicBezTo>
                    <a:pt x="4" y="9"/>
                    <a:pt x="20" y="8"/>
                    <a:pt x="20" y="8"/>
                  </a:cubicBezTo>
                  <a:lnTo>
                    <a:pt x="18" y="0"/>
                  </a:lnTo>
                  <a:lnTo>
                    <a:pt x="70" y="26"/>
                  </a:lnTo>
                  <a:lnTo>
                    <a:pt x="65" y="25"/>
                  </a:lnTo>
                  <a:lnTo>
                    <a:pt x="68" y="28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6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1" name="Freeform 1077"/>
            <p:cNvSpPr>
              <a:spLocks/>
            </p:cNvSpPr>
            <p:nvPr/>
          </p:nvSpPr>
          <p:spPr bwMode="auto">
            <a:xfrm>
              <a:off x="2615" y="2367"/>
              <a:ext cx="298" cy="115"/>
            </a:xfrm>
            <a:custGeom>
              <a:avLst/>
              <a:gdLst>
                <a:gd name="T0" fmla="*/ 0 w 67"/>
                <a:gd name="T1" fmla="*/ 10 h 26"/>
                <a:gd name="T2" fmla="*/ 14 w 67"/>
                <a:gd name="T3" fmla="*/ 7 h 26"/>
                <a:gd name="T4" fmla="*/ 17 w 67"/>
                <a:gd name="T5" fmla="*/ 5 h 26"/>
                <a:gd name="T6" fmla="*/ 16 w 67"/>
                <a:gd name="T7" fmla="*/ 0 h 26"/>
                <a:gd name="T8" fmla="*/ 67 w 67"/>
                <a:gd name="T9" fmla="*/ 25 h 26"/>
                <a:gd name="T10" fmla="*/ 67 w 67"/>
                <a:gd name="T11" fmla="*/ 25 h 26"/>
                <a:gd name="T12" fmla="*/ 62 w 67"/>
                <a:gd name="T13" fmla="*/ 24 h 26"/>
                <a:gd name="T14" fmla="*/ 62 w 67"/>
                <a:gd name="T15" fmla="*/ 24 h 26"/>
                <a:gd name="T16" fmla="*/ 63 w 67"/>
                <a:gd name="T17" fmla="*/ 25 h 26"/>
                <a:gd name="T18" fmla="*/ 64 w 67"/>
                <a:gd name="T19" fmla="*/ 26 h 26"/>
                <a:gd name="T20" fmla="*/ 0 w 67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26">
                  <a:moveTo>
                    <a:pt x="0" y="10"/>
                  </a:moveTo>
                  <a:cubicBezTo>
                    <a:pt x="3" y="8"/>
                    <a:pt x="10" y="8"/>
                    <a:pt x="14" y="7"/>
                  </a:cubicBezTo>
                  <a:cubicBezTo>
                    <a:pt x="16" y="7"/>
                    <a:pt x="17" y="5"/>
                    <a:pt x="17" y="5"/>
                  </a:cubicBezTo>
                  <a:lnTo>
                    <a:pt x="16" y="0"/>
                  </a:lnTo>
                  <a:lnTo>
                    <a:pt x="67" y="25"/>
                  </a:lnTo>
                  <a:lnTo>
                    <a:pt x="67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5"/>
                  </a:lnTo>
                  <a:lnTo>
                    <a:pt x="64" y="2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2" name="Freeform 1078"/>
            <p:cNvSpPr>
              <a:spLocks/>
            </p:cNvSpPr>
            <p:nvPr/>
          </p:nvSpPr>
          <p:spPr bwMode="auto">
            <a:xfrm>
              <a:off x="2628" y="2371"/>
              <a:ext cx="280" cy="111"/>
            </a:xfrm>
            <a:custGeom>
              <a:avLst/>
              <a:gdLst>
                <a:gd name="T0" fmla="*/ 0 w 63"/>
                <a:gd name="T1" fmla="*/ 8 h 25"/>
                <a:gd name="T2" fmla="*/ 13 w 63"/>
                <a:gd name="T3" fmla="*/ 6 h 25"/>
                <a:gd name="T4" fmla="*/ 13 w 63"/>
                <a:gd name="T5" fmla="*/ 2 h 25"/>
                <a:gd name="T6" fmla="*/ 14 w 63"/>
                <a:gd name="T7" fmla="*/ 0 h 25"/>
                <a:gd name="T8" fmla="*/ 63 w 63"/>
                <a:gd name="T9" fmla="*/ 23 h 25"/>
                <a:gd name="T10" fmla="*/ 63 w 63"/>
                <a:gd name="T11" fmla="*/ 24 h 25"/>
                <a:gd name="T12" fmla="*/ 59 w 63"/>
                <a:gd name="T13" fmla="*/ 23 h 25"/>
                <a:gd name="T14" fmla="*/ 59 w 63"/>
                <a:gd name="T15" fmla="*/ 24 h 25"/>
                <a:gd name="T16" fmla="*/ 60 w 63"/>
                <a:gd name="T17" fmla="*/ 24 h 25"/>
                <a:gd name="T18" fmla="*/ 61 w 63"/>
                <a:gd name="T19" fmla="*/ 25 h 25"/>
                <a:gd name="T20" fmla="*/ 0 w 63"/>
                <a:gd name="T2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5">
                  <a:moveTo>
                    <a:pt x="0" y="8"/>
                  </a:moveTo>
                  <a:cubicBezTo>
                    <a:pt x="3" y="7"/>
                    <a:pt x="11" y="6"/>
                    <a:pt x="13" y="6"/>
                  </a:cubicBezTo>
                  <a:cubicBezTo>
                    <a:pt x="14" y="6"/>
                    <a:pt x="13" y="2"/>
                    <a:pt x="13" y="2"/>
                  </a:cubicBezTo>
                  <a:lnTo>
                    <a:pt x="14" y="0"/>
                  </a:lnTo>
                  <a:lnTo>
                    <a:pt x="63" y="23"/>
                  </a:lnTo>
                  <a:lnTo>
                    <a:pt x="63" y="24"/>
                  </a:lnTo>
                  <a:lnTo>
                    <a:pt x="59" y="23"/>
                  </a:lnTo>
                  <a:lnTo>
                    <a:pt x="59" y="24"/>
                  </a:lnTo>
                  <a:lnTo>
                    <a:pt x="60" y="24"/>
                  </a:lnTo>
                  <a:lnTo>
                    <a:pt x="61" y="2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3D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3" name="Freeform 1079"/>
            <p:cNvSpPr>
              <a:spLocks/>
            </p:cNvSpPr>
            <p:nvPr/>
          </p:nvSpPr>
          <p:spPr bwMode="auto">
            <a:xfrm>
              <a:off x="2642" y="2376"/>
              <a:ext cx="262" cy="106"/>
            </a:xfrm>
            <a:custGeom>
              <a:avLst/>
              <a:gdLst>
                <a:gd name="T0" fmla="*/ 56 w 59"/>
                <a:gd name="T1" fmla="*/ 22 h 24"/>
                <a:gd name="T2" fmla="*/ 57 w 59"/>
                <a:gd name="T3" fmla="*/ 24 h 24"/>
                <a:gd name="T4" fmla="*/ 0 w 59"/>
                <a:gd name="T5" fmla="*/ 6 h 24"/>
                <a:gd name="T6" fmla="*/ 12 w 59"/>
                <a:gd name="T7" fmla="*/ 5 h 24"/>
                <a:gd name="T8" fmla="*/ 10 w 59"/>
                <a:gd name="T9" fmla="*/ 0 h 24"/>
                <a:gd name="T10" fmla="*/ 59 w 59"/>
                <a:gd name="T11" fmla="*/ 23 h 24"/>
                <a:gd name="T12" fmla="*/ 56 w 59"/>
                <a:gd name="T13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4">
                  <a:moveTo>
                    <a:pt x="56" y="22"/>
                  </a:moveTo>
                  <a:lnTo>
                    <a:pt x="57" y="24"/>
                  </a:lnTo>
                  <a:lnTo>
                    <a:pt x="0" y="6"/>
                  </a:lnTo>
                  <a:cubicBezTo>
                    <a:pt x="4" y="5"/>
                    <a:pt x="12" y="5"/>
                    <a:pt x="12" y="5"/>
                  </a:cubicBezTo>
                  <a:lnTo>
                    <a:pt x="10" y="0"/>
                  </a:lnTo>
                  <a:lnTo>
                    <a:pt x="59" y="23"/>
                  </a:lnTo>
                  <a:lnTo>
                    <a:pt x="56" y="22"/>
                  </a:lnTo>
                  <a:close/>
                </a:path>
              </a:pathLst>
            </a:custGeom>
            <a:solidFill>
              <a:srgbClr val="EA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4" name="Freeform 1080"/>
            <p:cNvSpPr>
              <a:spLocks/>
            </p:cNvSpPr>
            <p:nvPr/>
          </p:nvSpPr>
          <p:spPr bwMode="auto">
            <a:xfrm>
              <a:off x="638" y="1701"/>
              <a:ext cx="62" cy="124"/>
            </a:xfrm>
            <a:custGeom>
              <a:avLst/>
              <a:gdLst>
                <a:gd name="T0" fmla="*/ 14 w 14"/>
                <a:gd name="T1" fmla="*/ 0 h 28"/>
                <a:gd name="T2" fmla="*/ 7 w 14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8">
                  <a:moveTo>
                    <a:pt x="14" y="0"/>
                  </a:moveTo>
                  <a:cubicBezTo>
                    <a:pt x="8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5" name="Freeform 1081"/>
            <p:cNvSpPr>
              <a:spLocks/>
            </p:cNvSpPr>
            <p:nvPr/>
          </p:nvSpPr>
          <p:spPr bwMode="auto">
            <a:xfrm>
              <a:off x="638" y="1701"/>
              <a:ext cx="57" cy="120"/>
            </a:xfrm>
            <a:custGeom>
              <a:avLst/>
              <a:gdLst>
                <a:gd name="T0" fmla="*/ 13 w 13"/>
                <a:gd name="T1" fmla="*/ 0 h 27"/>
                <a:gd name="T2" fmla="*/ 6 w 13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8" y="1"/>
                    <a:pt x="0" y="16"/>
                    <a:pt x="6" y="27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6" name="Freeform 1082"/>
            <p:cNvSpPr>
              <a:spLocks/>
            </p:cNvSpPr>
            <p:nvPr/>
          </p:nvSpPr>
          <p:spPr bwMode="auto">
            <a:xfrm>
              <a:off x="638" y="1705"/>
              <a:ext cx="53" cy="107"/>
            </a:xfrm>
            <a:custGeom>
              <a:avLst/>
              <a:gdLst>
                <a:gd name="T0" fmla="*/ 12 w 12"/>
                <a:gd name="T1" fmla="*/ 0 h 24"/>
                <a:gd name="T2" fmla="*/ 5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7" y="1"/>
                    <a:pt x="0" y="14"/>
                    <a:pt x="5" y="24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7" name="Freeform 1083"/>
            <p:cNvSpPr>
              <a:spLocks/>
            </p:cNvSpPr>
            <p:nvPr/>
          </p:nvSpPr>
          <p:spPr bwMode="auto">
            <a:xfrm>
              <a:off x="642" y="1705"/>
              <a:ext cx="49" cy="102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1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8" name="Freeform 1084"/>
            <p:cNvSpPr>
              <a:spLocks/>
            </p:cNvSpPr>
            <p:nvPr/>
          </p:nvSpPr>
          <p:spPr bwMode="auto">
            <a:xfrm>
              <a:off x="642" y="1705"/>
              <a:ext cx="45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2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89" name="Freeform 1085"/>
            <p:cNvSpPr>
              <a:spLocks/>
            </p:cNvSpPr>
            <p:nvPr/>
          </p:nvSpPr>
          <p:spPr bwMode="auto">
            <a:xfrm>
              <a:off x="642" y="1705"/>
              <a:ext cx="45" cy="94"/>
            </a:xfrm>
            <a:custGeom>
              <a:avLst/>
              <a:gdLst>
                <a:gd name="T0" fmla="*/ 10 w 10"/>
                <a:gd name="T1" fmla="*/ 0 h 21"/>
                <a:gd name="T2" fmla="*/ 2 w 10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0" name="Freeform 1086"/>
            <p:cNvSpPr>
              <a:spLocks/>
            </p:cNvSpPr>
            <p:nvPr/>
          </p:nvSpPr>
          <p:spPr bwMode="auto">
            <a:xfrm>
              <a:off x="655" y="1710"/>
              <a:ext cx="63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9" y="1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1" name="Freeform 1087"/>
            <p:cNvSpPr>
              <a:spLocks/>
            </p:cNvSpPr>
            <p:nvPr/>
          </p:nvSpPr>
          <p:spPr bwMode="auto">
            <a:xfrm>
              <a:off x="655" y="1710"/>
              <a:ext cx="58" cy="115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2" name="Freeform 1088"/>
            <p:cNvSpPr>
              <a:spLocks/>
            </p:cNvSpPr>
            <p:nvPr/>
          </p:nvSpPr>
          <p:spPr bwMode="auto">
            <a:xfrm>
              <a:off x="660" y="1710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3" name="Freeform 1089"/>
            <p:cNvSpPr>
              <a:spLocks/>
            </p:cNvSpPr>
            <p:nvPr/>
          </p:nvSpPr>
          <p:spPr bwMode="auto">
            <a:xfrm>
              <a:off x="660" y="1710"/>
              <a:ext cx="49" cy="102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2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4" name="Freeform 1090"/>
            <p:cNvSpPr>
              <a:spLocks/>
            </p:cNvSpPr>
            <p:nvPr/>
          </p:nvSpPr>
          <p:spPr bwMode="auto">
            <a:xfrm>
              <a:off x="660" y="1710"/>
              <a:ext cx="44" cy="97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5" name="Freeform 1091"/>
            <p:cNvSpPr>
              <a:spLocks/>
            </p:cNvSpPr>
            <p:nvPr/>
          </p:nvSpPr>
          <p:spPr bwMode="auto">
            <a:xfrm>
              <a:off x="664" y="1710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1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4" y="3"/>
                    <a:pt x="0" y="12"/>
                    <a:pt x="1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6" name="Freeform 1092"/>
            <p:cNvSpPr>
              <a:spLocks/>
            </p:cNvSpPr>
            <p:nvPr/>
          </p:nvSpPr>
          <p:spPr bwMode="auto">
            <a:xfrm>
              <a:off x="695" y="1723"/>
              <a:ext cx="63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8" y="1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7" name="Freeform 1093"/>
            <p:cNvSpPr>
              <a:spLocks/>
            </p:cNvSpPr>
            <p:nvPr/>
          </p:nvSpPr>
          <p:spPr bwMode="auto">
            <a:xfrm>
              <a:off x="695" y="1723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8" name="Freeform 1094"/>
            <p:cNvSpPr>
              <a:spLocks/>
            </p:cNvSpPr>
            <p:nvPr/>
          </p:nvSpPr>
          <p:spPr bwMode="auto">
            <a:xfrm>
              <a:off x="700" y="1723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99" name="Freeform 1095"/>
            <p:cNvSpPr>
              <a:spLocks/>
            </p:cNvSpPr>
            <p:nvPr/>
          </p:nvSpPr>
          <p:spPr bwMode="auto">
            <a:xfrm>
              <a:off x="700" y="1723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4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4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0" name="Freeform 1096"/>
            <p:cNvSpPr>
              <a:spLocks/>
            </p:cNvSpPr>
            <p:nvPr/>
          </p:nvSpPr>
          <p:spPr bwMode="auto">
            <a:xfrm>
              <a:off x="700" y="1723"/>
              <a:ext cx="44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1" name="Freeform 1097"/>
            <p:cNvSpPr>
              <a:spLocks/>
            </p:cNvSpPr>
            <p:nvPr/>
          </p:nvSpPr>
          <p:spPr bwMode="auto">
            <a:xfrm>
              <a:off x="704" y="1723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1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4" y="3"/>
                    <a:pt x="0" y="12"/>
                    <a:pt x="1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2" name="Freeform 1098"/>
            <p:cNvSpPr>
              <a:spLocks/>
            </p:cNvSpPr>
            <p:nvPr/>
          </p:nvSpPr>
          <p:spPr bwMode="auto">
            <a:xfrm>
              <a:off x="713" y="1727"/>
              <a:ext cx="62" cy="125"/>
            </a:xfrm>
            <a:custGeom>
              <a:avLst/>
              <a:gdLst>
                <a:gd name="T0" fmla="*/ 14 w 14"/>
                <a:gd name="T1" fmla="*/ 0 h 28"/>
                <a:gd name="T2" fmla="*/ 7 w 14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8">
                  <a:moveTo>
                    <a:pt x="14" y="0"/>
                  </a:moveTo>
                  <a:cubicBezTo>
                    <a:pt x="9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3" name="Freeform 1099"/>
            <p:cNvSpPr>
              <a:spLocks/>
            </p:cNvSpPr>
            <p:nvPr/>
          </p:nvSpPr>
          <p:spPr bwMode="auto">
            <a:xfrm>
              <a:off x="713" y="1727"/>
              <a:ext cx="58" cy="120"/>
            </a:xfrm>
            <a:custGeom>
              <a:avLst/>
              <a:gdLst>
                <a:gd name="T0" fmla="*/ 13 w 13"/>
                <a:gd name="T1" fmla="*/ 0 h 27"/>
                <a:gd name="T2" fmla="*/ 6 w 13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8" y="1"/>
                    <a:pt x="0" y="15"/>
                    <a:pt x="6" y="27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4" name="Freeform 1100"/>
            <p:cNvSpPr>
              <a:spLocks/>
            </p:cNvSpPr>
            <p:nvPr/>
          </p:nvSpPr>
          <p:spPr bwMode="auto">
            <a:xfrm>
              <a:off x="718" y="1727"/>
              <a:ext cx="53" cy="112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2"/>
                    <a:pt x="0" y="15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5" name="Freeform 1101"/>
            <p:cNvSpPr>
              <a:spLocks/>
            </p:cNvSpPr>
            <p:nvPr/>
          </p:nvSpPr>
          <p:spPr bwMode="auto">
            <a:xfrm>
              <a:off x="718" y="1727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4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4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6" name="Freeform 1102"/>
            <p:cNvSpPr>
              <a:spLocks/>
            </p:cNvSpPr>
            <p:nvPr/>
          </p:nvSpPr>
          <p:spPr bwMode="auto">
            <a:xfrm>
              <a:off x="718" y="1727"/>
              <a:ext cx="49" cy="103"/>
            </a:xfrm>
            <a:custGeom>
              <a:avLst/>
              <a:gdLst>
                <a:gd name="T0" fmla="*/ 11 w 11"/>
                <a:gd name="T1" fmla="*/ 0 h 23"/>
                <a:gd name="T2" fmla="*/ 3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3"/>
                    <a:pt x="0" y="13"/>
                    <a:pt x="3" y="23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7" name="Freeform 1103"/>
            <p:cNvSpPr>
              <a:spLocks/>
            </p:cNvSpPr>
            <p:nvPr/>
          </p:nvSpPr>
          <p:spPr bwMode="auto">
            <a:xfrm>
              <a:off x="722" y="1732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8" name="Freeform 1104"/>
            <p:cNvSpPr>
              <a:spLocks/>
            </p:cNvSpPr>
            <p:nvPr/>
          </p:nvSpPr>
          <p:spPr bwMode="auto">
            <a:xfrm>
              <a:off x="731" y="1736"/>
              <a:ext cx="62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9" y="0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09" name="Freeform 1105"/>
            <p:cNvSpPr>
              <a:spLocks/>
            </p:cNvSpPr>
            <p:nvPr/>
          </p:nvSpPr>
          <p:spPr bwMode="auto">
            <a:xfrm>
              <a:off x="735" y="1736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7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0" name="Freeform 1106"/>
            <p:cNvSpPr>
              <a:spLocks/>
            </p:cNvSpPr>
            <p:nvPr/>
          </p:nvSpPr>
          <p:spPr bwMode="auto">
            <a:xfrm>
              <a:off x="735" y="1736"/>
              <a:ext cx="54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1" name="Freeform 1107"/>
            <p:cNvSpPr>
              <a:spLocks/>
            </p:cNvSpPr>
            <p:nvPr/>
          </p:nvSpPr>
          <p:spPr bwMode="auto">
            <a:xfrm>
              <a:off x="735" y="1736"/>
              <a:ext cx="49" cy="103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7" y="2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2" name="Freeform 1108"/>
            <p:cNvSpPr>
              <a:spLocks/>
            </p:cNvSpPr>
            <p:nvPr/>
          </p:nvSpPr>
          <p:spPr bwMode="auto">
            <a:xfrm>
              <a:off x="740" y="1736"/>
              <a:ext cx="44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5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3" name="Freeform 1109"/>
            <p:cNvSpPr>
              <a:spLocks/>
            </p:cNvSpPr>
            <p:nvPr/>
          </p:nvSpPr>
          <p:spPr bwMode="auto">
            <a:xfrm>
              <a:off x="740" y="1736"/>
              <a:ext cx="40" cy="94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4" name="Freeform 1110"/>
            <p:cNvSpPr>
              <a:spLocks/>
            </p:cNvSpPr>
            <p:nvPr/>
          </p:nvSpPr>
          <p:spPr bwMode="auto">
            <a:xfrm>
              <a:off x="638" y="1719"/>
              <a:ext cx="9" cy="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5" name="Freeform 1111"/>
            <p:cNvSpPr>
              <a:spLocks/>
            </p:cNvSpPr>
            <p:nvPr/>
          </p:nvSpPr>
          <p:spPr bwMode="auto">
            <a:xfrm>
              <a:off x="660" y="1723"/>
              <a:ext cx="4" cy="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6" name="Freeform 1112"/>
            <p:cNvSpPr>
              <a:spLocks/>
            </p:cNvSpPr>
            <p:nvPr/>
          </p:nvSpPr>
          <p:spPr bwMode="auto">
            <a:xfrm>
              <a:off x="678" y="1727"/>
              <a:ext cx="4" cy="1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7" name="Freeform 1113"/>
            <p:cNvSpPr>
              <a:spLocks/>
            </p:cNvSpPr>
            <p:nvPr/>
          </p:nvSpPr>
          <p:spPr bwMode="auto">
            <a:xfrm>
              <a:off x="718" y="1745"/>
              <a:ext cx="4" cy="9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8" name="Freeform 1114"/>
            <p:cNvSpPr>
              <a:spLocks/>
            </p:cNvSpPr>
            <p:nvPr/>
          </p:nvSpPr>
          <p:spPr bwMode="auto">
            <a:xfrm>
              <a:off x="735" y="1750"/>
              <a:ext cx="5" cy="9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819" name="Freeform 1115"/>
            <p:cNvSpPr>
              <a:spLocks/>
            </p:cNvSpPr>
            <p:nvPr/>
          </p:nvSpPr>
          <p:spPr bwMode="auto">
            <a:xfrm>
              <a:off x="753" y="1754"/>
              <a:ext cx="5" cy="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821" name="Line 1117"/>
          <p:cNvSpPr>
            <a:spLocks noChangeShapeType="1"/>
          </p:cNvSpPr>
          <p:nvPr/>
        </p:nvSpPr>
        <p:spPr bwMode="auto">
          <a:xfrm flipV="1">
            <a:off x="4321175" y="2557463"/>
            <a:ext cx="1065213" cy="7080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3822" name="Oval 1118"/>
          <p:cNvSpPr>
            <a:spLocks noChangeArrowheads="1"/>
          </p:cNvSpPr>
          <p:nvPr/>
        </p:nvSpPr>
        <p:spPr bwMode="auto">
          <a:xfrm>
            <a:off x="4291013" y="3233738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28" name="Rectangle 10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Thuộc tính của Bút vẽ</a:t>
            </a:r>
          </a:p>
        </p:txBody>
      </p:sp>
      <p:sp>
        <p:nvSpPr>
          <p:cNvPr id="73823" name="Text Box 1119"/>
          <p:cNvSpPr txBox="1">
            <a:spLocks noChangeArrowheads="1"/>
          </p:cNvSpPr>
          <p:nvPr/>
        </p:nvSpPr>
        <p:spPr bwMode="auto">
          <a:xfrm>
            <a:off x="4238625" y="3297238"/>
            <a:ext cx="155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/>
              <a:t>p</a:t>
            </a:r>
          </a:p>
        </p:txBody>
      </p:sp>
      <p:sp>
        <p:nvSpPr>
          <p:cNvPr id="73824" name="Text Box 1120"/>
          <p:cNvSpPr txBox="1">
            <a:spLocks noChangeArrowheads="1"/>
          </p:cNvSpPr>
          <p:nvPr/>
        </p:nvSpPr>
        <p:spPr bwMode="auto">
          <a:xfrm>
            <a:off x="4845050" y="2903538"/>
            <a:ext cx="160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73825" name="Line 1121"/>
          <p:cNvSpPr>
            <a:spLocks noChangeShapeType="1"/>
          </p:cNvSpPr>
          <p:nvPr/>
        </p:nvSpPr>
        <p:spPr bwMode="auto">
          <a:xfrm>
            <a:off x="1935163" y="5592763"/>
            <a:ext cx="53197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3826" name="Line 1122"/>
          <p:cNvSpPr>
            <a:spLocks noChangeShapeType="1"/>
          </p:cNvSpPr>
          <p:nvPr/>
        </p:nvSpPr>
        <p:spPr bwMode="auto">
          <a:xfrm flipV="1">
            <a:off x="1935163" y="1782763"/>
            <a:ext cx="0" cy="381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3827" name="Oval 1123"/>
          <p:cNvSpPr>
            <a:spLocks noChangeArrowheads="1"/>
          </p:cNvSpPr>
          <p:nvPr/>
        </p:nvSpPr>
        <p:spPr bwMode="auto">
          <a:xfrm>
            <a:off x="1890713" y="554831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28" name="Text Box 1124"/>
          <p:cNvSpPr txBox="1">
            <a:spLocks noChangeArrowheads="1"/>
          </p:cNvSpPr>
          <p:nvPr/>
        </p:nvSpPr>
        <p:spPr bwMode="auto">
          <a:xfrm>
            <a:off x="3940175" y="5200650"/>
            <a:ext cx="1049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i="1"/>
              <a:t>(</a:t>
            </a:r>
            <a:r>
              <a:rPr lang="en-US" sz="2000" b="1" i="1">
                <a:sym typeface="Symbol" panose="05050102010706020507" pitchFamily="18" charset="2"/>
              </a:rPr>
              <a:t>d,)</a:t>
            </a:r>
          </a:p>
        </p:txBody>
      </p:sp>
      <p:sp>
        <p:nvSpPr>
          <p:cNvPr id="73834" name="Freeform 1130"/>
          <p:cNvSpPr>
            <a:spLocks/>
          </p:cNvSpPr>
          <p:nvPr/>
        </p:nvSpPr>
        <p:spPr bwMode="auto">
          <a:xfrm>
            <a:off x="4729163" y="2992438"/>
            <a:ext cx="69850" cy="276225"/>
          </a:xfrm>
          <a:custGeom>
            <a:avLst/>
            <a:gdLst>
              <a:gd name="T0" fmla="*/ 0 w 3"/>
              <a:gd name="T1" fmla="*/ 0 h 12"/>
              <a:gd name="T2" fmla="*/ 3 w 3"/>
              <a:gd name="T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12">
                <a:moveTo>
                  <a:pt x="0" y="0"/>
                </a:moveTo>
                <a:cubicBezTo>
                  <a:pt x="2" y="4"/>
                  <a:pt x="3" y="8"/>
                  <a:pt x="3" y="12"/>
                </a:cubicBezTo>
              </a:path>
            </a:pathLst>
          </a:custGeom>
          <a:noFill/>
          <a:ln w="28575" cmpd="sng">
            <a:solidFill>
              <a:srgbClr val="24211D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1620620-4CE7-4AAE-BD0C-4D15D59D5D30}" type="slidenum">
              <a:rPr lang="en-US"/>
              <a:pPr/>
              <a:t>51</a:t>
            </a:fld>
            <a:endParaRPr lang="en-US"/>
          </a:p>
        </p:txBody>
      </p:sp>
      <p:sp>
        <p:nvSpPr>
          <p:cNvPr id="68796" name="Line 188"/>
          <p:cNvSpPr>
            <a:spLocks noChangeShapeType="1"/>
          </p:cNvSpPr>
          <p:nvPr/>
        </p:nvSpPr>
        <p:spPr bwMode="auto">
          <a:xfrm flipV="1">
            <a:off x="3627438" y="2674938"/>
            <a:ext cx="2220912" cy="1476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68813" name="Group 205"/>
          <p:cNvGrpSpPr>
            <a:grpSpLocks/>
          </p:cNvGrpSpPr>
          <p:nvPr/>
        </p:nvGrpSpPr>
        <p:grpSpPr bwMode="auto">
          <a:xfrm>
            <a:off x="2873375" y="3441700"/>
            <a:ext cx="3379788" cy="1054100"/>
            <a:chOff x="1810" y="2168"/>
            <a:chExt cx="2129" cy="664"/>
          </a:xfrm>
        </p:grpSpPr>
        <p:grpSp>
          <p:nvGrpSpPr>
            <p:cNvPr id="68705" name="Group 97"/>
            <p:cNvGrpSpPr>
              <a:grpSpLocks/>
            </p:cNvGrpSpPr>
            <p:nvPr/>
          </p:nvGrpSpPr>
          <p:grpSpPr bwMode="auto">
            <a:xfrm>
              <a:off x="1810" y="2412"/>
              <a:ext cx="477" cy="201"/>
              <a:chOff x="469" y="1643"/>
              <a:chExt cx="2559" cy="879"/>
            </a:xfrm>
          </p:grpSpPr>
          <p:sp>
            <p:nvSpPr>
              <p:cNvPr id="68706" name="Freeform 98"/>
              <p:cNvSpPr>
                <a:spLocks/>
              </p:cNvSpPr>
              <p:nvPr/>
            </p:nvSpPr>
            <p:spPr bwMode="auto">
              <a:xfrm>
                <a:off x="767" y="1719"/>
                <a:ext cx="1959" cy="737"/>
              </a:xfrm>
              <a:custGeom>
                <a:avLst/>
                <a:gdLst>
                  <a:gd name="T0" fmla="*/ 11 w 441"/>
                  <a:gd name="T1" fmla="*/ 4 h 166"/>
                  <a:gd name="T2" fmla="*/ 429 w 441"/>
                  <a:gd name="T3" fmla="*/ 139 h 166"/>
                  <a:gd name="T4" fmla="*/ 438 w 441"/>
                  <a:gd name="T5" fmla="*/ 155 h 166"/>
                  <a:gd name="T6" fmla="*/ 412 w 441"/>
                  <a:gd name="T7" fmla="*/ 166 h 166"/>
                  <a:gd name="T8" fmla="*/ 1 w 441"/>
                  <a:gd name="T9" fmla="*/ 33 h 166"/>
                  <a:gd name="T10" fmla="*/ 11 w 441"/>
                  <a:gd name="T11" fmla="*/ 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166">
                    <a:moveTo>
                      <a:pt x="11" y="4"/>
                    </a:moveTo>
                    <a:cubicBezTo>
                      <a:pt x="17" y="6"/>
                      <a:pt x="429" y="139"/>
                      <a:pt x="429" y="139"/>
                    </a:cubicBezTo>
                    <a:cubicBezTo>
                      <a:pt x="429" y="139"/>
                      <a:pt x="441" y="151"/>
                      <a:pt x="438" y="155"/>
                    </a:cubicBezTo>
                    <a:cubicBezTo>
                      <a:pt x="436" y="159"/>
                      <a:pt x="412" y="166"/>
                      <a:pt x="412" y="166"/>
                    </a:cubicBezTo>
                    <a:lnTo>
                      <a:pt x="1" y="33"/>
                    </a:lnTo>
                    <a:cubicBezTo>
                      <a:pt x="1" y="33"/>
                      <a:pt x="0" y="0"/>
                      <a:pt x="11" y="4"/>
                    </a:cubicBezTo>
                    <a:close/>
                  </a:path>
                </a:pathLst>
              </a:custGeom>
              <a:solidFill>
                <a:srgbClr val="EA993E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07" name="Freeform 99"/>
              <p:cNvSpPr>
                <a:spLocks/>
              </p:cNvSpPr>
              <p:nvPr/>
            </p:nvSpPr>
            <p:spPr bwMode="auto">
              <a:xfrm>
                <a:off x="762" y="1776"/>
                <a:ext cx="1973" cy="662"/>
              </a:xfrm>
              <a:custGeom>
                <a:avLst/>
                <a:gdLst>
                  <a:gd name="T0" fmla="*/ 436 w 444"/>
                  <a:gd name="T1" fmla="*/ 140 h 149"/>
                  <a:gd name="T2" fmla="*/ 0 w 444"/>
                  <a:gd name="T3" fmla="*/ 0 h 149"/>
                  <a:gd name="T4" fmla="*/ 1 w 444"/>
                  <a:gd name="T5" fmla="*/ 15 h 149"/>
                  <a:gd name="T6" fmla="*/ 416 w 444"/>
                  <a:gd name="T7" fmla="*/ 149 h 149"/>
                  <a:gd name="T8" fmla="*/ 436 w 444"/>
                  <a:gd name="T9" fmla="*/ 14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149">
                    <a:moveTo>
                      <a:pt x="436" y="140"/>
                    </a:moveTo>
                    <a:lnTo>
                      <a:pt x="0" y="0"/>
                    </a:lnTo>
                    <a:lnTo>
                      <a:pt x="1" y="15"/>
                    </a:lnTo>
                    <a:lnTo>
                      <a:pt x="416" y="149"/>
                    </a:lnTo>
                    <a:cubicBezTo>
                      <a:pt x="416" y="149"/>
                      <a:pt x="444" y="142"/>
                      <a:pt x="436" y="140"/>
                    </a:cubicBezTo>
                    <a:close/>
                  </a:path>
                </a:pathLst>
              </a:custGeom>
              <a:solidFill>
                <a:srgbClr val="CD8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08" name="Freeform 100"/>
              <p:cNvSpPr>
                <a:spLocks noEditPoints="1"/>
              </p:cNvSpPr>
              <p:nvPr/>
            </p:nvSpPr>
            <p:spPr bwMode="auto">
              <a:xfrm>
                <a:off x="775" y="1767"/>
                <a:ext cx="1929" cy="636"/>
              </a:xfrm>
              <a:custGeom>
                <a:avLst/>
                <a:gdLst>
                  <a:gd name="T0" fmla="*/ 432 w 434"/>
                  <a:gd name="T1" fmla="*/ 138 h 143"/>
                  <a:gd name="T2" fmla="*/ 434 w 434"/>
                  <a:gd name="T3" fmla="*/ 141 h 143"/>
                  <a:gd name="T4" fmla="*/ 431 w 434"/>
                  <a:gd name="T5" fmla="*/ 143 h 143"/>
                  <a:gd name="T6" fmla="*/ 432 w 434"/>
                  <a:gd name="T7" fmla="*/ 138 h 143"/>
                  <a:gd name="T8" fmla="*/ 431 w 434"/>
                  <a:gd name="T9" fmla="*/ 143 h 143"/>
                  <a:gd name="T10" fmla="*/ 2 w 434"/>
                  <a:gd name="T11" fmla="*/ 4 h 143"/>
                  <a:gd name="T12" fmla="*/ 4 w 434"/>
                  <a:gd name="T13" fmla="*/ 0 h 143"/>
                  <a:gd name="T14" fmla="*/ 432 w 434"/>
                  <a:gd name="T15" fmla="*/ 138 h 143"/>
                  <a:gd name="T16" fmla="*/ 431 w 434"/>
                  <a:gd name="T17" fmla="*/ 143 h 143"/>
                  <a:gd name="T18" fmla="*/ 2 w 434"/>
                  <a:gd name="T19" fmla="*/ 4 h 143"/>
                  <a:gd name="T20" fmla="*/ 1 w 434"/>
                  <a:gd name="T21" fmla="*/ 1 h 143"/>
                  <a:gd name="T22" fmla="*/ 4 w 434"/>
                  <a:gd name="T23" fmla="*/ 0 h 143"/>
                  <a:gd name="T24" fmla="*/ 2 w 434"/>
                  <a:gd name="T25" fmla="*/ 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4" h="143">
                    <a:moveTo>
                      <a:pt x="432" y="138"/>
                    </a:moveTo>
                    <a:cubicBezTo>
                      <a:pt x="434" y="139"/>
                      <a:pt x="434" y="140"/>
                      <a:pt x="434" y="141"/>
                    </a:cubicBezTo>
                    <a:cubicBezTo>
                      <a:pt x="434" y="142"/>
                      <a:pt x="432" y="143"/>
                      <a:pt x="431" y="143"/>
                    </a:cubicBezTo>
                    <a:lnTo>
                      <a:pt x="432" y="138"/>
                    </a:lnTo>
                    <a:close/>
                    <a:moveTo>
                      <a:pt x="431" y="143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432" y="138"/>
                    </a:lnTo>
                    <a:lnTo>
                      <a:pt x="431" y="143"/>
                    </a:lnTo>
                    <a:close/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09" name="Freeform 101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75" cy="618"/>
              </a:xfrm>
              <a:custGeom>
                <a:avLst/>
                <a:gdLst>
                  <a:gd name="T0" fmla="*/ 420 w 422"/>
                  <a:gd name="T1" fmla="*/ 135 h 139"/>
                  <a:gd name="T2" fmla="*/ 421 w 422"/>
                  <a:gd name="T3" fmla="*/ 137 h 139"/>
                  <a:gd name="T4" fmla="*/ 419 w 422"/>
                  <a:gd name="T5" fmla="*/ 139 h 139"/>
                  <a:gd name="T6" fmla="*/ 420 w 422"/>
                  <a:gd name="T7" fmla="*/ 135 h 139"/>
                  <a:gd name="T8" fmla="*/ 419 w 422"/>
                  <a:gd name="T9" fmla="*/ 139 h 139"/>
                  <a:gd name="T10" fmla="*/ 1 w 422"/>
                  <a:gd name="T11" fmla="*/ 4 h 139"/>
                  <a:gd name="T12" fmla="*/ 2 w 422"/>
                  <a:gd name="T13" fmla="*/ 0 h 139"/>
                  <a:gd name="T14" fmla="*/ 420 w 422"/>
                  <a:gd name="T15" fmla="*/ 135 h 139"/>
                  <a:gd name="T16" fmla="*/ 419 w 422"/>
                  <a:gd name="T17" fmla="*/ 139 h 139"/>
                  <a:gd name="T18" fmla="*/ 1 w 422"/>
                  <a:gd name="T19" fmla="*/ 4 h 139"/>
                  <a:gd name="T20" fmla="*/ 0 w 422"/>
                  <a:gd name="T21" fmla="*/ 1 h 139"/>
                  <a:gd name="T22" fmla="*/ 2 w 422"/>
                  <a:gd name="T23" fmla="*/ 0 h 139"/>
                  <a:gd name="T24" fmla="*/ 1 w 422"/>
                  <a:gd name="T25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2" h="139">
                    <a:moveTo>
                      <a:pt x="420" y="135"/>
                    </a:moveTo>
                    <a:cubicBezTo>
                      <a:pt x="421" y="135"/>
                      <a:pt x="422" y="136"/>
                      <a:pt x="421" y="137"/>
                    </a:cubicBezTo>
                    <a:cubicBezTo>
                      <a:pt x="421" y="138"/>
                      <a:pt x="420" y="139"/>
                      <a:pt x="419" y="139"/>
                    </a:cubicBezTo>
                    <a:lnTo>
                      <a:pt x="420" y="135"/>
                    </a:lnTo>
                    <a:close/>
                    <a:moveTo>
                      <a:pt x="419" y="139"/>
                    </a:moveTo>
                    <a:lnTo>
                      <a:pt x="1" y="4"/>
                    </a:lnTo>
                    <a:lnTo>
                      <a:pt x="2" y="0"/>
                    </a:lnTo>
                    <a:lnTo>
                      <a:pt x="420" y="135"/>
                    </a:lnTo>
                    <a:lnTo>
                      <a:pt x="419" y="139"/>
                    </a:lnTo>
                    <a:close/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BA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0" name="Freeform 102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22" cy="600"/>
              </a:xfrm>
              <a:custGeom>
                <a:avLst/>
                <a:gdLst>
                  <a:gd name="T0" fmla="*/ 409 w 410"/>
                  <a:gd name="T1" fmla="*/ 131 h 135"/>
                  <a:gd name="T2" fmla="*/ 410 w 410"/>
                  <a:gd name="T3" fmla="*/ 134 h 135"/>
                  <a:gd name="T4" fmla="*/ 408 w 410"/>
                  <a:gd name="T5" fmla="*/ 135 h 135"/>
                  <a:gd name="T6" fmla="*/ 409 w 410"/>
                  <a:gd name="T7" fmla="*/ 131 h 135"/>
                  <a:gd name="T8" fmla="*/ 408 w 410"/>
                  <a:gd name="T9" fmla="*/ 135 h 135"/>
                  <a:gd name="T10" fmla="*/ 1 w 410"/>
                  <a:gd name="T11" fmla="*/ 3 h 135"/>
                  <a:gd name="T12" fmla="*/ 2 w 410"/>
                  <a:gd name="T13" fmla="*/ 0 h 135"/>
                  <a:gd name="T14" fmla="*/ 409 w 410"/>
                  <a:gd name="T15" fmla="*/ 131 h 135"/>
                  <a:gd name="T16" fmla="*/ 408 w 410"/>
                  <a:gd name="T17" fmla="*/ 135 h 135"/>
                  <a:gd name="T18" fmla="*/ 1 w 410"/>
                  <a:gd name="T19" fmla="*/ 3 h 135"/>
                  <a:gd name="T20" fmla="*/ 0 w 410"/>
                  <a:gd name="T21" fmla="*/ 1 h 135"/>
                  <a:gd name="T22" fmla="*/ 2 w 410"/>
                  <a:gd name="T23" fmla="*/ 0 h 135"/>
                  <a:gd name="T24" fmla="*/ 1 w 410"/>
                  <a:gd name="T25" fmla="*/ 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0" h="135">
                    <a:moveTo>
                      <a:pt x="409" y="131"/>
                    </a:moveTo>
                    <a:cubicBezTo>
                      <a:pt x="410" y="132"/>
                      <a:pt x="410" y="133"/>
                      <a:pt x="410" y="134"/>
                    </a:cubicBezTo>
                    <a:cubicBezTo>
                      <a:pt x="410" y="134"/>
                      <a:pt x="409" y="135"/>
                      <a:pt x="408" y="135"/>
                    </a:cubicBezTo>
                    <a:lnTo>
                      <a:pt x="409" y="131"/>
                    </a:lnTo>
                    <a:close/>
                    <a:moveTo>
                      <a:pt x="408" y="135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409" y="131"/>
                    </a:lnTo>
                    <a:lnTo>
                      <a:pt x="408" y="135"/>
                    </a:lnTo>
                    <a:close/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BB6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1" name="Freeform 103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73" cy="582"/>
              </a:xfrm>
              <a:custGeom>
                <a:avLst/>
                <a:gdLst>
                  <a:gd name="T0" fmla="*/ 398 w 399"/>
                  <a:gd name="T1" fmla="*/ 128 h 131"/>
                  <a:gd name="T2" fmla="*/ 398 w 399"/>
                  <a:gd name="T3" fmla="*/ 130 h 131"/>
                  <a:gd name="T4" fmla="*/ 397 w 399"/>
                  <a:gd name="T5" fmla="*/ 131 h 131"/>
                  <a:gd name="T6" fmla="*/ 398 w 399"/>
                  <a:gd name="T7" fmla="*/ 128 h 131"/>
                  <a:gd name="T8" fmla="*/ 397 w 399"/>
                  <a:gd name="T9" fmla="*/ 131 h 131"/>
                  <a:gd name="T10" fmla="*/ 1 w 399"/>
                  <a:gd name="T11" fmla="*/ 3 h 131"/>
                  <a:gd name="T12" fmla="*/ 2 w 399"/>
                  <a:gd name="T13" fmla="*/ 0 h 131"/>
                  <a:gd name="T14" fmla="*/ 398 w 399"/>
                  <a:gd name="T15" fmla="*/ 128 h 131"/>
                  <a:gd name="T16" fmla="*/ 397 w 399"/>
                  <a:gd name="T17" fmla="*/ 131 h 131"/>
                  <a:gd name="T18" fmla="*/ 1 w 399"/>
                  <a:gd name="T19" fmla="*/ 3 h 131"/>
                  <a:gd name="T20" fmla="*/ 0 w 399"/>
                  <a:gd name="T21" fmla="*/ 1 h 131"/>
                  <a:gd name="T22" fmla="*/ 2 w 399"/>
                  <a:gd name="T23" fmla="*/ 0 h 131"/>
                  <a:gd name="T24" fmla="*/ 1 w 399"/>
                  <a:gd name="T25" fmla="*/ 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9" h="131">
                    <a:moveTo>
                      <a:pt x="398" y="128"/>
                    </a:moveTo>
                    <a:cubicBezTo>
                      <a:pt x="398" y="128"/>
                      <a:pt x="399" y="129"/>
                      <a:pt x="398" y="130"/>
                    </a:cubicBezTo>
                    <a:cubicBezTo>
                      <a:pt x="398" y="130"/>
                      <a:pt x="397" y="131"/>
                      <a:pt x="397" y="131"/>
                    </a:cubicBezTo>
                    <a:lnTo>
                      <a:pt x="398" y="128"/>
                    </a:lnTo>
                    <a:close/>
                    <a:moveTo>
                      <a:pt x="397" y="131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398" y="128"/>
                    </a:lnTo>
                    <a:lnTo>
                      <a:pt x="397" y="131"/>
                    </a:lnTo>
                    <a:close/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B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2" name="Freeform 104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19" cy="564"/>
              </a:xfrm>
              <a:custGeom>
                <a:avLst/>
                <a:gdLst>
                  <a:gd name="T0" fmla="*/ 386 w 387"/>
                  <a:gd name="T1" fmla="*/ 125 h 127"/>
                  <a:gd name="T2" fmla="*/ 387 w 387"/>
                  <a:gd name="T3" fmla="*/ 126 h 127"/>
                  <a:gd name="T4" fmla="*/ 385 w 387"/>
                  <a:gd name="T5" fmla="*/ 127 h 127"/>
                  <a:gd name="T6" fmla="*/ 386 w 387"/>
                  <a:gd name="T7" fmla="*/ 125 h 127"/>
                  <a:gd name="T8" fmla="*/ 385 w 387"/>
                  <a:gd name="T9" fmla="*/ 127 h 127"/>
                  <a:gd name="T10" fmla="*/ 1 w 387"/>
                  <a:gd name="T11" fmla="*/ 3 h 127"/>
                  <a:gd name="T12" fmla="*/ 2 w 387"/>
                  <a:gd name="T13" fmla="*/ 1 h 127"/>
                  <a:gd name="T14" fmla="*/ 386 w 387"/>
                  <a:gd name="T15" fmla="*/ 125 h 127"/>
                  <a:gd name="T16" fmla="*/ 385 w 387"/>
                  <a:gd name="T17" fmla="*/ 127 h 127"/>
                  <a:gd name="T18" fmla="*/ 1 w 387"/>
                  <a:gd name="T19" fmla="*/ 3 h 127"/>
                  <a:gd name="T20" fmla="*/ 1 w 387"/>
                  <a:gd name="T21" fmla="*/ 1 h 127"/>
                  <a:gd name="T22" fmla="*/ 2 w 387"/>
                  <a:gd name="T23" fmla="*/ 1 h 127"/>
                  <a:gd name="T24" fmla="*/ 1 w 387"/>
                  <a:gd name="T2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7" h="127">
                    <a:moveTo>
                      <a:pt x="386" y="125"/>
                    </a:moveTo>
                    <a:cubicBezTo>
                      <a:pt x="387" y="125"/>
                      <a:pt x="387" y="125"/>
                      <a:pt x="387" y="126"/>
                    </a:cubicBezTo>
                    <a:cubicBezTo>
                      <a:pt x="387" y="126"/>
                      <a:pt x="386" y="127"/>
                      <a:pt x="385" y="127"/>
                    </a:cubicBezTo>
                    <a:lnTo>
                      <a:pt x="386" y="125"/>
                    </a:lnTo>
                    <a:close/>
                    <a:moveTo>
                      <a:pt x="385" y="127"/>
                    </a:moveTo>
                    <a:lnTo>
                      <a:pt x="1" y="3"/>
                    </a:lnTo>
                    <a:lnTo>
                      <a:pt x="2" y="1"/>
                    </a:lnTo>
                    <a:lnTo>
                      <a:pt x="386" y="125"/>
                    </a:lnTo>
                    <a:lnTo>
                      <a:pt x="385" y="127"/>
                    </a:lnTo>
                    <a:close/>
                    <a:moveTo>
                      <a:pt x="1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C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3" name="Freeform 105"/>
              <p:cNvSpPr>
                <a:spLocks noEditPoints="1"/>
              </p:cNvSpPr>
              <p:nvPr/>
            </p:nvSpPr>
            <p:spPr bwMode="auto">
              <a:xfrm>
                <a:off x="784" y="1772"/>
                <a:ext cx="1667" cy="542"/>
              </a:xfrm>
              <a:custGeom>
                <a:avLst/>
                <a:gdLst>
                  <a:gd name="T0" fmla="*/ 374 w 375"/>
                  <a:gd name="T1" fmla="*/ 120 h 122"/>
                  <a:gd name="T2" fmla="*/ 374 w 375"/>
                  <a:gd name="T3" fmla="*/ 121 h 122"/>
                  <a:gd name="T4" fmla="*/ 373 w 375"/>
                  <a:gd name="T5" fmla="*/ 122 h 122"/>
                  <a:gd name="T6" fmla="*/ 374 w 375"/>
                  <a:gd name="T7" fmla="*/ 120 h 122"/>
                  <a:gd name="T8" fmla="*/ 373 w 375"/>
                  <a:gd name="T9" fmla="*/ 122 h 122"/>
                  <a:gd name="T10" fmla="*/ 0 w 375"/>
                  <a:gd name="T11" fmla="*/ 1 h 122"/>
                  <a:gd name="T12" fmla="*/ 1 w 375"/>
                  <a:gd name="T13" fmla="*/ 0 h 122"/>
                  <a:gd name="T14" fmla="*/ 374 w 375"/>
                  <a:gd name="T15" fmla="*/ 120 h 122"/>
                  <a:gd name="T16" fmla="*/ 373 w 375"/>
                  <a:gd name="T17" fmla="*/ 122 h 122"/>
                  <a:gd name="T18" fmla="*/ 0 w 375"/>
                  <a:gd name="T19" fmla="*/ 1 h 122"/>
                  <a:gd name="T20" fmla="*/ 0 w 375"/>
                  <a:gd name="T21" fmla="*/ 0 h 122"/>
                  <a:gd name="T22" fmla="*/ 1 w 375"/>
                  <a:gd name="T23" fmla="*/ 0 h 122"/>
                  <a:gd name="T24" fmla="*/ 0 w 375"/>
                  <a:gd name="T25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122">
                    <a:moveTo>
                      <a:pt x="374" y="120"/>
                    </a:moveTo>
                    <a:cubicBezTo>
                      <a:pt x="374" y="120"/>
                      <a:pt x="375" y="121"/>
                      <a:pt x="374" y="121"/>
                    </a:cubicBezTo>
                    <a:cubicBezTo>
                      <a:pt x="374" y="122"/>
                      <a:pt x="374" y="122"/>
                      <a:pt x="373" y="122"/>
                    </a:cubicBezTo>
                    <a:lnTo>
                      <a:pt x="374" y="120"/>
                    </a:lnTo>
                    <a:close/>
                    <a:moveTo>
                      <a:pt x="373" y="122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74" y="120"/>
                    </a:lnTo>
                    <a:lnTo>
                      <a:pt x="373" y="122"/>
                    </a:ln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4" name="Line 106"/>
              <p:cNvSpPr>
                <a:spLocks noChangeShapeType="1"/>
              </p:cNvSpPr>
              <p:nvPr/>
            </p:nvSpPr>
            <p:spPr bwMode="auto">
              <a:xfrm flipH="1" flipV="1">
                <a:off x="789" y="1772"/>
                <a:ext cx="1604" cy="520"/>
              </a:xfrm>
              <a:prstGeom prst="line">
                <a:avLst/>
              </a:prstGeom>
              <a:noFill/>
              <a:ln w="0">
                <a:solidFill>
                  <a:srgbClr val="FDD46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5" name="Freeform 107"/>
              <p:cNvSpPr>
                <a:spLocks/>
              </p:cNvSpPr>
              <p:nvPr/>
            </p:nvSpPr>
            <p:spPr bwMode="auto">
              <a:xfrm>
                <a:off x="744" y="1839"/>
                <a:ext cx="1889" cy="612"/>
              </a:xfrm>
              <a:custGeom>
                <a:avLst/>
                <a:gdLst>
                  <a:gd name="T0" fmla="*/ 416 w 425"/>
                  <a:gd name="T1" fmla="*/ 134 h 138"/>
                  <a:gd name="T2" fmla="*/ 0 w 425"/>
                  <a:gd name="T3" fmla="*/ 0 h 138"/>
                  <a:gd name="T4" fmla="*/ 2 w 425"/>
                  <a:gd name="T5" fmla="*/ 3 h 138"/>
                  <a:gd name="T6" fmla="*/ 417 w 425"/>
                  <a:gd name="T7" fmla="*/ 138 h 138"/>
                  <a:gd name="T8" fmla="*/ 416 w 425"/>
                  <a:gd name="T9" fmla="*/ 1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138">
                    <a:moveTo>
                      <a:pt x="416" y="134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17" y="138"/>
                    </a:lnTo>
                    <a:cubicBezTo>
                      <a:pt x="417" y="138"/>
                      <a:pt x="425" y="137"/>
                      <a:pt x="416" y="134"/>
                    </a:cubicBezTo>
                    <a:close/>
                  </a:path>
                </a:pathLst>
              </a:custGeom>
              <a:solidFill>
                <a:srgbClr val="A97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6" name="Freeform 108"/>
              <p:cNvSpPr>
                <a:spLocks/>
              </p:cNvSpPr>
              <p:nvPr/>
            </p:nvSpPr>
            <p:spPr bwMode="auto">
              <a:xfrm>
                <a:off x="469" y="1643"/>
                <a:ext cx="195" cy="173"/>
              </a:xfrm>
              <a:custGeom>
                <a:avLst/>
                <a:gdLst>
                  <a:gd name="T0" fmla="*/ 44 w 44"/>
                  <a:gd name="T1" fmla="*/ 10 h 39"/>
                  <a:gd name="T2" fmla="*/ 9 w 44"/>
                  <a:gd name="T3" fmla="*/ 11 h 39"/>
                  <a:gd name="T4" fmla="*/ 38 w 44"/>
                  <a:gd name="T5" fmla="*/ 39 h 39"/>
                  <a:gd name="T6" fmla="*/ 44 w 44"/>
                  <a:gd name="T7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9">
                    <a:moveTo>
                      <a:pt x="44" y="10"/>
                    </a:moveTo>
                    <a:cubicBezTo>
                      <a:pt x="22" y="3"/>
                      <a:pt x="14" y="0"/>
                      <a:pt x="9" y="11"/>
                    </a:cubicBezTo>
                    <a:cubicBezTo>
                      <a:pt x="0" y="30"/>
                      <a:pt x="19" y="32"/>
                      <a:pt x="38" y="39"/>
                    </a:cubicBezTo>
                    <a:lnTo>
                      <a:pt x="44" y="10"/>
                    </a:lnTo>
                    <a:close/>
                  </a:path>
                </a:pathLst>
              </a:custGeom>
              <a:solidFill>
                <a:srgbClr val="DA7C6C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7" name="Freeform 109"/>
              <p:cNvSpPr>
                <a:spLocks/>
              </p:cNvSpPr>
              <p:nvPr/>
            </p:nvSpPr>
            <p:spPr bwMode="auto">
              <a:xfrm>
                <a:off x="482" y="1643"/>
                <a:ext cx="245" cy="169"/>
              </a:xfrm>
              <a:custGeom>
                <a:avLst/>
                <a:gdLst>
                  <a:gd name="T0" fmla="*/ 7 w 55"/>
                  <a:gd name="T1" fmla="*/ 11 h 38"/>
                  <a:gd name="T2" fmla="*/ 47 w 55"/>
                  <a:gd name="T3" fmla="*/ 26 h 38"/>
                  <a:gd name="T4" fmla="*/ 7 w 55"/>
                  <a:gd name="T5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8">
                    <a:moveTo>
                      <a:pt x="7" y="11"/>
                    </a:moveTo>
                    <a:cubicBezTo>
                      <a:pt x="13" y="0"/>
                      <a:pt x="55" y="13"/>
                      <a:pt x="47" y="26"/>
                    </a:cubicBezTo>
                    <a:cubicBezTo>
                      <a:pt x="39" y="38"/>
                      <a:pt x="0" y="24"/>
                      <a:pt x="7" y="11"/>
                    </a:cubicBezTo>
                    <a:close/>
                  </a:path>
                </a:pathLst>
              </a:custGeom>
              <a:solidFill>
                <a:srgbClr val="DA7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8" name="Freeform 110"/>
              <p:cNvSpPr>
                <a:spLocks/>
              </p:cNvSpPr>
              <p:nvPr/>
            </p:nvSpPr>
            <p:spPr bwMode="auto">
              <a:xfrm>
                <a:off x="491" y="1648"/>
                <a:ext cx="222" cy="151"/>
              </a:xfrm>
              <a:custGeom>
                <a:avLst/>
                <a:gdLst>
                  <a:gd name="T0" fmla="*/ 6 w 50"/>
                  <a:gd name="T1" fmla="*/ 10 h 34"/>
                  <a:gd name="T2" fmla="*/ 43 w 50"/>
                  <a:gd name="T3" fmla="*/ 24 h 34"/>
                  <a:gd name="T4" fmla="*/ 6 w 50"/>
                  <a:gd name="T5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4">
                    <a:moveTo>
                      <a:pt x="6" y="10"/>
                    </a:moveTo>
                    <a:cubicBezTo>
                      <a:pt x="11" y="0"/>
                      <a:pt x="50" y="12"/>
                      <a:pt x="43" y="24"/>
                    </a:cubicBezTo>
                    <a:cubicBezTo>
                      <a:pt x="36" y="34"/>
                      <a:pt x="0" y="22"/>
                      <a:pt x="6" y="10"/>
                    </a:cubicBezTo>
                    <a:close/>
                  </a:path>
                </a:pathLst>
              </a:custGeom>
              <a:solidFill>
                <a:srgbClr val="E18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19" name="Freeform 111"/>
              <p:cNvSpPr>
                <a:spLocks/>
              </p:cNvSpPr>
              <p:nvPr/>
            </p:nvSpPr>
            <p:spPr bwMode="auto">
              <a:xfrm>
                <a:off x="500" y="1656"/>
                <a:ext cx="200" cy="129"/>
              </a:xfrm>
              <a:custGeom>
                <a:avLst/>
                <a:gdLst>
                  <a:gd name="T0" fmla="*/ 4 w 45"/>
                  <a:gd name="T1" fmla="*/ 8 h 29"/>
                  <a:gd name="T2" fmla="*/ 39 w 45"/>
                  <a:gd name="T3" fmla="*/ 21 h 29"/>
                  <a:gd name="T4" fmla="*/ 4 w 45"/>
                  <a:gd name="T5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9">
                    <a:moveTo>
                      <a:pt x="4" y="8"/>
                    </a:moveTo>
                    <a:cubicBezTo>
                      <a:pt x="8" y="0"/>
                      <a:pt x="45" y="11"/>
                      <a:pt x="39" y="21"/>
                    </a:cubicBezTo>
                    <a:cubicBezTo>
                      <a:pt x="33" y="29"/>
                      <a:pt x="0" y="18"/>
                      <a:pt x="4" y="8"/>
                    </a:cubicBezTo>
                    <a:close/>
                  </a:path>
                </a:pathLst>
              </a:custGeom>
              <a:solidFill>
                <a:srgbClr val="E383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0" name="Freeform 112"/>
              <p:cNvSpPr>
                <a:spLocks/>
              </p:cNvSpPr>
              <p:nvPr/>
            </p:nvSpPr>
            <p:spPr bwMode="auto">
              <a:xfrm>
                <a:off x="509" y="1661"/>
                <a:ext cx="178" cy="115"/>
              </a:xfrm>
              <a:custGeom>
                <a:avLst/>
                <a:gdLst>
                  <a:gd name="T0" fmla="*/ 3 w 40"/>
                  <a:gd name="T1" fmla="*/ 8 h 26"/>
                  <a:gd name="T2" fmla="*/ 35 w 40"/>
                  <a:gd name="T3" fmla="*/ 19 h 26"/>
                  <a:gd name="T4" fmla="*/ 3 w 40"/>
                  <a:gd name="T5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3" y="8"/>
                    </a:moveTo>
                    <a:cubicBezTo>
                      <a:pt x="6" y="0"/>
                      <a:pt x="40" y="10"/>
                      <a:pt x="35" y="19"/>
                    </a:cubicBezTo>
                    <a:cubicBezTo>
                      <a:pt x="31" y="26"/>
                      <a:pt x="0" y="15"/>
                      <a:pt x="3" y="8"/>
                    </a:cubicBezTo>
                    <a:close/>
                  </a:path>
                </a:pathLst>
              </a:custGeom>
              <a:solidFill>
                <a:srgbClr val="E988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1" name="Freeform 113"/>
              <p:cNvSpPr>
                <a:spLocks/>
              </p:cNvSpPr>
              <p:nvPr/>
            </p:nvSpPr>
            <p:spPr bwMode="auto">
              <a:xfrm>
                <a:off x="513" y="1670"/>
                <a:ext cx="160" cy="93"/>
              </a:xfrm>
              <a:custGeom>
                <a:avLst/>
                <a:gdLst>
                  <a:gd name="T0" fmla="*/ 3 w 36"/>
                  <a:gd name="T1" fmla="*/ 6 h 21"/>
                  <a:gd name="T2" fmla="*/ 32 w 36"/>
                  <a:gd name="T3" fmla="*/ 16 h 21"/>
                  <a:gd name="T4" fmla="*/ 3 w 36"/>
                  <a:gd name="T5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3" y="6"/>
                    </a:moveTo>
                    <a:cubicBezTo>
                      <a:pt x="5" y="0"/>
                      <a:pt x="36" y="9"/>
                      <a:pt x="32" y="16"/>
                    </a:cubicBezTo>
                    <a:cubicBezTo>
                      <a:pt x="29" y="21"/>
                      <a:pt x="0" y="12"/>
                      <a:pt x="3" y="6"/>
                    </a:cubicBezTo>
                    <a:close/>
                  </a:path>
                </a:pathLst>
              </a:custGeom>
              <a:solidFill>
                <a:srgbClr val="EF8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2" name="Freeform 114"/>
              <p:cNvSpPr>
                <a:spLocks/>
              </p:cNvSpPr>
              <p:nvPr/>
            </p:nvSpPr>
            <p:spPr bwMode="auto">
              <a:xfrm>
                <a:off x="522" y="1674"/>
                <a:ext cx="138" cy="76"/>
              </a:xfrm>
              <a:custGeom>
                <a:avLst/>
                <a:gdLst>
                  <a:gd name="T0" fmla="*/ 2 w 31"/>
                  <a:gd name="T1" fmla="*/ 5 h 17"/>
                  <a:gd name="T2" fmla="*/ 28 w 31"/>
                  <a:gd name="T3" fmla="*/ 14 h 17"/>
                  <a:gd name="T4" fmla="*/ 2 w 31"/>
                  <a:gd name="T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7">
                    <a:moveTo>
                      <a:pt x="2" y="5"/>
                    </a:moveTo>
                    <a:cubicBezTo>
                      <a:pt x="3" y="0"/>
                      <a:pt x="31" y="8"/>
                      <a:pt x="28" y="14"/>
                    </a:cubicBezTo>
                    <a:cubicBezTo>
                      <a:pt x="26" y="17"/>
                      <a:pt x="0" y="9"/>
                      <a:pt x="2" y="5"/>
                    </a:cubicBezTo>
                    <a:close/>
                  </a:path>
                </a:pathLst>
              </a:custGeom>
              <a:solidFill>
                <a:srgbClr val="F39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3" name="Freeform 115"/>
              <p:cNvSpPr>
                <a:spLocks/>
              </p:cNvSpPr>
              <p:nvPr/>
            </p:nvSpPr>
            <p:spPr bwMode="auto">
              <a:xfrm>
                <a:off x="531" y="1683"/>
                <a:ext cx="116" cy="53"/>
              </a:xfrm>
              <a:custGeom>
                <a:avLst/>
                <a:gdLst>
                  <a:gd name="T0" fmla="*/ 1 w 26"/>
                  <a:gd name="T1" fmla="*/ 3 h 12"/>
                  <a:gd name="T2" fmla="*/ 24 w 26"/>
                  <a:gd name="T3" fmla="*/ 11 h 12"/>
                  <a:gd name="T4" fmla="*/ 1 w 26"/>
                  <a:gd name="T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2">
                    <a:moveTo>
                      <a:pt x="1" y="3"/>
                    </a:moveTo>
                    <a:cubicBezTo>
                      <a:pt x="1" y="0"/>
                      <a:pt x="26" y="7"/>
                      <a:pt x="24" y="11"/>
                    </a:cubicBezTo>
                    <a:cubicBezTo>
                      <a:pt x="23" y="12"/>
                      <a:pt x="0" y="6"/>
                      <a:pt x="1" y="3"/>
                    </a:cubicBezTo>
                    <a:close/>
                  </a:path>
                </a:pathLst>
              </a:custGeom>
              <a:solidFill>
                <a:srgbClr val="F89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4" name="Freeform 116"/>
              <p:cNvSpPr>
                <a:spLocks/>
              </p:cNvSpPr>
              <p:nvPr/>
            </p:nvSpPr>
            <p:spPr bwMode="auto">
              <a:xfrm>
                <a:off x="575" y="1674"/>
                <a:ext cx="258" cy="200"/>
              </a:xfrm>
              <a:custGeom>
                <a:avLst/>
                <a:gdLst>
                  <a:gd name="T0" fmla="*/ 51 w 58"/>
                  <a:gd name="T1" fmla="*/ 45 h 45"/>
                  <a:gd name="T2" fmla="*/ 44 w 58"/>
                  <a:gd name="T3" fmla="*/ 43 h 45"/>
                  <a:gd name="T4" fmla="*/ 41 w 58"/>
                  <a:gd name="T5" fmla="*/ 42 h 45"/>
                  <a:gd name="T6" fmla="*/ 40 w 58"/>
                  <a:gd name="T7" fmla="*/ 42 h 45"/>
                  <a:gd name="T8" fmla="*/ 37 w 58"/>
                  <a:gd name="T9" fmla="*/ 40 h 45"/>
                  <a:gd name="T10" fmla="*/ 35 w 58"/>
                  <a:gd name="T11" fmla="*/ 40 h 45"/>
                  <a:gd name="T12" fmla="*/ 32 w 58"/>
                  <a:gd name="T13" fmla="*/ 39 h 45"/>
                  <a:gd name="T14" fmla="*/ 26 w 58"/>
                  <a:gd name="T15" fmla="*/ 37 h 45"/>
                  <a:gd name="T16" fmla="*/ 23 w 58"/>
                  <a:gd name="T17" fmla="*/ 36 h 45"/>
                  <a:gd name="T18" fmla="*/ 22 w 58"/>
                  <a:gd name="T19" fmla="*/ 35 h 45"/>
                  <a:gd name="T20" fmla="*/ 19 w 58"/>
                  <a:gd name="T21" fmla="*/ 34 h 45"/>
                  <a:gd name="T22" fmla="*/ 17 w 58"/>
                  <a:gd name="T23" fmla="*/ 33 h 45"/>
                  <a:gd name="T24" fmla="*/ 14 w 58"/>
                  <a:gd name="T25" fmla="*/ 32 h 45"/>
                  <a:gd name="T26" fmla="*/ 12 w 58"/>
                  <a:gd name="T27" fmla="*/ 31 h 45"/>
                  <a:gd name="T28" fmla="*/ 20 w 58"/>
                  <a:gd name="T29" fmla="*/ 3 h 45"/>
                  <a:gd name="T30" fmla="*/ 22 w 58"/>
                  <a:gd name="T31" fmla="*/ 4 h 45"/>
                  <a:gd name="T32" fmla="*/ 25 w 58"/>
                  <a:gd name="T33" fmla="*/ 5 h 45"/>
                  <a:gd name="T34" fmla="*/ 27 w 58"/>
                  <a:gd name="T35" fmla="*/ 5 h 45"/>
                  <a:gd name="T36" fmla="*/ 30 w 58"/>
                  <a:gd name="T37" fmla="*/ 6 h 45"/>
                  <a:gd name="T38" fmla="*/ 31 w 58"/>
                  <a:gd name="T39" fmla="*/ 7 h 45"/>
                  <a:gd name="T40" fmla="*/ 34 w 58"/>
                  <a:gd name="T41" fmla="*/ 7 h 45"/>
                  <a:gd name="T42" fmla="*/ 40 w 58"/>
                  <a:gd name="T43" fmla="*/ 10 h 45"/>
                  <a:gd name="T44" fmla="*/ 43 w 58"/>
                  <a:gd name="T45" fmla="*/ 10 h 45"/>
                  <a:gd name="T46" fmla="*/ 45 w 58"/>
                  <a:gd name="T47" fmla="*/ 11 h 45"/>
                  <a:gd name="T48" fmla="*/ 48 w 58"/>
                  <a:gd name="T49" fmla="*/ 12 h 45"/>
                  <a:gd name="T50" fmla="*/ 49 w 58"/>
                  <a:gd name="T51" fmla="*/ 12 h 45"/>
                  <a:gd name="T52" fmla="*/ 52 w 58"/>
                  <a:gd name="T53" fmla="*/ 13 h 45"/>
                  <a:gd name="T54" fmla="*/ 58 w 58"/>
                  <a:gd name="T55" fmla="*/ 15 h 45"/>
                  <a:gd name="T56" fmla="*/ 51 w 58"/>
                  <a:gd name="T5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" h="45">
                    <a:moveTo>
                      <a:pt x="51" y="45"/>
                    </a:moveTo>
                    <a:lnTo>
                      <a:pt x="44" y="43"/>
                    </a:lnTo>
                    <a:cubicBezTo>
                      <a:pt x="43" y="44"/>
                      <a:pt x="43" y="44"/>
                      <a:pt x="41" y="42"/>
                    </a:cubicBezTo>
                    <a:cubicBezTo>
                      <a:pt x="41" y="42"/>
                      <a:pt x="40" y="42"/>
                      <a:pt x="40" y="42"/>
                    </a:cubicBezTo>
                    <a:cubicBezTo>
                      <a:pt x="38" y="42"/>
                      <a:pt x="38" y="42"/>
                      <a:pt x="37" y="40"/>
                    </a:cubicBezTo>
                    <a:cubicBezTo>
                      <a:pt x="37" y="40"/>
                      <a:pt x="35" y="40"/>
                      <a:pt x="35" y="40"/>
                    </a:cubicBezTo>
                    <a:cubicBezTo>
                      <a:pt x="34" y="40"/>
                      <a:pt x="34" y="40"/>
                      <a:pt x="32" y="39"/>
                    </a:cubicBezTo>
                    <a:lnTo>
                      <a:pt x="26" y="37"/>
                    </a:lnTo>
                    <a:cubicBezTo>
                      <a:pt x="25" y="37"/>
                      <a:pt x="25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ubicBezTo>
                      <a:pt x="20" y="36"/>
                      <a:pt x="20" y="36"/>
                      <a:pt x="19" y="34"/>
                    </a:cubicBezTo>
                    <a:cubicBezTo>
                      <a:pt x="19" y="34"/>
                      <a:pt x="17" y="33"/>
                      <a:pt x="17" y="33"/>
                    </a:cubicBezTo>
                    <a:cubicBezTo>
                      <a:pt x="16" y="34"/>
                      <a:pt x="16" y="34"/>
                      <a:pt x="14" y="32"/>
                    </a:cubicBezTo>
                    <a:cubicBezTo>
                      <a:pt x="14" y="32"/>
                      <a:pt x="12" y="31"/>
                      <a:pt x="12" y="31"/>
                    </a:cubicBezTo>
                    <a:cubicBezTo>
                      <a:pt x="0" y="26"/>
                      <a:pt x="10" y="0"/>
                      <a:pt x="20" y="3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4" y="3"/>
                      <a:pt x="24" y="3"/>
                      <a:pt x="25" y="5"/>
                    </a:cubicBezTo>
                    <a:cubicBezTo>
                      <a:pt x="25" y="5"/>
                      <a:pt x="27" y="5"/>
                      <a:pt x="27" y="5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3" y="6"/>
                      <a:pt x="33" y="6"/>
                      <a:pt x="34" y="7"/>
                    </a:cubicBezTo>
                    <a:lnTo>
                      <a:pt x="40" y="10"/>
                    </a:lnTo>
                    <a:cubicBezTo>
                      <a:pt x="42" y="9"/>
                      <a:pt x="42" y="9"/>
                      <a:pt x="43" y="10"/>
                    </a:cubicBezTo>
                    <a:cubicBezTo>
                      <a:pt x="43" y="10"/>
                      <a:pt x="45" y="11"/>
                      <a:pt x="45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8" y="12"/>
                      <a:pt x="49" y="12"/>
                      <a:pt x="49" y="12"/>
                    </a:cubicBezTo>
                    <a:cubicBezTo>
                      <a:pt x="51" y="12"/>
                      <a:pt x="51" y="12"/>
                      <a:pt x="52" y="13"/>
                    </a:cubicBezTo>
                    <a:lnTo>
                      <a:pt x="58" y="15"/>
                    </a:lnTo>
                    <a:cubicBezTo>
                      <a:pt x="43" y="17"/>
                      <a:pt x="44" y="41"/>
                      <a:pt x="51" y="45"/>
                    </a:cubicBezTo>
                    <a:close/>
                  </a:path>
                </a:pathLst>
              </a:custGeom>
              <a:solidFill>
                <a:srgbClr val="8D969D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5" name="Freeform 117"/>
              <p:cNvSpPr>
                <a:spLocks/>
              </p:cNvSpPr>
              <p:nvPr/>
            </p:nvSpPr>
            <p:spPr bwMode="auto">
              <a:xfrm>
                <a:off x="602" y="1692"/>
                <a:ext cx="213" cy="151"/>
              </a:xfrm>
              <a:custGeom>
                <a:avLst/>
                <a:gdLst>
                  <a:gd name="T0" fmla="*/ 39 w 48"/>
                  <a:gd name="T1" fmla="*/ 34 h 34"/>
                  <a:gd name="T2" fmla="*/ 2 w 48"/>
                  <a:gd name="T3" fmla="*/ 21 h 34"/>
                  <a:gd name="T4" fmla="*/ 10 w 48"/>
                  <a:gd name="T5" fmla="*/ 0 h 34"/>
                  <a:gd name="T6" fmla="*/ 48 w 48"/>
                  <a:gd name="T7" fmla="*/ 12 h 34"/>
                  <a:gd name="T8" fmla="*/ 39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39" y="34"/>
                    </a:moveTo>
                    <a:lnTo>
                      <a:pt x="2" y="21"/>
                    </a:lnTo>
                    <a:cubicBezTo>
                      <a:pt x="0" y="11"/>
                      <a:pt x="5" y="2"/>
                      <a:pt x="10" y="0"/>
                    </a:cubicBezTo>
                    <a:cubicBezTo>
                      <a:pt x="12" y="0"/>
                      <a:pt x="48" y="12"/>
                      <a:pt x="48" y="12"/>
                    </a:cubicBezTo>
                    <a:cubicBezTo>
                      <a:pt x="39" y="17"/>
                      <a:pt x="38" y="28"/>
                      <a:pt x="39" y="34"/>
                    </a:cubicBezTo>
                    <a:close/>
                  </a:path>
                </a:pathLst>
              </a:custGeom>
              <a:solidFill>
                <a:srgbClr val="8D9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6" name="Freeform 118"/>
              <p:cNvSpPr>
                <a:spLocks/>
              </p:cNvSpPr>
              <p:nvPr/>
            </p:nvSpPr>
            <p:spPr bwMode="auto">
              <a:xfrm>
                <a:off x="602" y="1696"/>
                <a:ext cx="209" cy="143"/>
              </a:xfrm>
              <a:custGeom>
                <a:avLst/>
                <a:gdLst>
                  <a:gd name="T0" fmla="*/ 39 w 47"/>
                  <a:gd name="T1" fmla="*/ 32 h 32"/>
                  <a:gd name="T2" fmla="*/ 2 w 47"/>
                  <a:gd name="T3" fmla="*/ 19 h 32"/>
                  <a:gd name="T4" fmla="*/ 9 w 47"/>
                  <a:gd name="T5" fmla="*/ 0 h 32"/>
                  <a:gd name="T6" fmla="*/ 47 w 47"/>
                  <a:gd name="T7" fmla="*/ 12 h 32"/>
                  <a:gd name="T8" fmla="*/ 39 w 4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2">
                    <a:moveTo>
                      <a:pt x="39" y="32"/>
                    </a:moveTo>
                    <a:lnTo>
                      <a:pt x="2" y="19"/>
                    </a:lnTo>
                    <a:cubicBezTo>
                      <a:pt x="0" y="11"/>
                      <a:pt x="5" y="2"/>
                      <a:pt x="9" y="0"/>
                    </a:cubicBezTo>
                    <a:cubicBezTo>
                      <a:pt x="11" y="0"/>
                      <a:pt x="47" y="12"/>
                      <a:pt x="47" y="12"/>
                    </a:cubicBezTo>
                    <a:cubicBezTo>
                      <a:pt x="39" y="16"/>
                      <a:pt x="38" y="27"/>
                      <a:pt x="39" y="32"/>
                    </a:cubicBezTo>
                    <a:close/>
                  </a:path>
                </a:pathLst>
              </a:custGeom>
              <a:solidFill>
                <a:srgbClr val="949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7" name="Freeform 119"/>
              <p:cNvSpPr>
                <a:spLocks/>
              </p:cNvSpPr>
              <p:nvPr/>
            </p:nvSpPr>
            <p:spPr bwMode="auto">
              <a:xfrm>
                <a:off x="607" y="1696"/>
                <a:ext cx="199" cy="138"/>
              </a:xfrm>
              <a:custGeom>
                <a:avLst/>
                <a:gdLst>
                  <a:gd name="T0" fmla="*/ 38 w 45"/>
                  <a:gd name="T1" fmla="*/ 31 h 31"/>
                  <a:gd name="T2" fmla="*/ 1 w 45"/>
                  <a:gd name="T3" fmla="*/ 18 h 31"/>
                  <a:gd name="T4" fmla="*/ 8 w 45"/>
                  <a:gd name="T5" fmla="*/ 0 h 31"/>
                  <a:gd name="T6" fmla="*/ 45 w 45"/>
                  <a:gd name="T7" fmla="*/ 12 h 31"/>
                  <a:gd name="T8" fmla="*/ 38 w 45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38" y="31"/>
                    </a:moveTo>
                    <a:lnTo>
                      <a:pt x="1" y="18"/>
                    </a:lnTo>
                    <a:cubicBezTo>
                      <a:pt x="0" y="11"/>
                      <a:pt x="4" y="3"/>
                      <a:pt x="8" y="0"/>
                    </a:cubicBezTo>
                    <a:cubicBezTo>
                      <a:pt x="10" y="1"/>
                      <a:pt x="45" y="12"/>
                      <a:pt x="45" y="12"/>
                    </a:cubicBezTo>
                    <a:cubicBezTo>
                      <a:pt x="39" y="16"/>
                      <a:pt x="37" y="26"/>
                      <a:pt x="38" y="31"/>
                    </a:cubicBezTo>
                    <a:close/>
                  </a:path>
                </a:pathLst>
              </a:custGeom>
              <a:solidFill>
                <a:srgbClr val="9CA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8" name="Freeform 120"/>
              <p:cNvSpPr>
                <a:spLocks/>
              </p:cNvSpPr>
              <p:nvPr/>
            </p:nvSpPr>
            <p:spPr bwMode="auto">
              <a:xfrm>
                <a:off x="607" y="1701"/>
                <a:ext cx="195" cy="129"/>
              </a:xfrm>
              <a:custGeom>
                <a:avLst/>
                <a:gdLst>
                  <a:gd name="T0" fmla="*/ 38 w 44"/>
                  <a:gd name="T1" fmla="*/ 29 h 29"/>
                  <a:gd name="T2" fmla="*/ 1 w 44"/>
                  <a:gd name="T3" fmla="*/ 17 h 29"/>
                  <a:gd name="T4" fmla="*/ 7 w 44"/>
                  <a:gd name="T5" fmla="*/ 0 h 29"/>
                  <a:gd name="T6" fmla="*/ 44 w 44"/>
                  <a:gd name="T7" fmla="*/ 12 h 29"/>
                  <a:gd name="T8" fmla="*/ 38 w 44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38" y="29"/>
                    </a:moveTo>
                    <a:lnTo>
                      <a:pt x="1" y="17"/>
                    </a:lnTo>
                    <a:cubicBezTo>
                      <a:pt x="0" y="11"/>
                      <a:pt x="3" y="3"/>
                      <a:pt x="7" y="0"/>
                    </a:cubicBezTo>
                    <a:cubicBezTo>
                      <a:pt x="9" y="1"/>
                      <a:pt x="44" y="12"/>
                      <a:pt x="44" y="12"/>
                    </a:cubicBezTo>
                    <a:cubicBezTo>
                      <a:pt x="39" y="15"/>
                      <a:pt x="38" y="24"/>
                      <a:pt x="38" y="29"/>
                    </a:cubicBezTo>
                    <a:close/>
                  </a:path>
                </a:pathLst>
              </a:custGeom>
              <a:solidFill>
                <a:srgbClr val="A3AB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29" name="Freeform 121"/>
              <p:cNvSpPr>
                <a:spLocks/>
              </p:cNvSpPr>
              <p:nvPr/>
            </p:nvSpPr>
            <p:spPr bwMode="auto">
              <a:xfrm>
                <a:off x="607" y="1705"/>
                <a:ext cx="191" cy="120"/>
              </a:xfrm>
              <a:custGeom>
                <a:avLst/>
                <a:gdLst>
                  <a:gd name="T0" fmla="*/ 38 w 43"/>
                  <a:gd name="T1" fmla="*/ 27 h 27"/>
                  <a:gd name="T2" fmla="*/ 1 w 43"/>
                  <a:gd name="T3" fmla="*/ 15 h 27"/>
                  <a:gd name="T4" fmla="*/ 6 w 43"/>
                  <a:gd name="T5" fmla="*/ 0 h 27"/>
                  <a:gd name="T6" fmla="*/ 43 w 43"/>
                  <a:gd name="T7" fmla="*/ 12 h 27"/>
                  <a:gd name="T8" fmla="*/ 38 w 43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7">
                    <a:moveTo>
                      <a:pt x="38" y="27"/>
                    </a:moveTo>
                    <a:lnTo>
                      <a:pt x="1" y="15"/>
                    </a:lnTo>
                    <a:cubicBezTo>
                      <a:pt x="0" y="10"/>
                      <a:pt x="3" y="3"/>
                      <a:pt x="6" y="0"/>
                    </a:cubicBezTo>
                    <a:cubicBezTo>
                      <a:pt x="8" y="0"/>
                      <a:pt x="43" y="12"/>
                      <a:pt x="43" y="12"/>
                    </a:cubicBezTo>
                    <a:cubicBezTo>
                      <a:pt x="39" y="14"/>
                      <a:pt x="38" y="22"/>
                      <a:pt x="38" y="27"/>
                    </a:cubicBezTo>
                    <a:close/>
                  </a:path>
                </a:pathLst>
              </a:custGeom>
              <a:solidFill>
                <a:srgbClr val="AC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0" name="Freeform 122"/>
              <p:cNvSpPr>
                <a:spLocks/>
              </p:cNvSpPr>
              <p:nvPr/>
            </p:nvSpPr>
            <p:spPr bwMode="auto">
              <a:xfrm>
                <a:off x="607" y="1710"/>
                <a:ext cx="191" cy="111"/>
              </a:xfrm>
              <a:custGeom>
                <a:avLst/>
                <a:gdLst>
                  <a:gd name="T0" fmla="*/ 38 w 43"/>
                  <a:gd name="T1" fmla="*/ 25 h 25"/>
                  <a:gd name="T2" fmla="*/ 1 w 43"/>
                  <a:gd name="T3" fmla="*/ 13 h 25"/>
                  <a:gd name="T4" fmla="*/ 6 w 43"/>
                  <a:gd name="T5" fmla="*/ 0 h 25"/>
                  <a:gd name="T6" fmla="*/ 43 w 43"/>
                  <a:gd name="T7" fmla="*/ 11 h 25"/>
                  <a:gd name="T8" fmla="*/ 38 w 43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5">
                    <a:moveTo>
                      <a:pt x="38" y="25"/>
                    </a:moveTo>
                    <a:lnTo>
                      <a:pt x="1" y="13"/>
                    </a:lnTo>
                    <a:cubicBezTo>
                      <a:pt x="0" y="10"/>
                      <a:pt x="2" y="3"/>
                      <a:pt x="6" y="0"/>
                    </a:cubicBezTo>
                    <a:cubicBezTo>
                      <a:pt x="7" y="0"/>
                      <a:pt x="43" y="11"/>
                      <a:pt x="43" y="11"/>
                    </a:cubicBezTo>
                    <a:cubicBezTo>
                      <a:pt x="40" y="13"/>
                      <a:pt x="38" y="21"/>
                      <a:pt x="38" y="25"/>
                    </a:cubicBezTo>
                    <a:close/>
                  </a:path>
                </a:pathLst>
              </a:custGeom>
              <a:solidFill>
                <a:srgbClr val="B1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1" name="Freeform 123"/>
              <p:cNvSpPr>
                <a:spLocks/>
              </p:cNvSpPr>
              <p:nvPr/>
            </p:nvSpPr>
            <p:spPr bwMode="auto">
              <a:xfrm>
                <a:off x="607" y="1710"/>
                <a:ext cx="186" cy="106"/>
              </a:xfrm>
              <a:custGeom>
                <a:avLst/>
                <a:gdLst>
                  <a:gd name="T0" fmla="*/ 38 w 42"/>
                  <a:gd name="T1" fmla="*/ 24 h 24"/>
                  <a:gd name="T2" fmla="*/ 1 w 42"/>
                  <a:gd name="T3" fmla="*/ 12 h 24"/>
                  <a:gd name="T4" fmla="*/ 5 w 42"/>
                  <a:gd name="T5" fmla="*/ 0 h 24"/>
                  <a:gd name="T6" fmla="*/ 42 w 42"/>
                  <a:gd name="T7" fmla="*/ 12 h 24"/>
                  <a:gd name="T8" fmla="*/ 38 w 4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8" y="24"/>
                    </a:moveTo>
                    <a:lnTo>
                      <a:pt x="1" y="12"/>
                    </a:lnTo>
                    <a:cubicBezTo>
                      <a:pt x="0" y="10"/>
                      <a:pt x="2" y="3"/>
                      <a:pt x="5" y="0"/>
                    </a:cubicBezTo>
                    <a:cubicBezTo>
                      <a:pt x="7" y="1"/>
                      <a:pt x="42" y="12"/>
                      <a:pt x="42" y="12"/>
                    </a:cubicBezTo>
                    <a:cubicBezTo>
                      <a:pt x="40" y="14"/>
                      <a:pt x="38" y="20"/>
                      <a:pt x="38" y="24"/>
                    </a:cubicBezTo>
                    <a:close/>
                  </a:path>
                </a:pathLst>
              </a:custGeom>
              <a:solidFill>
                <a:srgbClr val="BB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2" name="Freeform 124"/>
              <p:cNvSpPr>
                <a:spLocks/>
              </p:cNvSpPr>
              <p:nvPr/>
            </p:nvSpPr>
            <p:spPr bwMode="auto">
              <a:xfrm>
                <a:off x="611" y="1714"/>
                <a:ext cx="178" cy="102"/>
              </a:xfrm>
              <a:custGeom>
                <a:avLst/>
                <a:gdLst>
                  <a:gd name="T0" fmla="*/ 37 w 40"/>
                  <a:gd name="T1" fmla="*/ 23 h 23"/>
                  <a:gd name="T2" fmla="*/ 0 w 40"/>
                  <a:gd name="T3" fmla="*/ 10 h 23"/>
                  <a:gd name="T4" fmla="*/ 3 w 40"/>
                  <a:gd name="T5" fmla="*/ 0 h 23"/>
                  <a:gd name="T6" fmla="*/ 40 w 40"/>
                  <a:gd name="T7" fmla="*/ 12 h 23"/>
                  <a:gd name="T8" fmla="*/ 37 w 40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37" y="23"/>
                    </a:moveTo>
                    <a:lnTo>
                      <a:pt x="0" y="10"/>
                    </a:lnTo>
                    <a:cubicBezTo>
                      <a:pt x="0" y="10"/>
                      <a:pt x="0" y="3"/>
                      <a:pt x="3" y="0"/>
                    </a:cubicBezTo>
                    <a:cubicBezTo>
                      <a:pt x="5" y="1"/>
                      <a:pt x="40" y="12"/>
                      <a:pt x="40" y="12"/>
                    </a:cubicBezTo>
                    <a:cubicBezTo>
                      <a:pt x="39" y="13"/>
                      <a:pt x="37" y="18"/>
                      <a:pt x="37" y="23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3" name="Freeform 125"/>
              <p:cNvSpPr>
                <a:spLocks/>
              </p:cNvSpPr>
              <p:nvPr/>
            </p:nvSpPr>
            <p:spPr bwMode="auto">
              <a:xfrm>
                <a:off x="615" y="1714"/>
                <a:ext cx="174" cy="71"/>
              </a:xfrm>
              <a:custGeom>
                <a:avLst/>
                <a:gdLst>
                  <a:gd name="T0" fmla="*/ 37 w 39"/>
                  <a:gd name="T1" fmla="*/ 16 h 16"/>
                  <a:gd name="T2" fmla="*/ 0 w 39"/>
                  <a:gd name="T3" fmla="*/ 4 h 16"/>
                  <a:gd name="T4" fmla="*/ 2 w 39"/>
                  <a:gd name="T5" fmla="*/ 0 h 16"/>
                  <a:gd name="T6" fmla="*/ 39 w 39"/>
                  <a:gd name="T7" fmla="*/ 12 h 16"/>
                  <a:gd name="T8" fmla="*/ 37 w 3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6">
                    <a:moveTo>
                      <a:pt x="37" y="16"/>
                    </a:moveTo>
                    <a:lnTo>
                      <a:pt x="0" y="4"/>
                    </a:lnTo>
                    <a:cubicBezTo>
                      <a:pt x="0" y="3"/>
                      <a:pt x="0" y="2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ubicBezTo>
                      <a:pt x="38" y="13"/>
                      <a:pt x="38" y="14"/>
                      <a:pt x="37" y="16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4" name="Freeform 126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1 h 14"/>
                  <a:gd name="T2" fmla="*/ 37 w 39"/>
                  <a:gd name="T3" fmla="*/ 14 h 14"/>
                  <a:gd name="T4" fmla="*/ 0 w 39"/>
                  <a:gd name="T5" fmla="*/ 3 h 14"/>
                  <a:gd name="T6" fmla="*/ 2 w 39"/>
                  <a:gd name="T7" fmla="*/ 0 h 14"/>
                  <a:gd name="T8" fmla="*/ 39 w 39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1"/>
                    </a:moveTo>
                    <a:cubicBezTo>
                      <a:pt x="38" y="12"/>
                      <a:pt x="38" y="13"/>
                      <a:pt x="37" y="14"/>
                    </a:cubicBezTo>
                    <a:lnTo>
                      <a:pt x="0" y="3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0"/>
                      <a:pt x="39" y="11"/>
                      <a:pt x="39" y="11"/>
                    </a:cubicBezTo>
                    <a:close/>
                  </a:path>
                </a:pathLst>
              </a:custGeom>
              <a:solidFill>
                <a:srgbClr val="D0D5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5" name="Freeform 127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2 h 14"/>
                  <a:gd name="T2" fmla="*/ 38 w 39"/>
                  <a:gd name="T3" fmla="*/ 14 h 14"/>
                  <a:gd name="T4" fmla="*/ 0 w 39"/>
                  <a:gd name="T5" fmla="*/ 2 h 14"/>
                  <a:gd name="T6" fmla="*/ 2 w 39"/>
                  <a:gd name="T7" fmla="*/ 0 h 14"/>
                  <a:gd name="T8" fmla="*/ 39 w 39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2"/>
                    </a:moveTo>
                    <a:cubicBezTo>
                      <a:pt x="38" y="12"/>
                      <a:pt x="38" y="13"/>
                      <a:pt x="38" y="14"/>
                    </a:cubicBezTo>
                    <a:lnTo>
                      <a:pt x="0" y="2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lose/>
                  </a:path>
                </a:pathLst>
              </a:custGeom>
              <a:solidFill>
                <a:srgbClr val="D6DE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6" name="Freeform 128"/>
              <p:cNvSpPr>
                <a:spLocks/>
              </p:cNvSpPr>
              <p:nvPr/>
            </p:nvSpPr>
            <p:spPr bwMode="auto">
              <a:xfrm>
                <a:off x="620" y="1719"/>
                <a:ext cx="169" cy="62"/>
              </a:xfrm>
              <a:custGeom>
                <a:avLst/>
                <a:gdLst>
                  <a:gd name="T0" fmla="*/ 38 w 38"/>
                  <a:gd name="T1" fmla="*/ 12 h 14"/>
                  <a:gd name="T2" fmla="*/ 37 w 38"/>
                  <a:gd name="T3" fmla="*/ 14 h 14"/>
                  <a:gd name="T4" fmla="*/ 0 w 38"/>
                  <a:gd name="T5" fmla="*/ 2 h 14"/>
                  <a:gd name="T6" fmla="*/ 1 w 38"/>
                  <a:gd name="T7" fmla="*/ 0 h 14"/>
                  <a:gd name="T8" fmla="*/ 38 w 38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8" y="12"/>
                    </a:moveTo>
                    <a:cubicBezTo>
                      <a:pt x="37" y="13"/>
                      <a:pt x="37" y="13"/>
                      <a:pt x="37" y="14"/>
                    </a:cubicBezTo>
                    <a:lnTo>
                      <a:pt x="0" y="2"/>
                    </a:lnTo>
                    <a:cubicBezTo>
                      <a:pt x="0" y="1"/>
                      <a:pt x="0" y="1"/>
                      <a:pt x="1" y="0"/>
                    </a:cubicBezTo>
                    <a:cubicBezTo>
                      <a:pt x="2" y="1"/>
                      <a:pt x="38" y="12"/>
                      <a:pt x="38" y="12"/>
                    </a:cubicBezTo>
                    <a:close/>
                  </a:path>
                </a:pathLst>
              </a:custGeom>
              <a:solidFill>
                <a:srgbClr val="E1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7" name="Freeform 129"/>
              <p:cNvSpPr>
                <a:spLocks/>
              </p:cNvSpPr>
              <p:nvPr/>
            </p:nvSpPr>
            <p:spPr bwMode="auto">
              <a:xfrm>
                <a:off x="620" y="1719"/>
                <a:ext cx="164" cy="57"/>
              </a:xfrm>
              <a:custGeom>
                <a:avLst/>
                <a:gdLst>
                  <a:gd name="T0" fmla="*/ 37 w 37"/>
                  <a:gd name="T1" fmla="*/ 13 h 13"/>
                  <a:gd name="T2" fmla="*/ 0 w 37"/>
                  <a:gd name="T3" fmla="*/ 2 h 13"/>
                  <a:gd name="T4" fmla="*/ 0 w 37"/>
                  <a:gd name="T5" fmla="*/ 1 h 13"/>
                  <a:gd name="T6" fmla="*/ 37 w 37"/>
                  <a:gd name="T7" fmla="*/ 12 h 13"/>
                  <a:gd name="T8" fmla="*/ 37 w 37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3">
                    <a:moveTo>
                      <a:pt x="37" y="13"/>
                    </a:moveTo>
                    <a:lnTo>
                      <a:pt x="0" y="2"/>
                    </a:ln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</a:path>
                </a:pathLst>
              </a:custGeom>
              <a:solidFill>
                <a:srgbClr val="E9F5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8" name="Freeform 130"/>
              <p:cNvSpPr>
                <a:spLocks/>
              </p:cNvSpPr>
              <p:nvPr/>
            </p:nvSpPr>
            <p:spPr bwMode="auto">
              <a:xfrm>
                <a:off x="2868" y="2460"/>
                <a:ext cx="160" cy="62"/>
              </a:xfrm>
              <a:custGeom>
                <a:avLst/>
                <a:gdLst>
                  <a:gd name="T0" fmla="*/ 36 w 36"/>
                  <a:gd name="T1" fmla="*/ 14 h 14"/>
                  <a:gd name="T2" fmla="*/ 33 w 36"/>
                  <a:gd name="T3" fmla="*/ 13 h 14"/>
                  <a:gd name="T4" fmla="*/ 0 w 36"/>
                  <a:gd name="T5" fmla="*/ 7 h 14"/>
                  <a:gd name="T6" fmla="*/ 8 w 36"/>
                  <a:gd name="T7" fmla="*/ 0 h 14"/>
                  <a:gd name="T8" fmla="*/ 36 w 3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14"/>
                    </a:moveTo>
                    <a:lnTo>
                      <a:pt x="33" y="13"/>
                    </a:lnTo>
                    <a:lnTo>
                      <a:pt x="0" y="7"/>
                    </a:lnTo>
                    <a:lnTo>
                      <a:pt x="8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46535A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39" name="Freeform 131"/>
              <p:cNvSpPr>
                <a:spLocks/>
              </p:cNvSpPr>
              <p:nvPr/>
            </p:nvSpPr>
            <p:spPr bwMode="auto">
              <a:xfrm>
                <a:off x="2868" y="2456"/>
                <a:ext cx="160" cy="66"/>
              </a:xfrm>
              <a:custGeom>
                <a:avLst/>
                <a:gdLst>
                  <a:gd name="T0" fmla="*/ 1 w 36"/>
                  <a:gd name="T1" fmla="*/ 4 h 15"/>
                  <a:gd name="T2" fmla="*/ 33 w 36"/>
                  <a:gd name="T3" fmla="*/ 14 h 15"/>
                  <a:gd name="T4" fmla="*/ 1 w 36"/>
                  <a:gd name="T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5">
                    <a:moveTo>
                      <a:pt x="1" y="4"/>
                    </a:moveTo>
                    <a:cubicBezTo>
                      <a:pt x="0" y="0"/>
                      <a:pt x="28" y="12"/>
                      <a:pt x="33" y="14"/>
                    </a:cubicBezTo>
                    <a:cubicBezTo>
                      <a:pt x="36" y="15"/>
                      <a:pt x="1" y="7"/>
                      <a:pt x="1" y="4"/>
                    </a:cubicBezTo>
                    <a:close/>
                  </a:path>
                </a:pathLst>
              </a:custGeom>
              <a:solidFill>
                <a:srgbClr val="4653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0" name="Freeform 132"/>
              <p:cNvSpPr>
                <a:spLocks/>
              </p:cNvSpPr>
              <p:nvPr/>
            </p:nvSpPr>
            <p:spPr bwMode="auto">
              <a:xfrm>
                <a:off x="2859" y="2456"/>
                <a:ext cx="165" cy="66"/>
              </a:xfrm>
              <a:custGeom>
                <a:avLst/>
                <a:gdLst>
                  <a:gd name="T0" fmla="*/ 34 w 37"/>
                  <a:gd name="T1" fmla="*/ 13 h 15"/>
                  <a:gd name="T2" fmla="*/ 1 w 37"/>
                  <a:gd name="T3" fmla="*/ 3 h 15"/>
                  <a:gd name="T4" fmla="*/ 34 w 37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5">
                    <a:moveTo>
                      <a:pt x="34" y="13"/>
                    </a:moveTo>
                    <a:cubicBezTo>
                      <a:pt x="37" y="15"/>
                      <a:pt x="2" y="6"/>
                      <a:pt x="1" y="3"/>
                    </a:cubicBezTo>
                    <a:cubicBezTo>
                      <a:pt x="0" y="0"/>
                      <a:pt x="29" y="12"/>
                      <a:pt x="34" y="13"/>
                    </a:cubicBezTo>
                    <a:close/>
                  </a:path>
                </a:pathLst>
              </a:custGeom>
              <a:solidFill>
                <a:srgbClr val="4E5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1" name="Freeform 133"/>
              <p:cNvSpPr>
                <a:spLocks/>
              </p:cNvSpPr>
              <p:nvPr/>
            </p:nvSpPr>
            <p:spPr bwMode="auto">
              <a:xfrm>
                <a:off x="2846" y="2456"/>
                <a:ext cx="173" cy="66"/>
              </a:xfrm>
              <a:custGeom>
                <a:avLst/>
                <a:gdLst>
                  <a:gd name="T0" fmla="*/ 36 w 39"/>
                  <a:gd name="T1" fmla="*/ 13 h 15"/>
                  <a:gd name="T2" fmla="*/ 2 w 39"/>
                  <a:gd name="T3" fmla="*/ 3 h 15"/>
                  <a:gd name="T4" fmla="*/ 36 w 39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5">
                    <a:moveTo>
                      <a:pt x="36" y="13"/>
                    </a:moveTo>
                    <a:cubicBezTo>
                      <a:pt x="39" y="15"/>
                      <a:pt x="4" y="5"/>
                      <a:pt x="2" y="3"/>
                    </a:cubicBezTo>
                    <a:cubicBezTo>
                      <a:pt x="0" y="0"/>
                      <a:pt x="31" y="11"/>
                      <a:pt x="36" y="13"/>
                    </a:cubicBezTo>
                    <a:close/>
                  </a:path>
                </a:pathLst>
              </a:custGeom>
              <a:solidFill>
                <a:srgbClr val="566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2" name="Freeform 134"/>
              <p:cNvSpPr>
                <a:spLocks/>
              </p:cNvSpPr>
              <p:nvPr/>
            </p:nvSpPr>
            <p:spPr bwMode="auto">
              <a:xfrm>
                <a:off x="2837" y="2456"/>
                <a:ext cx="182" cy="62"/>
              </a:xfrm>
              <a:custGeom>
                <a:avLst/>
                <a:gdLst>
                  <a:gd name="T0" fmla="*/ 37 w 41"/>
                  <a:gd name="T1" fmla="*/ 13 h 14"/>
                  <a:gd name="T2" fmla="*/ 3 w 41"/>
                  <a:gd name="T3" fmla="*/ 2 h 14"/>
                  <a:gd name="T4" fmla="*/ 37 w 41"/>
                  <a:gd name="T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4">
                    <a:moveTo>
                      <a:pt x="37" y="13"/>
                    </a:moveTo>
                    <a:cubicBezTo>
                      <a:pt x="41" y="14"/>
                      <a:pt x="5" y="4"/>
                      <a:pt x="3" y="2"/>
                    </a:cubicBezTo>
                    <a:cubicBezTo>
                      <a:pt x="0" y="0"/>
                      <a:pt x="33" y="11"/>
                      <a:pt x="37" y="13"/>
                    </a:cubicBezTo>
                    <a:close/>
                  </a:path>
                </a:pathLst>
              </a:custGeom>
              <a:solidFill>
                <a:srgbClr val="606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3" name="Freeform 135"/>
              <p:cNvSpPr>
                <a:spLocks/>
              </p:cNvSpPr>
              <p:nvPr/>
            </p:nvSpPr>
            <p:spPr bwMode="auto">
              <a:xfrm>
                <a:off x="2828" y="2456"/>
                <a:ext cx="187" cy="62"/>
              </a:xfrm>
              <a:custGeom>
                <a:avLst/>
                <a:gdLst>
                  <a:gd name="T0" fmla="*/ 3 w 42"/>
                  <a:gd name="T1" fmla="*/ 2 h 14"/>
                  <a:gd name="T2" fmla="*/ 38 w 42"/>
                  <a:gd name="T3" fmla="*/ 13 h 14"/>
                  <a:gd name="T4" fmla="*/ 3 w 42"/>
                  <a:gd name="T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4">
                    <a:moveTo>
                      <a:pt x="3" y="2"/>
                    </a:moveTo>
                    <a:cubicBezTo>
                      <a:pt x="0" y="0"/>
                      <a:pt x="34" y="11"/>
                      <a:pt x="38" y="13"/>
                    </a:cubicBezTo>
                    <a:cubicBezTo>
                      <a:pt x="42" y="14"/>
                      <a:pt x="5" y="3"/>
                      <a:pt x="3" y="2"/>
                    </a:cubicBezTo>
                    <a:close/>
                  </a:path>
                </a:pathLst>
              </a:custGeom>
              <a:solidFill>
                <a:srgbClr val="687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4" name="Freeform 136"/>
              <p:cNvSpPr>
                <a:spLocks/>
              </p:cNvSpPr>
              <p:nvPr/>
            </p:nvSpPr>
            <p:spPr bwMode="auto">
              <a:xfrm>
                <a:off x="2571" y="2336"/>
                <a:ext cx="377" cy="169"/>
              </a:xfrm>
              <a:custGeom>
                <a:avLst/>
                <a:gdLst>
                  <a:gd name="T0" fmla="*/ 22 w 85"/>
                  <a:gd name="T1" fmla="*/ 0 h 38"/>
                  <a:gd name="T2" fmla="*/ 85 w 85"/>
                  <a:gd name="T3" fmla="*/ 33 h 38"/>
                  <a:gd name="T4" fmla="*/ 72 w 85"/>
                  <a:gd name="T5" fmla="*/ 32 h 38"/>
                  <a:gd name="T6" fmla="*/ 81 w 85"/>
                  <a:gd name="T7" fmla="*/ 38 h 38"/>
                  <a:gd name="T8" fmla="*/ 53 w 85"/>
                  <a:gd name="T9" fmla="*/ 34 h 38"/>
                  <a:gd name="T10" fmla="*/ 9 w 85"/>
                  <a:gd name="T11" fmla="*/ 27 h 38"/>
                  <a:gd name="T12" fmla="*/ 4 w 85"/>
                  <a:gd name="T13" fmla="*/ 18 h 38"/>
                  <a:gd name="T14" fmla="*/ 28 w 85"/>
                  <a:gd name="T15" fmla="*/ 14 h 38"/>
                  <a:gd name="T16" fmla="*/ 22 w 85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38">
                    <a:moveTo>
                      <a:pt x="22" y="0"/>
                    </a:moveTo>
                    <a:cubicBezTo>
                      <a:pt x="22" y="0"/>
                      <a:pt x="59" y="20"/>
                      <a:pt x="85" y="33"/>
                    </a:cubicBezTo>
                    <a:cubicBezTo>
                      <a:pt x="85" y="33"/>
                      <a:pt x="67" y="30"/>
                      <a:pt x="72" y="32"/>
                    </a:cubicBezTo>
                    <a:cubicBezTo>
                      <a:pt x="79" y="36"/>
                      <a:pt x="81" y="38"/>
                      <a:pt x="81" y="38"/>
                    </a:cubicBezTo>
                    <a:cubicBezTo>
                      <a:pt x="81" y="38"/>
                      <a:pt x="62" y="35"/>
                      <a:pt x="53" y="34"/>
                    </a:cubicBezTo>
                    <a:cubicBezTo>
                      <a:pt x="43" y="33"/>
                      <a:pt x="22" y="29"/>
                      <a:pt x="9" y="27"/>
                    </a:cubicBezTo>
                    <a:cubicBezTo>
                      <a:pt x="0" y="26"/>
                      <a:pt x="0" y="20"/>
                      <a:pt x="4" y="18"/>
                    </a:cubicBezTo>
                    <a:cubicBezTo>
                      <a:pt x="11" y="14"/>
                      <a:pt x="28" y="14"/>
                      <a:pt x="28" y="14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5" name="Freeform 137"/>
              <p:cNvSpPr>
                <a:spLocks/>
              </p:cNvSpPr>
              <p:nvPr/>
            </p:nvSpPr>
            <p:spPr bwMode="auto">
              <a:xfrm>
                <a:off x="620" y="1696"/>
                <a:ext cx="58" cy="125"/>
              </a:xfrm>
              <a:custGeom>
                <a:avLst/>
                <a:gdLst>
                  <a:gd name="T0" fmla="*/ 13 w 13"/>
                  <a:gd name="T1" fmla="*/ 0 h 28"/>
                  <a:gd name="T2" fmla="*/ 7 w 13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8">
                    <a:moveTo>
                      <a:pt x="13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6" name="Freeform 138"/>
              <p:cNvSpPr>
                <a:spLocks/>
              </p:cNvSpPr>
              <p:nvPr/>
            </p:nvSpPr>
            <p:spPr bwMode="auto">
              <a:xfrm>
                <a:off x="620" y="169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7" name="Freeform 139"/>
              <p:cNvSpPr>
                <a:spLocks/>
              </p:cNvSpPr>
              <p:nvPr/>
            </p:nvSpPr>
            <p:spPr bwMode="auto">
              <a:xfrm>
                <a:off x="620" y="1696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8" name="Freeform 140"/>
              <p:cNvSpPr>
                <a:spLocks/>
              </p:cNvSpPr>
              <p:nvPr/>
            </p:nvSpPr>
            <p:spPr bwMode="auto">
              <a:xfrm>
                <a:off x="624" y="1696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3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3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49" name="Freeform 141"/>
              <p:cNvSpPr>
                <a:spLocks/>
              </p:cNvSpPr>
              <p:nvPr/>
            </p:nvSpPr>
            <p:spPr bwMode="auto">
              <a:xfrm>
                <a:off x="624" y="1696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0" name="Freeform 142"/>
              <p:cNvSpPr>
                <a:spLocks/>
              </p:cNvSpPr>
              <p:nvPr/>
            </p:nvSpPr>
            <p:spPr bwMode="auto">
              <a:xfrm>
                <a:off x="624" y="169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3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1" name="Freeform 143"/>
              <p:cNvSpPr>
                <a:spLocks/>
              </p:cNvSpPr>
              <p:nvPr/>
            </p:nvSpPr>
            <p:spPr bwMode="auto">
              <a:xfrm>
                <a:off x="2668" y="2336"/>
                <a:ext cx="280" cy="146"/>
              </a:xfrm>
              <a:custGeom>
                <a:avLst/>
                <a:gdLst>
                  <a:gd name="T0" fmla="*/ 0 w 63"/>
                  <a:gd name="T1" fmla="*/ 0 h 33"/>
                  <a:gd name="T2" fmla="*/ 63 w 63"/>
                  <a:gd name="T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3" h="33">
                    <a:moveTo>
                      <a:pt x="0" y="0"/>
                    </a:moveTo>
                    <a:cubicBezTo>
                      <a:pt x="0" y="0"/>
                      <a:pt x="37" y="20"/>
                      <a:pt x="63" y="33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2" name="Freeform 144"/>
              <p:cNvSpPr>
                <a:spLocks/>
              </p:cNvSpPr>
              <p:nvPr/>
            </p:nvSpPr>
            <p:spPr bwMode="auto">
              <a:xfrm>
                <a:off x="2593" y="2451"/>
                <a:ext cx="338" cy="54"/>
              </a:xfrm>
              <a:custGeom>
                <a:avLst/>
                <a:gdLst>
                  <a:gd name="T0" fmla="*/ 76 w 76"/>
                  <a:gd name="T1" fmla="*/ 12 h 12"/>
                  <a:gd name="T2" fmla="*/ 48 w 76"/>
                  <a:gd name="T3" fmla="*/ 8 h 12"/>
                  <a:gd name="T4" fmla="*/ 5 w 76"/>
                  <a:gd name="T5" fmla="*/ 1 h 12"/>
                  <a:gd name="T6" fmla="*/ 0 w 76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">
                    <a:moveTo>
                      <a:pt x="76" y="12"/>
                    </a:moveTo>
                    <a:cubicBezTo>
                      <a:pt x="76" y="12"/>
                      <a:pt x="57" y="9"/>
                      <a:pt x="48" y="8"/>
                    </a:cubicBezTo>
                    <a:cubicBezTo>
                      <a:pt x="38" y="7"/>
                      <a:pt x="17" y="3"/>
                      <a:pt x="5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3" name="Freeform 145"/>
              <p:cNvSpPr>
                <a:spLocks/>
              </p:cNvSpPr>
              <p:nvPr/>
            </p:nvSpPr>
            <p:spPr bwMode="auto">
              <a:xfrm>
                <a:off x="2579" y="2349"/>
                <a:ext cx="347" cy="142"/>
              </a:xfrm>
              <a:custGeom>
                <a:avLst/>
                <a:gdLst>
                  <a:gd name="T0" fmla="*/ 70 w 78"/>
                  <a:gd name="T1" fmla="*/ 28 h 32"/>
                  <a:gd name="T2" fmla="*/ 75 w 78"/>
                  <a:gd name="T3" fmla="*/ 32 h 32"/>
                  <a:gd name="T4" fmla="*/ 0 w 78"/>
                  <a:gd name="T5" fmla="*/ 18 h 32"/>
                  <a:gd name="T6" fmla="*/ 26 w 78"/>
                  <a:gd name="T7" fmla="*/ 11 h 32"/>
                  <a:gd name="T8" fmla="*/ 22 w 78"/>
                  <a:gd name="T9" fmla="*/ 0 h 32"/>
                  <a:gd name="T10" fmla="*/ 78 w 78"/>
                  <a:gd name="T11" fmla="*/ 29 h 32"/>
                  <a:gd name="T12" fmla="*/ 70 w 78"/>
                  <a:gd name="T1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2">
                    <a:moveTo>
                      <a:pt x="70" y="28"/>
                    </a:moveTo>
                    <a:lnTo>
                      <a:pt x="75" y="32"/>
                    </a:lnTo>
                    <a:lnTo>
                      <a:pt x="0" y="18"/>
                    </a:lnTo>
                    <a:cubicBezTo>
                      <a:pt x="2" y="12"/>
                      <a:pt x="26" y="11"/>
                      <a:pt x="26" y="11"/>
                    </a:cubicBezTo>
                    <a:lnTo>
                      <a:pt x="22" y="0"/>
                    </a:lnTo>
                    <a:lnTo>
                      <a:pt x="78" y="29"/>
                    </a:lnTo>
                    <a:lnTo>
                      <a:pt x="70" y="28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4" name="Freeform 146"/>
              <p:cNvSpPr>
                <a:spLocks/>
              </p:cNvSpPr>
              <p:nvPr/>
            </p:nvSpPr>
            <p:spPr bwMode="auto">
              <a:xfrm>
                <a:off x="2584" y="2354"/>
                <a:ext cx="338" cy="137"/>
              </a:xfrm>
              <a:custGeom>
                <a:avLst/>
                <a:gdLst>
                  <a:gd name="T0" fmla="*/ 0 w 76"/>
                  <a:gd name="T1" fmla="*/ 16 h 31"/>
                  <a:gd name="T2" fmla="*/ 25 w 76"/>
                  <a:gd name="T3" fmla="*/ 10 h 31"/>
                  <a:gd name="T4" fmla="*/ 21 w 76"/>
                  <a:gd name="T5" fmla="*/ 0 h 31"/>
                  <a:gd name="T6" fmla="*/ 76 w 76"/>
                  <a:gd name="T7" fmla="*/ 28 h 31"/>
                  <a:gd name="T8" fmla="*/ 69 w 76"/>
                  <a:gd name="T9" fmla="*/ 27 h 31"/>
                  <a:gd name="T10" fmla="*/ 73 w 76"/>
                  <a:gd name="T11" fmla="*/ 31 h 31"/>
                  <a:gd name="T12" fmla="*/ 0 w 76"/>
                  <a:gd name="T13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1">
                    <a:moveTo>
                      <a:pt x="0" y="16"/>
                    </a:moveTo>
                    <a:cubicBezTo>
                      <a:pt x="3" y="11"/>
                      <a:pt x="25" y="10"/>
                      <a:pt x="25" y="10"/>
                    </a:cubicBezTo>
                    <a:lnTo>
                      <a:pt x="21" y="0"/>
                    </a:lnTo>
                    <a:lnTo>
                      <a:pt x="76" y="28"/>
                    </a:lnTo>
                    <a:lnTo>
                      <a:pt x="69" y="27"/>
                    </a:lnTo>
                    <a:lnTo>
                      <a:pt x="73" y="31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9BB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5" name="Freeform 147"/>
              <p:cNvSpPr>
                <a:spLocks/>
              </p:cNvSpPr>
              <p:nvPr/>
            </p:nvSpPr>
            <p:spPr bwMode="auto">
              <a:xfrm>
                <a:off x="2593" y="2358"/>
                <a:ext cx="324" cy="129"/>
              </a:xfrm>
              <a:custGeom>
                <a:avLst/>
                <a:gdLst>
                  <a:gd name="T0" fmla="*/ 0 w 73"/>
                  <a:gd name="T1" fmla="*/ 13 h 29"/>
                  <a:gd name="T2" fmla="*/ 23 w 73"/>
                  <a:gd name="T3" fmla="*/ 9 h 29"/>
                  <a:gd name="T4" fmla="*/ 19 w 73"/>
                  <a:gd name="T5" fmla="*/ 0 h 29"/>
                  <a:gd name="T6" fmla="*/ 73 w 73"/>
                  <a:gd name="T7" fmla="*/ 27 h 29"/>
                  <a:gd name="T8" fmla="*/ 67 w 73"/>
                  <a:gd name="T9" fmla="*/ 26 h 29"/>
                  <a:gd name="T10" fmla="*/ 71 w 73"/>
                  <a:gd name="T11" fmla="*/ 29 h 29"/>
                  <a:gd name="T12" fmla="*/ 0 w 73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9">
                    <a:moveTo>
                      <a:pt x="0" y="13"/>
                    </a:moveTo>
                    <a:cubicBezTo>
                      <a:pt x="4" y="10"/>
                      <a:pt x="23" y="9"/>
                      <a:pt x="23" y="9"/>
                    </a:cubicBezTo>
                    <a:lnTo>
                      <a:pt x="19" y="0"/>
                    </a:lnTo>
                    <a:lnTo>
                      <a:pt x="73" y="27"/>
                    </a:lnTo>
                    <a:lnTo>
                      <a:pt x="67" y="26"/>
                    </a:lnTo>
                    <a:lnTo>
                      <a:pt x="71" y="29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DB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6" name="Freeform 148"/>
              <p:cNvSpPr>
                <a:spLocks/>
              </p:cNvSpPr>
              <p:nvPr/>
            </p:nvSpPr>
            <p:spPr bwMode="auto">
              <a:xfrm>
                <a:off x="2602" y="2363"/>
                <a:ext cx="311" cy="124"/>
              </a:xfrm>
              <a:custGeom>
                <a:avLst/>
                <a:gdLst>
                  <a:gd name="T0" fmla="*/ 0 w 70"/>
                  <a:gd name="T1" fmla="*/ 11 h 28"/>
                  <a:gd name="T2" fmla="*/ 20 w 70"/>
                  <a:gd name="T3" fmla="*/ 8 h 28"/>
                  <a:gd name="T4" fmla="*/ 18 w 70"/>
                  <a:gd name="T5" fmla="*/ 0 h 28"/>
                  <a:gd name="T6" fmla="*/ 70 w 70"/>
                  <a:gd name="T7" fmla="*/ 26 h 28"/>
                  <a:gd name="T8" fmla="*/ 65 w 70"/>
                  <a:gd name="T9" fmla="*/ 25 h 28"/>
                  <a:gd name="T10" fmla="*/ 68 w 70"/>
                  <a:gd name="T11" fmla="*/ 28 h 28"/>
                  <a:gd name="T12" fmla="*/ 0 w 70"/>
                  <a:gd name="T13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8">
                    <a:moveTo>
                      <a:pt x="0" y="11"/>
                    </a:moveTo>
                    <a:cubicBezTo>
                      <a:pt x="4" y="9"/>
                      <a:pt x="20" y="8"/>
                      <a:pt x="20" y="8"/>
                    </a:cubicBezTo>
                    <a:lnTo>
                      <a:pt x="18" y="0"/>
                    </a:lnTo>
                    <a:lnTo>
                      <a:pt x="70" y="26"/>
                    </a:lnTo>
                    <a:lnTo>
                      <a:pt x="65" y="25"/>
                    </a:lnTo>
                    <a:lnTo>
                      <a:pt x="68" y="28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6C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7" name="Freeform 149"/>
              <p:cNvSpPr>
                <a:spLocks/>
              </p:cNvSpPr>
              <p:nvPr/>
            </p:nvSpPr>
            <p:spPr bwMode="auto">
              <a:xfrm>
                <a:off x="2615" y="2367"/>
                <a:ext cx="298" cy="115"/>
              </a:xfrm>
              <a:custGeom>
                <a:avLst/>
                <a:gdLst>
                  <a:gd name="T0" fmla="*/ 0 w 67"/>
                  <a:gd name="T1" fmla="*/ 10 h 26"/>
                  <a:gd name="T2" fmla="*/ 14 w 67"/>
                  <a:gd name="T3" fmla="*/ 7 h 26"/>
                  <a:gd name="T4" fmla="*/ 17 w 67"/>
                  <a:gd name="T5" fmla="*/ 5 h 26"/>
                  <a:gd name="T6" fmla="*/ 16 w 67"/>
                  <a:gd name="T7" fmla="*/ 0 h 26"/>
                  <a:gd name="T8" fmla="*/ 67 w 67"/>
                  <a:gd name="T9" fmla="*/ 25 h 26"/>
                  <a:gd name="T10" fmla="*/ 67 w 67"/>
                  <a:gd name="T11" fmla="*/ 25 h 26"/>
                  <a:gd name="T12" fmla="*/ 62 w 67"/>
                  <a:gd name="T13" fmla="*/ 24 h 26"/>
                  <a:gd name="T14" fmla="*/ 62 w 67"/>
                  <a:gd name="T15" fmla="*/ 24 h 26"/>
                  <a:gd name="T16" fmla="*/ 63 w 67"/>
                  <a:gd name="T17" fmla="*/ 25 h 26"/>
                  <a:gd name="T18" fmla="*/ 64 w 67"/>
                  <a:gd name="T19" fmla="*/ 26 h 26"/>
                  <a:gd name="T20" fmla="*/ 0 w 67"/>
                  <a:gd name="T2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26">
                    <a:moveTo>
                      <a:pt x="0" y="10"/>
                    </a:moveTo>
                    <a:cubicBezTo>
                      <a:pt x="3" y="8"/>
                      <a:pt x="10" y="8"/>
                      <a:pt x="14" y="7"/>
                    </a:cubicBezTo>
                    <a:cubicBezTo>
                      <a:pt x="16" y="7"/>
                      <a:pt x="17" y="5"/>
                      <a:pt x="17" y="5"/>
                    </a:cubicBezTo>
                    <a:lnTo>
                      <a:pt x="16" y="0"/>
                    </a:lnTo>
                    <a:lnTo>
                      <a:pt x="67" y="25"/>
                    </a:lnTo>
                    <a:lnTo>
                      <a:pt x="67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5"/>
                    </a:lnTo>
                    <a:lnTo>
                      <a:pt x="64" y="2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DC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8" name="Freeform 150"/>
              <p:cNvSpPr>
                <a:spLocks/>
              </p:cNvSpPr>
              <p:nvPr/>
            </p:nvSpPr>
            <p:spPr bwMode="auto">
              <a:xfrm>
                <a:off x="2628" y="2371"/>
                <a:ext cx="280" cy="111"/>
              </a:xfrm>
              <a:custGeom>
                <a:avLst/>
                <a:gdLst>
                  <a:gd name="T0" fmla="*/ 0 w 63"/>
                  <a:gd name="T1" fmla="*/ 8 h 25"/>
                  <a:gd name="T2" fmla="*/ 13 w 63"/>
                  <a:gd name="T3" fmla="*/ 6 h 25"/>
                  <a:gd name="T4" fmla="*/ 13 w 63"/>
                  <a:gd name="T5" fmla="*/ 2 h 25"/>
                  <a:gd name="T6" fmla="*/ 14 w 63"/>
                  <a:gd name="T7" fmla="*/ 0 h 25"/>
                  <a:gd name="T8" fmla="*/ 63 w 63"/>
                  <a:gd name="T9" fmla="*/ 23 h 25"/>
                  <a:gd name="T10" fmla="*/ 63 w 63"/>
                  <a:gd name="T11" fmla="*/ 24 h 25"/>
                  <a:gd name="T12" fmla="*/ 59 w 63"/>
                  <a:gd name="T13" fmla="*/ 23 h 25"/>
                  <a:gd name="T14" fmla="*/ 59 w 63"/>
                  <a:gd name="T15" fmla="*/ 24 h 25"/>
                  <a:gd name="T16" fmla="*/ 60 w 63"/>
                  <a:gd name="T17" fmla="*/ 24 h 25"/>
                  <a:gd name="T18" fmla="*/ 61 w 63"/>
                  <a:gd name="T19" fmla="*/ 25 h 25"/>
                  <a:gd name="T20" fmla="*/ 0 w 63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25">
                    <a:moveTo>
                      <a:pt x="0" y="8"/>
                    </a:moveTo>
                    <a:cubicBezTo>
                      <a:pt x="3" y="7"/>
                      <a:pt x="11" y="6"/>
                      <a:pt x="13" y="6"/>
                    </a:cubicBezTo>
                    <a:cubicBezTo>
                      <a:pt x="14" y="6"/>
                      <a:pt x="13" y="2"/>
                      <a:pt x="13" y="2"/>
                    </a:cubicBezTo>
                    <a:lnTo>
                      <a:pt x="14" y="0"/>
                    </a:lnTo>
                    <a:lnTo>
                      <a:pt x="63" y="23"/>
                    </a:lnTo>
                    <a:lnTo>
                      <a:pt x="63" y="24"/>
                    </a:lnTo>
                    <a:lnTo>
                      <a:pt x="59" y="23"/>
                    </a:lnTo>
                    <a:lnTo>
                      <a:pt x="59" y="24"/>
                    </a:lnTo>
                    <a:lnTo>
                      <a:pt x="60" y="24"/>
                    </a:lnTo>
                    <a:lnTo>
                      <a:pt x="61" y="2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3D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59" name="Freeform 151"/>
              <p:cNvSpPr>
                <a:spLocks/>
              </p:cNvSpPr>
              <p:nvPr/>
            </p:nvSpPr>
            <p:spPr bwMode="auto">
              <a:xfrm>
                <a:off x="2642" y="2376"/>
                <a:ext cx="262" cy="106"/>
              </a:xfrm>
              <a:custGeom>
                <a:avLst/>
                <a:gdLst>
                  <a:gd name="T0" fmla="*/ 56 w 59"/>
                  <a:gd name="T1" fmla="*/ 22 h 24"/>
                  <a:gd name="T2" fmla="*/ 57 w 59"/>
                  <a:gd name="T3" fmla="*/ 24 h 24"/>
                  <a:gd name="T4" fmla="*/ 0 w 59"/>
                  <a:gd name="T5" fmla="*/ 6 h 24"/>
                  <a:gd name="T6" fmla="*/ 12 w 59"/>
                  <a:gd name="T7" fmla="*/ 5 h 24"/>
                  <a:gd name="T8" fmla="*/ 10 w 59"/>
                  <a:gd name="T9" fmla="*/ 0 h 24"/>
                  <a:gd name="T10" fmla="*/ 59 w 59"/>
                  <a:gd name="T11" fmla="*/ 23 h 24"/>
                  <a:gd name="T12" fmla="*/ 56 w 59"/>
                  <a:gd name="T1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24">
                    <a:moveTo>
                      <a:pt x="56" y="22"/>
                    </a:moveTo>
                    <a:lnTo>
                      <a:pt x="57" y="24"/>
                    </a:lnTo>
                    <a:lnTo>
                      <a:pt x="0" y="6"/>
                    </a:lnTo>
                    <a:cubicBezTo>
                      <a:pt x="4" y="5"/>
                      <a:pt x="12" y="5"/>
                      <a:pt x="12" y="5"/>
                    </a:cubicBezTo>
                    <a:lnTo>
                      <a:pt x="10" y="0"/>
                    </a:lnTo>
                    <a:lnTo>
                      <a:pt x="59" y="23"/>
                    </a:lnTo>
                    <a:lnTo>
                      <a:pt x="56" y="22"/>
                    </a:lnTo>
                    <a:close/>
                  </a:path>
                </a:pathLst>
              </a:custGeom>
              <a:solidFill>
                <a:srgbClr val="EAD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0" name="Freeform 152"/>
              <p:cNvSpPr>
                <a:spLocks/>
              </p:cNvSpPr>
              <p:nvPr/>
            </p:nvSpPr>
            <p:spPr bwMode="auto">
              <a:xfrm>
                <a:off x="638" y="1701"/>
                <a:ext cx="62" cy="124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1" name="Freeform 153"/>
              <p:cNvSpPr>
                <a:spLocks/>
              </p:cNvSpPr>
              <p:nvPr/>
            </p:nvSpPr>
            <p:spPr bwMode="auto">
              <a:xfrm>
                <a:off x="638" y="1701"/>
                <a:ext cx="57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6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2" name="Freeform 154"/>
              <p:cNvSpPr>
                <a:spLocks/>
              </p:cNvSpPr>
              <p:nvPr/>
            </p:nvSpPr>
            <p:spPr bwMode="auto">
              <a:xfrm>
                <a:off x="638" y="1705"/>
                <a:ext cx="53" cy="107"/>
              </a:xfrm>
              <a:custGeom>
                <a:avLst/>
                <a:gdLst>
                  <a:gd name="T0" fmla="*/ 12 w 12"/>
                  <a:gd name="T1" fmla="*/ 0 h 24"/>
                  <a:gd name="T2" fmla="*/ 5 w 12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cubicBezTo>
                      <a:pt x="7" y="1"/>
                      <a:pt x="0" y="14"/>
                      <a:pt x="5" y="24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3" name="Freeform 155"/>
              <p:cNvSpPr>
                <a:spLocks/>
              </p:cNvSpPr>
              <p:nvPr/>
            </p:nvSpPr>
            <p:spPr bwMode="auto">
              <a:xfrm>
                <a:off x="642" y="1705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1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4" name="Freeform 156"/>
              <p:cNvSpPr>
                <a:spLocks/>
              </p:cNvSpPr>
              <p:nvPr/>
            </p:nvSpPr>
            <p:spPr bwMode="auto">
              <a:xfrm>
                <a:off x="642" y="1705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2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5" name="Freeform 157"/>
              <p:cNvSpPr>
                <a:spLocks/>
              </p:cNvSpPr>
              <p:nvPr/>
            </p:nvSpPr>
            <p:spPr bwMode="auto">
              <a:xfrm>
                <a:off x="642" y="1705"/>
                <a:ext cx="45" cy="94"/>
              </a:xfrm>
              <a:custGeom>
                <a:avLst/>
                <a:gdLst>
                  <a:gd name="T0" fmla="*/ 10 w 10"/>
                  <a:gd name="T1" fmla="*/ 0 h 21"/>
                  <a:gd name="T2" fmla="*/ 2 w 10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1">
                    <a:moveTo>
                      <a:pt x="10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6" name="Freeform 158"/>
              <p:cNvSpPr>
                <a:spLocks/>
              </p:cNvSpPr>
              <p:nvPr/>
            </p:nvSpPr>
            <p:spPr bwMode="auto">
              <a:xfrm>
                <a:off x="655" y="1710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7" name="Freeform 159"/>
              <p:cNvSpPr>
                <a:spLocks/>
              </p:cNvSpPr>
              <p:nvPr/>
            </p:nvSpPr>
            <p:spPr bwMode="auto">
              <a:xfrm>
                <a:off x="655" y="1710"/>
                <a:ext cx="58" cy="115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8" name="Freeform 160"/>
              <p:cNvSpPr>
                <a:spLocks/>
              </p:cNvSpPr>
              <p:nvPr/>
            </p:nvSpPr>
            <p:spPr bwMode="auto">
              <a:xfrm>
                <a:off x="660" y="1710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69" name="Freeform 161"/>
              <p:cNvSpPr>
                <a:spLocks/>
              </p:cNvSpPr>
              <p:nvPr/>
            </p:nvSpPr>
            <p:spPr bwMode="auto">
              <a:xfrm>
                <a:off x="660" y="1710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0" name="Freeform 162"/>
              <p:cNvSpPr>
                <a:spLocks/>
              </p:cNvSpPr>
              <p:nvPr/>
            </p:nvSpPr>
            <p:spPr bwMode="auto">
              <a:xfrm>
                <a:off x="660" y="1710"/>
                <a:ext cx="44" cy="97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1" name="Freeform 163"/>
              <p:cNvSpPr>
                <a:spLocks/>
              </p:cNvSpPr>
              <p:nvPr/>
            </p:nvSpPr>
            <p:spPr bwMode="auto">
              <a:xfrm>
                <a:off x="664" y="1710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2" name="Freeform 164"/>
              <p:cNvSpPr>
                <a:spLocks/>
              </p:cNvSpPr>
              <p:nvPr/>
            </p:nvSpPr>
            <p:spPr bwMode="auto">
              <a:xfrm>
                <a:off x="695" y="1723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8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3" name="Freeform 165"/>
              <p:cNvSpPr>
                <a:spLocks/>
              </p:cNvSpPr>
              <p:nvPr/>
            </p:nvSpPr>
            <p:spPr bwMode="auto">
              <a:xfrm>
                <a:off x="695" y="1723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4" name="Freeform 166"/>
              <p:cNvSpPr>
                <a:spLocks/>
              </p:cNvSpPr>
              <p:nvPr/>
            </p:nvSpPr>
            <p:spPr bwMode="auto">
              <a:xfrm>
                <a:off x="700" y="1723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5" name="Freeform 167"/>
              <p:cNvSpPr>
                <a:spLocks/>
              </p:cNvSpPr>
              <p:nvPr/>
            </p:nvSpPr>
            <p:spPr bwMode="auto">
              <a:xfrm>
                <a:off x="700" y="1723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6" name="Freeform 168"/>
              <p:cNvSpPr>
                <a:spLocks/>
              </p:cNvSpPr>
              <p:nvPr/>
            </p:nvSpPr>
            <p:spPr bwMode="auto">
              <a:xfrm>
                <a:off x="700" y="1723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7" name="Freeform 169"/>
              <p:cNvSpPr>
                <a:spLocks/>
              </p:cNvSpPr>
              <p:nvPr/>
            </p:nvSpPr>
            <p:spPr bwMode="auto">
              <a:xfrm>
                <a:off x="704" y="1723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8" name="Freeform 170"/>
              <p:cNvSpPr>
                <a:spLocks/>
              </p:cNvSpPr>
              <p:nvPr/>
            </p:nvSpPr>
            <p:spPr bwMode="auto">
              <a:xfrm>
                <a:off x="713" y="1727"/>
                <a:ext cx="62" cy="125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9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79" name="Freeform 171"/>
              <p:cNvSpPr>
                <a:spLocks/>
              </p:cNvSpPr>
              <p:nvPr/>
            </p:nvSpPr>
            <p:spPr bwMode="auto">
              <a:xfrm>
                <a:off x="713" y="1727"/>
                <a:ext cx="58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5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0" name="Freeform 172"/>
              <p:cNvSpPr>
                <a:spLocks/>
              </p:cNvSpPr>
              <p:nvPr/>
            </p:nvSpPr>
            <p:spPr bwMode="auto">
              <a:xfrm>
                <a:off x="718" y="1727"/>
                <a:ext cx="53" cy="112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5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1" name="Freeform 173"/>
              <p:cNvSpPr>
                <a:spLocks/>
              </p:cNvSpPr>
              <p:nvPr/>
            </p:nvSpPr>
            <p:spPr bwMode="auto">
              <a:xfrm>
                <a:off x="718" y="1727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2" name="Freeform 174"/>
              <p:cNvSpPr>
                <a:spLocks/>
              </p:cNvSpPr>
              <p:nvPr/>
            </p:nvSpPr>
            <p:spPr bwMode="auto">
              <a:xfrm>
                <a:off x="718" y="1727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3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3"/>
                      <a:pt x="0" y="13"/>
                      <a:pt x="3" y="23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3" name="Freeform 175"/>
              <p:cNvSpPr>
                <a:spLocks/>
              </p:cNvSpPr>
              <p:nvPr/>
            </p:nvSpPr>
            <p:spPr bwMode="auto">
              <a:xfrm>
                <a:off x="722" y="1732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4" name="Freeform 176"/>
              <p:cNvSpPr>
                <a:spLocks/>
              </p:cNvSpPr>
              <p:nvPr/>
            </p:nvSpPr>
            <p:spPr bwMode="auto">
              <a:xfrm>
                <a:off x="731" y="1736"/>
                <a:ext cx="62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0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5" name="Freeform 177"/>
              <p:cNvSpPr>
                <a:spLocks/>
              </p:cNvSpPr>
              <p:nvPr/>
            </p:nvSpPr>
            <p:spPr bwMode="auto">
              <a:xfrm>
                <a:off x="735" y="173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7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6" name="Freeform 178"/>
              <p:cNvSpPr>
                <a:spLocks/>
              </p:cNvSpPr>
              <p:nvPr/>
            </p:nvSpPr>
            <p:spPr bwMode="auto">
              <a:xfrm>
                <a:off x="735" y="1736"/>
                <a:ext cx="54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7" name="Freeform 179"/>
              <p:cNvSpPr>
                <a:spLocks/>
              </p:cNvSpPr>
              <p:nvPr/>
            </p:nvSpPr>
            <p:spPr bwMode="auto">
              <a:xfrm>
                <a:off x="735" y="1736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7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8" name="Freeform 180"/>
              <p:cNvSpPr>
                <a:spLocks/>
              </p:cNvSpPr>
              <p:nvPr/>
            </p:nvSpPr>
            <p:spPr bwMode="auto">
              <a:xfrm>
                <a:off x="740" y="1736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89" name="Freeform 181"/>
              <p:cNvSpPr>
                <a:spLocks/>
              </p:cNvSpPr>
              <p:nvPr/>
            </p:nvSpPr>
            <p:spPr bwMode="auto">
              <a:xfrm>
                <a:off x="740" y="173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0" name="Freeform 182"/>
              <p:cNvSpPr>
                <a:spLocks/>
              </p:cNvSpPr>
              <p:nvPr/>
            </p:nvSpPr>
            <p:spPr bwMode="auto">
              <a:xfrm>
                <a:off x="638" y="1719"/>
                <a:ext cx="9" cy="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1" name="Freeform 183"/>
              <p:cNvSpPr>
                <a:spLocks/>
              </p:cNvSpPr>
              <p:nvPr/>
            </p:nvSpPr>
            <p:spPr bwMode="auto">
              <a:xfrm>
                <a:off x="660" y="1723"/>
                <a:ext cx="4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2" name="Freeform 184"/>
              <p:cNvSpPr>
                <a:spLocks/>
              </p:cNvSpPr>
              <p:nvPr/>
            </p:nvSpPr>
            <p:spPr bwMode="auto">
              <a:xfrm>
                <a:off x="678" y="1727"/>
                <a:ext cx="4" cy="14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3" name="Freeform 185"/>
              <p:cNvSpPr>
                <a:spLocks/>
              </p:cNvSpPr>
              <p:nvPr/>
            </p:nvSpPr>
            <p:spPr bwMode="auto">
              <a:xfrm>
                <a:off x="718" y="1745"/>
                <a:ext cx="4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4" name="Freeform 186"/>
              <p:cNvSpPr>
                <a:spLocks/>
              </p:cNvSpPr>
              <p:nvPr/>
            </p:nvSpPr>
            <p:spPr bwMode="auto">
              <a:xfrm>
                <a:off x="735" y="1750"/>
                <a:ext cx="5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95" name="Freeform 187"/>
              <p:cNvSpPr>
                <a:spLocks/>
              </p:cNvSpPr>
              <p:nvPr/>
            </p:nvSpPr>
            <p:spPr bwMode="auto">
              <a:xfrm>
                <a:off x="753" y="1754"/>
                <a:ext cx="5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8703" name="Line 95"/>
            <p:cNvSpPr>
              <a:spLocks noChangeShapeType="1"/>
            </p:cNvSpPr>
            <p:nvPr/>
          </p:nvSpPr>
          <p:spPr bwMode="auto">
            <a:xfrm flipV="1">
              <a:off x="2287" y="2168"/>
              <a:ext cx="671" cy="4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803" name="Text Box 195"/>
            <p:cNvSpPr txBox="1">
              <a:spLocks noChangeArrowheads="1"/>
            </p:cNvSpPr>
            <p:nvPr/>
          </p:nvSpPr>
          <p:spPr bwMode="auto">
            <a:xfrm>
              <a:off x="2630" y="2380"/>
              <a:ext cx="10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>
                  <a:sym typeface="Symbol" panose="05050102010706020507" pitchFamily="18" charset="2"/>
                </a:rPr>
                <a:t></a:t>
              </a:r>
            </a:p>
          </p:txBody>
        </p:sp>
        <p:sp>
          <p:nvSpPr>
            <p:cNvPr id="68801" name="Line 193"/>
            <p:cNvSpPr>
              <a:spLocks noChangeShapeType="1"/>
            </p:cNvSpPr>
            <p:nvPr/>
          </p:nvSpPr>
          <p:spPr bwMode="auto">
            <a:xfrm>
              <a:off x="2286" y="2615"/>
              <a:ext cx="1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800" name="Freeform 192"/>
            <p:cNvSpPr>
              <a:spLocks/>
            </p:cNvSpPr>
            <p:nvPr/>
          </p:nvSpPr>
          <p:spPr bwMode="auto">
            <a:xfrm>
              <a:off x="2559" y="2440"/>
              <a:ext cx="44" cy="174"/>
            </a:xfrm>
            <a:custGeom>
              <a:avLst/>
              <a:gdLst>
                <a:gd name="T0" fmla="*/ 0 w 3"/>
                <a:gd name="T1" fmla="*/ 0 h 12"/>
                <a:gd name="T2" fmla="*/ 3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cubicBezTo>
                    <a:pt x="2" y="4"/>
                    <a:pt x="3" y="8"/>
                    <a:pt x="3" y="12"/>
                  </a:cubicBezTo>
                </a:path>
              </a:pathLst>
            </a:custGeom>
            <a:noFill/>
            <a:ln w="28575" cmpd="sng">
              <a:solidFill>
                <a:srgbClr val="24211D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804" name="Text Box 196"/>
            <p:cNvSpPr txBox="1">
              <a:spLocks noChangeArrowheads="1"/>
            </p:cNvSpPr>
            <p:nvPr/>
          </p:nvSpPr>
          <p:spPr bwMode="auto">
            <a:xfrm>
              <a:off x="2236" y="2640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>
                  <a:sym typeface="Symbol" panose="05050102010706020507" pitchFamily="18" charset="2"/>
                </a:rPr>
                <a:t>p</a:t>
              </a:r>
            </a:p>
          </p:txBody>
        </p:sp>
      </p:grp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vẽ F</a:t>
            </a:r>
          </a:p>
        </p:txBody>
      </p:sp>
      <p:sp>
        <p:nvSpPr>
          <p:cNvPr id="68704" name="Oval 96"/>
          <p:cNvSpPr>
            <a:spLocks noChangeArrowheads="1"/>
          </p:cNvSpPr>
          <p:nvPr/>
        </p:nvSpPr>
        <p:spPr bwMode="auto">
          <a:xfrm>
            <a:off x="3600450" y="411797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97" name="Line 189"/>
          <p:cNvSpPr>
            <a:spLocks noChangeShapeType="1"/>
          </p:cNvSpPr>
          <p:nvPr/>
        </p:nvSpPr>
        <p:spPr bwMode="auto">
          <a:xfrm>
            <a:off x="1935163" y="5592763"/>
            <a:ext cx="53197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798" name="Line 190"/>
          <p:cNvSpPr>
            <a:spLocks noChangeShapeType="1"/>
          </p:cNvSpPr>
          <p:nvPr/>
        </p:nvSpPr>
        <p:spPr bwMode="auto">
          <a:xfrm flipV="1">
            <a:off x="1935163" y="1782763"/>
            <a:ext cx="0" cy="381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8799" name="Oval 191"/>
          <p:cNvSpPr>
            <a:spLocks noChangeArrowheads="1"/>
          </p:cNvSpPr>
          <p:nvPr/>
        </p:nvSpPr>
        <p:spPr bwMode="auto">
          <a:xfrm>
            <a:off x="1890713" y="554831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05" name="Rectangle 197"/>
          <p:cNvSpPr>
            <a:spLocks noChangeArrowheads="1"/>
          </p:cNvSpPr>
          <p:nvPr/>
        </p:nvSpPr>
        <p:spPr bwMode="auto">
          <a:xfrm>
            <a:off x="4262438" y="3127375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d</a:t>
            </a:r>
          </a:p>
        </p:txBody>
      </p:sp>
      <p:sp>
        <p:nvSpPr>
          <p:cNvPr id="68806" name="Oval 198"/>
          <p:cNvSpPr>
            <a:spLocks noChangeArrowheads="1"/>
          </p:cNvSpPr>
          <p:nvPr/>
        </p:nvSpPr>
        <p:spPr bwMode="auto">
          <a:xfrm>
            <a:off x="5816600" y="2643188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24271 -0.2164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68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AE10B9A2-F434-49C5-9737-9525CE84B7CD}" type="slidenum">
              <a:rPr lang="en-US"/>
              <a:pPr/>
              <a:t>52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+ -</a:t>
            </a:r>
          </a:p>
        </p:txBody>
      </p:sp>
      <p:sp>
        <p:nvSpPr>
          <p:cNvPr id="69731" name="Line 99"/>
          <p:cNvSpPr>
            <a:spLocks noChangeShapeType="1"/>
          </p:cNvSpPr>
          <p:nvPr/>
        </p:nvSpPr>
        <p:spPr bwMode="auto">
          <a:xfrm>
            <a:off x="3629025" y="4151313"/>
            <a:ext cx="26241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69845" name="Group 213"/>
          <p:cNvGrpSpPr>
            <a:grpSpLocks/>
          </p:cNvGrpSpPr>
          <p:nvPr/>
        </p:nvGrpSpPr>
        <p:grpSpPr bwMode="auto">
          <a:xfrm>
            <a:off x="2566988" y="3441700"/>
            <a:ext cx="2128837" cy="1416050"/>
            <a:chOff x="1617" y="2168"/>
            <a:chExt cx="1341" cy="892"/>
          </a:xfrm>
        </p:grpSpPr>
        <p:grpSp>
          <p:nvGrpSpPr>
            <p:cNvPr id="69843" name="Group 211"/>
            <p:cNvGrpSpPr>
              <a:grpSpLocks/>
            </p:cNvGrpSpPr>
            <p:nvPr/>
          </p:nvGrpSpPr>
          <p:grpSpPr bwMode="auto">
            <a:xfrm>
              <a:off x="1617" y="2614"/>
              <a:ext cx="1148" cy="446"/>
              <a:chOff x="1617" y="2614"/>
              <a:chExt cx="1148" cy="446"/>
            </a:xfrm>
          </p:grpSpPr>
          <p:grpSp>
            <p:nvGrpSpPr>
              <p:cNvPr id="69742" name="Group 110"/>
              <p:cNvGrpSpPr>
                <a:grpSpLocks/>
              </p:cNvGrpSpPr>
              <p:nvPr/>
            </p:nvGrpSpPr>
            <p:grpSpPr bwMode="auto">
              <a:xfrm rot="-10800000">
                <a:off x="2288" y="2615"/>
                <a:ext cx="477" cy="201"/>
                <a:chOff x="469" y="1643"/>
                <a:chExt cx="2559" cy="879"/>
              </a:xfrm>
            </p:grpSpPr>
            <p:sp>
              <p:nvSpPr>
                <p:cNvPr id="69743" name="Freeform 111"/>
                <p:cNvSpPr>
                  <a:spLocks/>
                </p:cNvSpPr>
                <p:nvPr/>
              </p:nvSpPr>
              <p:spPr bwMode="auto">
                <a:xfrm>
                  <a:off x="767" y="1719"/>
                  <a:ext cx="1959" cy="737"/>
                </a:xfrm>
                <a:custGeom>
                  <a:avLst/>
                  <a:gdLst>
                    <a:gd name="T0" fmla="*/ 11 w 441"/>
                    <a:gd name="T1" fmla="*/ 4 h 166"/>
                    <a:gd name="T2" fmla="*/ 429 w 441"/>
                    <a:gd name="T3" fmla="*/ 139 h 166"/>
                    <a:gd name="T4" fmla="*/ 438 w 441"/>
                    <a:gd name="T5" fmla="*/ 155 h 166"/>
                    <a:gd name="T6" fmla="*/ 412 w 441"/>
                    <a:gd name="T7" fmla="*/ 166 h 166"/>
                    <a:gd name="T8" fmla="*/ 1 w 441"/>
                    <a:gd name="T9" fmla="*/ 33 h 166"/>
                    <a:gd name="T10" fmla="*/ 11 w 441"/>
                    <a:gd name="T11" fmla="*/ 4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1" h="166">
                      <a:moveTo>
                        <a:pt x="11" y="4"/>
                      </a:moveTo>
                      <a:cubicBezTo>
                        <a:pt x="17" y="6"/>
                        <a:pt x="429" y="139"/>
                        <a:pt x="429" y="139"/>
                      </a:cubicBezTo>
                      <a:cubicBezTo>
                        <a:pt x="429" y="139"/>
                        <a:pt x="441" y="151"/>
                        <a:pt x="438" y="155"/>
                      </a:cubicBezTo>
                      <a:cubicBezTo>
                        <a:pt x="436" y="159"/>
                        <a:pt x="412" y="166"/>
                        <a:pt x="412" y="166"/>
                      </a:cubicBezTo>
                      <a:lnTo>
                        <a:pt x="1" y="33"/>
                      </a:lnTo>
                      <a:cubicBezTo>
                        <a:pt x="1" y="33"/>
                        <a:pt x="0" y="0"/>
                        <a:pt x="11" y="4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A993E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4" name="Freeform 112"/>
                <p:cNvSpPr>
                  <a:spLocks/>
                </p:cNvSpPr>
                <p:nvPr/>
              </p:nvSpPr>
              <p:spPr bwMode="auto">
                <a:xfrm>
                  <a:off x="762" y="1776"/>
                  <a:ext cx="1973" cy="662"/>
                </a:xfrm>
                <a:custGeom>
                  <a:avLst/>
                  <a:gdLst>
                    <a:gd name="T0" fmla="*/ 436 w 444"/>
                    <a:gd name="T1" fmla="*/ 140 h 149"/>
                    <a:gd name="T2" fmla="*/ 0 w 444"/>
                    <a:gd name="T3" fmla="*/ 0 h 149"/>
                    <a:gd name="T4" fmla="*/ 1 w 444"/>
                    <a:gd name="T5" fmla="*/ 15 h 149"/>
                    <a:gd name="T6" fmla="*/ 416 w 444"/>
                    <a:gd name="T7" fmla="*/ 149 h 149"/>
                    <a:gd name="T8" fmla="*/ 436 w 444"/>
                    <a:gd name="T9" fmla="*/ 14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4" h="149">
                      <a:moveTo>
                        <a:pt x="436" y="140"/>
                      </a:moveTo>
                      <a:lnTo>
                        <a:pt x="0" y="0"/>
                      </a:lnTo>
                      <a:lnTo>
                        <a:pt x="1" y="15"/>
                      </a:lnTo>
                      <a:lnTo>
                        <a:pt x="416" y="149"/>
                      </a:lnTo>
                      <a:cubicBezTo>
                        <a:pt x="416" y="149"/>
                        <a:pt x="444" y="142"/>
                        <a:pt x="436" y="14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D8A3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5" name="Freeform 113"/>
                <p:cNvSpPr>
                  <a:spLocks noEditPoints="1"/>
                </p:cNvSpPr>
                <p:nvPr/>
              </p:nvSpPr>
              <p:spPr bwMode="auto">
                <a:xfrm>
                  <a:off x="775" y="1767"/>
                  <a:ext cx="1929" cy="636"/>
                </a:xfrm>
                <a:custGeom>
                  <a:avLst/>
                  <a:gdLst>
                    <a:gd name="T0" fmla="*/ 432 w 434"/>
                    <a:gd name="T1" fmla="*/ 138 h 143"/>
                    <a:gd name="T2" fmla="*/ 434 w 434"/>
                    <a:gd name="T3" fmla="*/ 141 h 143"/>
                    <a:gd name="T4" fmla="*/ 431 w 434"/>
                    <a:gd name="T5" fmla="*/ 143 h 143"/>
                    <a:gd name="T6" fmla="*/ 432 w 434"/>
                    <a:gd name="T7" fmla="*/ 138 h 143"/>
                    <a:gd name="T8" fmla="*/ 431 w 434"/>
                    <a:gd name="T9" fmla="*/ 143 h 143"/>
                    <a:gd name="T10" fmla="*/ 2 w 434"/>
                    <a:gd name="T11" fmla="*/ 4 h 143"/>
                    <a:gd name="T12" fmla="*/ 4 w 434"/>
                    <a:gd name="T13" fmla="*/ 0 h 143"/>
                    <a:gd name="T14" fmla="*/ 432 w 434"/>
                    <a:gd name="T15" fmla="*/ 138 h 143"/>
                    <a:gd name="T16" fmla="*/ 431 w 434"/>
                    <a:gd name="T17" fmla="*/ 143 h 143"/>
                    <a:gd name="T18" fmla="*/ 2 w 434"/>
                    <a:gd name="T19" fmla="*/ 4 h 143"/>
                    <a:gd name="T20" fmla="*/ 1 w 434"/>
                    <a:gd name="T21" fmla="*/ 1 h 143"/>
                    <a:gd name="T22" fmla="*/ 4 w 434"/>
                    <a:gd name="T23" fmla="*/ 0 h 143"/>
                    <a:gd name="T24" fmla="*/ 2 w 434"/>
                    <a:gd name="T25" fmla="*/ 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4" h="143">
                      <a:moveTo>
                        <a:pt x="432" y="138"/>
                      </a:moveTo>
                      <a:cubicBezTo>
                        <a:pt x="434" y="139"/>
                        <a:pt x="434" y="140"/>
                        <a:pt x="434" y="141"/>
                      </a:cubicBezTo>
                      <a:cubicBezTo>
                        <a:pt x="434" y="142"/>
                        <a:pt x="432" y="143"/>
                        <a:pt x="431" y="143"/>
                      </a:cubicBezTo>
                      <a:lnTo>
                        <a:pt x="432" y="138"/>
                      </a:lnTo>
                      <a:close/>
                      <a:moveTo>
                        <a:pt x="431" y="143"/>
                      </a:move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432" y="138"/>
                      </a:lnTo>
                      <a:lnTo>
                        <a:pt x="431" y="143"/>
                      </a:lnTo>
                      <a:close/>
                      <a:moveTo>
                        <a:pt x="2" y="4"/>
                      </a:move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0"/>
                        <a:pt x="2" y="0"/>
                        <a:pt x="4" y="0"/>
                      </a:cubicBezTo>
                      <a:lnTo>
                        <a:pt x="2" y="4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AA94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6" name="Freeform 114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875" cy="618"/>
                </a:xfrm>
                <a:custGeom>
                  <a:avLst/>
                  <a:gdLst>
                    <a:gd name="T0" fmla="*/ 420 w 422"/>
                    <a:gd name="T1" fmla="*/ 135 h 139"/>
                    <a:gd name="T2" fmla="*/ 421 w 422"/>
                    <a:gd name="T3" fmla="*/ 137 h 139"/>
                    <a:gd name="T4" fmla="*/ 419 w 422"/>
                    <a:gd name="T5" fmla="*/ 139 h 139"/>
                    <a:gd name="T6" fmla="*/ 420 w 422"/>
                    <a:gd name="T7" fmla="*/ 135 h 139"/>
                    <a:gd name="T8" fmla="*/ 419 w 422"/>
                    <a:gd name="T9" fmla="*/ 139 h 139"/>
                    <a:gd name="T10" fmla="*/ 1 w 422"/>
                    <a:gd name="T11" fmla="*/ 4 h 139"/>
                    <a:gd name="T12" fmla="*/ 2 w 422"/>
                    <a:gd name="T13" fmla="*/ 0 h 139"/>
                    <a:gd name="T14" fmla="*/ 420 w 422"/>
                    <a:gd name="T15" fmla="*/ 135 h 139"/>
                    <a:gd name="T16" fmla="*/ 419 w 422"/>
                    <a:gd name="T17" fmla="*/ 139 h 139"/>
                    <a:gd name="T18" fmla="*/ 1 w 422"/>
                    <a:gd name="T19" fmla="*/ 4 h 139"/>
                    <a:gd name="T20" fmla="*/ 0 w 422"/>
                    <a:gd name="T21" fmla="*/ 1 h 139"/>
                    <a:gd name="T22" fmla="*/ 2 w 422"/>
                    <a:gd name="T23" fmla="*/ 0 h 139"/>
                    <a:gd name="T24" fmla="*/ 1 w 422"/>
                    <a:gd name="T25" fmla="*/ 4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139">
                      <a:moveTo>
                        <a:pt x="420" y="135"/>
                      </a:moveTo>
                      <a:cubicBezTo>
                        <a:pt x="421" y="135"/>
                        <a:pt x="422" y="136"/>
                        <a:pt x="421" y="137"/>
                      </a:cubicBezTo>
                      <a:cubicBezTo>
                        <a:pt x="421" y="138"/>
                        <a:pt x="420" y="139"/>
                        <a:pt x="419" y="139"/>
                      </a:cubicBezTo>
                      <a:lnTo>
                        <a:pt x="420" y="135"/>
                      </a:lnTo>
                      <a:close/>
                      <a:moveTo>
                        <a:pt x="419" y="139"/>
                      </a:moveTo>
                      <a:lnTo>
                        <a:pt x="1" y="4"/>
                      </a:lnTo>
                      <a:lnTo>
                        <a:pt x="2" y="0"/>
                      </a:lnTo>
                      <a:lnTo>
                        <a:pt x="420" y="135"/>
                      </a:lnTo>
                      <a:lnTo>
                        <a:pt x="419" y="139"/>
                      </a:lnTo>
                      <a:close/>
                      <a:moveTo>
                        <a:pt x="1" y="4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BAE47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7" name="Freeform 115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822" cy="600"/>
                </a:xfrm>
                <a:custGeom>
                  <a:avLst/>
                  <a:gdLst>
                    <a:gd name="T0" fmla="*/ 409 w 410"/>
                    <a:gd name="T1" fmla="*/ 131 h 135"/>
                    <a:gd name="T2" fmla="*/ 410 w 410"/>
                    <a:gd name="T3" fmla="*/ 134 h 135"/>
                    <a:gd name="T4" fmla="*/ 408 w 410"/>
                    <a:gd name="T5" fmla="*/ 135 h 135"/>
                    <a:gd name="T6" fmla="*/ 409 w 410"/>
                    <a:gd name="T7" fmla="*/ 131 h 135"/>
                    <a:gd name="T8" fmla="*/ 408 w 410"/>
                    <a:gd name="T9" fmla="*/ 135 h 135"/>
                    <a:gd name="T10" fmla="*/ 1 w 410"/>
                    <a:gd name="T11" fmla="*/ 3 h 135"/>
                    <a:gd name="T12" fmla="*/ 2 w 410"/>
                    <a:gd name="T13" fmla="*/ 0 h 135"/>
                    <a:gd name="T14" fmla="*/ 409 w 410"/>
                    <a:gd name="T15" fmla="*/ 131 h 135"/>
                    <a:gd name="T16" fmla="*/ 408 w 410"/>
                    <a:gd name="T17" fmla="*/ 135 h 135"/>
                    <a:gd name="T18" fmla="*/ 1 w 410"/>
                    <a:gd name="T19" fmla="*/ 3 h 135"/>
                    <a:gd name="T20" fmla="*/ 0 w 410"/>
                    <a:gd name="T21" fmla="*/ 1 h 135"/>
                    <a:gd name="T22" fmla="*/ 2 w 410"/>
                    <a:gd name="T23" fmla="*/ 0 h 135"/>
                    <a:gd name="T24" fmla="*/ 1 w 410"/>
                    <a:gd name="T25" fmla="*/ 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0" h="135">
                      <a:moveTo>
                        <a:pt x="409" y="131"/>
                      </a:moveTo>
                      <a:cubicBezTo>
                        <a:pt x="410" y="132"/>
                        <a:pt x="410" y="133"/>
                        <a:pt x="410" y="134"/>
                      </a:cubicBezTo>
                      <a:cubicBezTo>
                        <a:pt x="410" y="134"/>
                        <a:pt x="409" y="135"/>
                        <a:pt x="408" y="135"/>
                      </a:cubicBezTo>
                      <a:lnTo>
                        <a:pt x="409" y="131"/>
                      </a:lnTo>
                      <a:close/>
                      <a:moveTo>
                        <a:pt x="408" y="135"/>
                      </a:move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409" y="131"/>
                      </a:lnTo>
                      <a:lnTo>
                        <a:pt x="408" y="135"/>
                      </a:lnTo>
                      <a:close/>
                      <a:moveTo>
                        <a:pt x="1" y="3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BB65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8" name="Freeform 116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773" cy="582"/>
                </a:xfrm>
                <a:custGeom>
                  <a:avLst/>
                  <a:gdLst>
                    <a:gd name="T0" fmla="*/ 398 w 399"/>
                    <a:gd name="T1" fmla="*/ 128 h 131"/>
                    <a:gd name="T2" fmla="*/ 398 w 399"/>
                    <a:gd name="T3" fmla="*/ 130 h 131"/>
                    <a:gd name="T4" fmla="*/ 397 w 399"/>
                    <a:gd name="T5" fmla="*/ 131 h 131"/>
                    <a:gd name="T6" fmla="*/ 398 w 399"/>
                    <a:gd name="T7" fmla="*/ 128 h 131"/>
                    <a:gd name="T8" fmla="*/ 397 w 399"/>
                    <a:gd name="T9" fmla="*/ 131 h 131"/>
                    <a:gd name="T10" fmla="*/ 1 w 399"/>
                    <a:gd name="T11" fmla="*/ 3 h 131"/>
                    <a:gd name="T12" fmla="*/ 2 w 399"/>
                    <a:gd name="T13" fmla="*/ 0 h 131"/>
                    <a:gd name="T14" fmla="*/ 398 w 399"/>
                    <a:gd name="T15" fmla="*/ 128 h 131"/>
                    <a:gd name="T16" fmla="*/ 397 w 399"/>
                    <a:gd name="T17" fmla="*/ 131 h 131"/>
                    <a:gd name="T18" fmla="*/ 1 w 399"/>
                    <a:gd name="T19" fmla="*/ 3 h 131"/>
                    <a:gd name="T20" fmla="*/ 0 w 399"/>
                    <a:gd name="T21" fmla="*/ 1 h 131"/>
                    <a:gd name="T22" fmla="*/ 2 w 399"/>
                    <a:gd name="T23" fmla="*/ 0 h 131"/>
                    <a:gd name="T24" fmla="*/ 1 w 399"/>
                    <a:gd name="T25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99" h="131">
                      <a:moveTo>
                        <a:pt x="398" y="128"/>
                      </a:moveTo>
                      <a:cubicBezTo>
                        <a:pt x="398" y="128"/>
                        <a:pt x="399" y="129"/>
                        <a:pt x="398" y="130"/>
                      </a:cubicBezTo>
                      <a:cubicBezTo>
                        <a:pt x="398" y="130"/>
                        <a:pt x="397" y="131"/>
                        <a:pt x="397" y="131"/>
                      </a:cubicBezTo>
                      <a:lnTo>
                        <a:pt x="398" y="128"/>
                      </a:lnTo>
                      <a:close/>
                      <a:moveTo>
                        <a:pt x="397" y="131"/>
                      </a:move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398" y="128"/>
                      </a:lnTo>
                      <a:lnTo>
                        <a:pt x="397" y="131"/>
                      </a:lnTo>
                      <a:close/>
                      <a:moveTo>
                        <a:pt x="1" y="3"/>
                      </a:move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CBC57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9" name="Freeform 117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719" cy="564"/>
                </a:xfrm>
                <a:custGeom>
                  <a:avLst/>
                  <a:gdLst>
                    <a:gd name="T0" fmla="*/ 386 w 387"/>
                    <a:gd name="T1" fmla="*/ 125 h 127"/>
                    <a:gd name="T2" fmla="*/ 387 w 387"/>
                    <a:gd name="T3" fmla="*/ 126 h 127"/>
                    <a:gd name="T4" fmla="*/ 385 w 387"/>
                    <a:gd name="T5" fmla="*/ 127 h 127"/>
                    <a:gd name="T6" fmla="*/ 386 w 387"/>
                    <a:gd name="T7" fmla="*/ 125 h 127"/>
                    <a:gd name="T8" fmla="*/ 385 w 387"/>
                    <a:gd name="T9" fmla="*/ 127 h 127"/>
                    <a:gd name="T10" fmla="*/ 1 w 387"/>
                    <a:gd name="T11" fmla="*/ 3 h 127"/>
                    <a:gd name="T12" fmla="*/ 2 w 387"/>
                    <a:gd name="T13" fmla="*/ 1 h 127"/>
                    <a:gd name="T14" fmla="*/ 386 w 387"/>
                    <a:gd name="T15" fmla="*/ 125 h 127"/>
                    <a:gd name="T16" fmla="*/ 385 w 387"/>
                    <a:gd name="T17" fmla="*/ 127 h 127"/>
                    <a:gd name="T18" fmla="*/ 1 w 387"/>
                    <a:gd name="T19" fmla="*/ 3 h 127"/>
                    <a:gd name="T20" fmla="*/ 1 w 387"/>
                    <a:gd name="T21" fmla="*/ 1 h 127"/>
                    <a:gd name="T22" fmla="*/ 2 w 387"/>
                    <a:gd name="T23" fmla="*/ 1 h 127"/>
                    <a:gd name="T24" fmla="*/ 1 w 387"/>
                    <a:gd name="T25" fmla="*/ 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7" h="127">
                      <a:moveTo>
                        <a:pt x="386" y="125"/>
                      </a:moveTo>
                      <a:cubicBezTo>
                        <a:pt x="387" y="125"/>
                        <a:pt x="387" y="125"/>
                        <a:pt x="387" y="126"/>
                      </a:cubicBezTo>
                      <a:cubicBezTo>
                        <a:pt x="387" y="126"/>
                        <a:pt x="386" y="127"/>
                        <a:pt x="385" y="127"/>
                      </a:cubicBezTo>
                      <a:lnTo>
                        <a:pt x="386" y="125"/>
                      </a:lnTo>
                      <a:close/>
                      <a:moveTo>
                        <a:pt x="385" y="127"/>
                      </a:move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386" y="125"/>
                      </a:lnTo>
                      <a:lnTo>
                        <a:pt x="385" y="127"/>
                      </a:lnTo>
                      <a:close/>
                      <a:moveTo>
                        <a:pt x="1" y="3"/>
                      </a:moveTo>
                      <a:cubicBezTo>
                        <a:pt x="1" y="2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1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CC35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0" name="Freeform 118"/>
                <p:cNvSpPr>
                  <a:spLocks noEditPoints="1"/>
                </p:cNvSpPr>
                <p:nvPr/>
              </p:nvSpPr>
              <p:spPr bwMode="auto">
                <a:xfrm>
                  <a:off x="784" y="1772"/>
                  <a:ext cx="1667" cy="542"/>
                </a:xfrm>
                <a:custGeom>
                  <a:avLst/>
                  <a:gdLst>
                    <a:gd name="T0" fmla="*/ 374 w 375"/>
                    <a:gd name="T1" fmla="*/ 120 h 122"/>
                    <a:gd name="T2" fmla="*/ 374 w 375"/>
                    <a:gd name="T3" fmla="*/ 121 h 122"/>
                    <a:gd name="T4" fmla="*/ 373 w 375"/>
                    <a:gd name="T5" fmla="*/ 122 h 122"/>
                    <a:gd name="T6" fmla="*/ 374 w 375"/>
                    <a:gd name="T7" fmla="*/ 120 h 122"/>
                    <a:gd name="T8" fmla="*/ 373 w 375"/>
                    <a:gd name="T9" fmla="*/ 122 h 122"/>
                    <a:gd name="T10" fmla="*/ 0 w 375"/>
                    <a:gd name="T11" fmla="*/ 1 h 122"/>
                    <a:gd name="T12" fmla="*/ 1 w 375"/>
                    <a:gd name="T13" fmla="*/ 0 h 122"/>
                    <a:gd name="T14" fmla="*/ 374 w 375"/>
                    <a:gd name="T15" fmla="*/ 120 h 122"/>
                    <a:gd name="T16" fmla="*/ 373 w 375"/>
                    <a:gd name="T17" fmla="*/ 122 h 122"/>
                    <a:gd name="T18" fmla="*/ 0 w 375"/>
                    <a:gd name="T19" fmla="*/ 1 h 122"/>
                    <a:gd name="T20" fmla="*/ 0 w 375"/>
                    <a:gd name="T21" fmla="*/ 0 h 122"/>
                    <a:gd name="T22" fmla="*/ 1 w 375"/>
                    <a:gd name="T23" fmla="*/ 0 h 122"/>
                    <a:gd name="T24" fmla="*/ 0 w 375"/>
                    <a:gd name="T25" fmla="*/ 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5" h="122">
                      <a:moveTo>
                        <a:pt x="374" y="120"/>
                      </a:moveTo>
                      <a:cubicBezTo>
                        <a:pt x="374" y="120"/>
                        <a:pt x="375" y="121"/>
                        <a:pt x="374" y="121"/>
                      </a:cubicBezTo>
                      <a:cubicBezTo>
                        <a:pt x="374" y="122"/>
                        <a:pt x="374" y="122"/>
                        <a:pt x="373" y="122"/>
                      </a:cubicBezTo>
                      <a:lnTo>
                        <a:pt x="374" y="120"/>
                      </a:lnTo>
                      <a:close/>
                      <a:moveTo>
                        <a:pt x="373" y="122"/>
                      </a:move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74" y="120"/>
                      </a:lnTo>
                      <a:lnTo>
                        <a:pt x="373" y="122"/>
                      </a:ln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CC66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1" name="Line 119"/>
                <p:cNvSpPr>
                  <a:spLocks noChangeShapeType="1"/>
                </p:cNvSpPr>
                <p:nvPr/>
              </p:nvSpPr>
              <p:spPr bwMode="auto">
                <a:xfrm flipH="1" flipV="1">
                  <a:off x="789" y="1772"/>
                  <a:ext cx="1604" cy="52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DD46D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2" name="Freeform 120"/>
                <p:cNvSpPr>
                  <a:spLocks/>
                </p:cNvSpPr>
                <p:nvPr/>
              </p:nvSpPr>
              <p:spPr bwMode="auto">
                <a:xfrm>
                  <a:off x="744" y="1839"/>
                  <a:ext cx="1889" cy="612"/>
                </a:xfrm>
                <a:custGeom>
                  <a:avLst/>
                  <a:gdLst>
                    <a:gd name="T0" fmla="*/ 416 w 425"/>
                    <a:gd name="T1" fmla="*/ 134 h 138"/>
                    <a:gd name="T2" fmla="*/ 0 w 425"/>
                    <a:gd name="T3" fmla="*/ 0 h 138"/>
                    <a:gd name="T4" fmla="*/ 2 w 425"/>
                    <a:gd name="T5" fmla="*/ 3 h 138"/>
                    <a:gd name="T6" fmla="*/ 417 w 425"/>
                    <a:gd name="T7" fmla="*/ 138 h 138"/>
                    <a:gd name="T8" fmla="*/ 416 w 425"/>
                    <a:gd name="T9" fmla="*/ 13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5" h="138">
                      <a:moveTo>
                        <a:pt x="416" y="134"/>
                      </a:move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417" y="138"/>
                      </a:lnTo>
                      <a:cubicBezTo>
                        <a:pt x="417" y="138"/>
                        <a:pt x="425" y="137"/>
                        <a:pt x="416" y="134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A97338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3" name="Freeform 121"/>
                <p:cNvSpPr>
                  <a:spLocks/>
                </p:cNvSpPr>
                <p:nvPr/>
              </p:nvSpPr>
              <p:spPr bwMode="auto">
                <a:xfrm>
                  <a:off x="469" y="1643"/>
                  <a:ext cx="195" cy="173"/>
                </a:xfrm>
                <a:custGeom>
                  <a:avLst/>
                  <a:gdLst>
                    <a:gd name="T0" fmla="*/ 44 w 44"/>
                    <a:gd name="T1" fmla="*/ 10 h 39"/>
                    <a:gd name="T2" fmla="*/ 9 w 44"/>
                    <a:gd name="T3" fmla="*/ 11 h 39"/>
                    <a:gd name="T4" fmla="*/ 38 w 44"/>
                    <a:gd name="T5" fmla="*/ 39 h 39"/>
                    <a:gd name="T6" fmla="*/ 44 w 44"/>
                    <a:gd name="T7" fmla="*/ 1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9">
                      <a:moveTo>
                        <a:pt x="44" y="10"/>
                      </a:moveTo>
                      <a:cubicBezTo>
                        <a:pt x="22" y="3"/>
                        <a:pt x="14" y="0"/>
                        <a:pt x="9" y="11"/>
                      </a:cubicBezTo>
                      <a:cubicBezTo>
                        <a:pt x="0" y="30"/>
                        <a:pt x="19" y="32"/>
                        <a:pt x="38" y="39"/>
                      </a:cubicBezTo>
                      <a:lnTo>
                        <a:pt x="44" y="1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7C6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4" name="Freeform 122"/>
                <p:cNvSpPr>
                  <a:spLocks/>
                </p:cNvSpPr>
                <p:nvPr/>
              </p:nvSpPr>
              <p:spPr bwMode="auto">
                <a:xfrm>
                  <a:off x="482" y="1643"/>
                  <a:ext cx="245" cy="169"/>
                </a:xfrm>
                <a:custGeom>
                  <a:avLst/>
                  <a:gdLst>
                    <a:gd name="T0" fmla="*/ 7 w 55"/>
                    <a:gd name="T1" fmla="*/ 11 h 38"/>
                    <a:gd name="T2" fmla="*/ 47 w 55"/>
                    <a:gd name="T3" fmla="*/ 26 h 38"/>
                    <a:gd name="T4" fmla="*/ 7 w 55"/>
                    <a:gd name="T5" fmla="*/ 1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38">
                      <a:moveTo>
                        <a:pt x="7" y="11"/>
                      </a:moveTo>
                      <a:cubicBezTo>
                        <a:pt x="13" y="0"/>
                        <a:pt x="55" y="13"/>
                        <a:pt x="47" y="26"/>
                      </a:cubicBezTo>
                      <a:cubicBezTo>
                        <a:pt x="39" y="38"/>
                        <a:pt x="0" y="24"/>
                        <a:pt x="7" y="11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7C6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5" name="Freeform 123"/>
                <p:cNvSpPr>
                  <a:spLocks/>
                </p:cNvSpPr>
                <p:nvPr/>
              </p:nvSpPr>
              <p:spPr bwMode="auto">
                <a:xfrm>
                  <a:off x="491" y="1648"/>
                  <a:ext cx="222" cy="151"/>
                </a:xfrm>
                <a:custGeom>
                  <a:avLst/>
                  <a:gdLst>
                    <a:gd name="T0" fmla="*/ 6 w 50"/>
                    <a:gd name="T1" fmla="*/ 10 h 34"/>
                    <a:gd name="T2" fmla="*/ 43 w 50"/>
                    <a:gd name="T3" fmla="*/ 24 h 34"/>
                    <a:gd name="T4" fmla="*/ 6 w 50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34">
                      <a:moveTo>
                        <a:pt x="6" y="10"/>
                      </a:moveTo>
                      <a:cubicBezTo>
                        <a:pt x="11" y="0"/>
                        <a:pt x="50" y="12"/>
                        <a:pt x="43" y="24"/>
                      </a:cubicBezTo>
                      <a:cubicBezTo>
                        <a:pt x="36" y="34"/>
                        <a:pt x="0" y="22"/>
                        <a:pt x="6" y="10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1817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6" name="Freeform 124"/>
                <p:cNvSpPr>
                  <a:spLocks/>
                </p:cNvSpPr>
                <p:nvPr/>
              </p:nvSpPr>
              <p:spPr bwMode="auto">
                <a:xfrm>
                  <a:off x="500" y="1656"/>
                  <a:ext cx="200" cy="129"/>
                </a:xfrm>
                <a:custGeom>
                  <a:avLst/>
                  <a:gdLst>
                    <a:gd name="T0" fmla="*/ 4 w 45"/>
                    <a:gd name="T1" fmla="*/ 8 h 29"/>
                    <a:gd name="T2" fmla="*/ 39 w 45"/>
                    <a:gd name="T3" fmla="*/ 21 h 29"/>
                    <a:gd name="T4" fmla="*/ 4 w 45"/>
                    <a:gd name="T5" fmla="*/ 8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" h="29">
                      <a:moveTo>
                        <a:pt x="4" y="8"/>
                      </a:moveTo>
                      <a:cubicBezTo>
                        <a:pt x="8" y="0"/>
                        <a:pt x="45" y="11"/>
                        <a:pt x="39" y="21"/>
                      </a:cubicBezTo>
                      <a:cubicBezTo>
                        <a:pt x="33" y="29"/>
                        <a:pt x="0" y="18"/>
                        <a:pt x="4" y="8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3837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7" name="Freeform 125"/>
                <p:cNvSpPr>
                  <a:spLocks/>
                </p:cNvSpPr>
                <p:nvPr/>
              </p:nvSpPr>
              <p:spPr bwMode="auto">
                <a:xfrm>
                  <a:off x="509" y="1661"/>
                  <a:ext cx="178" cy="115"/>
                </a:xfrm>
                <a:custGeom>
                  <a:avLst/>
                  <a:gdLst>
                    <a:gd name="T0" fmla="*/ 3 w 40"/>
                    <a:gd name="T1" fmla="*/ 8 h 26"/>
                    <a:gd name="T2" fmla="*/ 35 w 40"/>
                    <a:gd name="T3" fmla="*/ 19 h 26"/>
                    <a:gd name="T4" fmla="*/ 3 w 40"/>
                    <a:gd name="T5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26">
                      <a:moveTo>
                        <a:pt x="3" y="8"/>
                      </a:moveTo>
                      <a:cubicBezTo>
                        <a:pt x="6" y="0"/>
                        <a:pt x="40" y="10"/>
                        <a:pt x="35" y="19"/>
                      </a:cubicBezTo>
                      <a:cubicBezTo>
                        <a:pt x="31" y="26"/>
                        <a:pt x="0" y="15"/>
                        <a:pt x="3" y="8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9887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8" name="Freeform 126"/>
                <p:cNvSpPr>
                  <a:spLocks/>
                </p:cNvSpPr>
                <p:nvPr/>
              </p:nvSpPr>
              <p:spPr bwMode="auto">
                <a:xfrm>
                  <a:off x="513" y="1670"/>
                  <a:ext cx="160" cy="93"/>
                </a:xfrm>
                <a:custGeom>
                  <a:avLst/>
                  <a:gdLst>
                    <a:gd name="T0" fmla="*/ 3 w 36"/>
                    <a:gd name="T1" fmla="*/ 6 h 21"/>
                    <a:gd name="T2" fmla="*/ 32 w 36"/>
                    <a:gd name="T3" fmla="*/ 16 h 21"/>
                    <a:gd name="T4" fmla="*/ 3 w 36"/>
                    <a:gd name="T5" fmla="*/ 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1">
                      <a:moveTo>
                        <a:pt x="3" y="6"/>
                      </a:moveTo>
                      <a:cubicBezTo>
                        <a:pt x="5" y="0"/>
                        <a:pt x="36" y="9"/>
                        <a:pt x="32" y="16"/>
                      </a:cubicBezTo>
                      <a:cubicBezTo>
                        <a:pt x="29" y="21"/>
                        <a:pt x="0" y="12"/>
                        <a:pt x="3" y="6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F8D7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9" name="Freeform 127"/>
                <p:cNvSpPr>
                  <a:spLocks/>
                </p:cNvSpPr>
                <p:nvPr/>
              </p:nvSpPr>
              <p:spPr bwMode="auto">
                <a:xfrm>
                  <a:off x="522" y="1674"/>
                  <a:ext cx="138" cy="76"/>
                </a:xfrm>
                <a:custGeom>
                  <a:avLst/>
                  <a:gdLst>
                    <a:gd name="T0" fmla="*/ 2 w 31"/>
                    <a:gd name="T1" fmla="*/ 5 h 17"/>
                    <a:gd name="T2" fmla="*/ 28 w 31"/>
                    <a:gd name="T3" fmla="*/ 14 h 17"/>
                    <a:gd name="T4" fmla="*/ 2 w 31"/>
                    <a:gd name="T5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17">
                      <a:moveTo>
                        <a:pt x="2" y="5"/>
                      </a:moveTo>
                      <a:cubicBezTo>
                        <a:pt x="3" y="0"/>
                        <a:pt x="31" y="8"/>
                        <a:pt x="28" y="14"/>
                      </a:cubicBezTo>
                      <a:cubicBezTo>
                        <a:pt x="26" y="17"/>
                        <a:pt x="0" y="9"/>
                        <a:pt x="2" y="5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3907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0" name="Freeform 128"/>
                <p:cNvSpPr>
                  <a:spLocks/>
                </p:cNvSpPr>
                <p:nvPr/>
              </p:nvSpPr>
              <p:spPr bwMode="auto">
                <a:xfrm>
                  <a:off x="531" y="1683"/>
                  <a:ext cx="116" cy="53"/>
                </a:xfrm>
                <a:custGeom>
                  <a:avLst/>
                  <a:gdLst>
                    <a:gd name="T0" fmla="*/ 1 w 26"/>
                    <a:gd name="T1" fmla="*/ 3 h 12"/>
                    <a:gd name="T2" fmla="*/ 24 w 26"/>
                    <a:gd name="T3" fmla="*/ 11 h 12"/>
                    <a:gd name="T4" fmla="*/ 1 w 26"/>
                    <a:gd name="T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2">
                      <a:moveTo>
                        <a:pt x="1" y="3"/>
                      </a:moveTo>
                      <a:cubicBezTo>
                        <a:pt x="1" y="0"/>
                        <a:pt x="26" y="7"/>
                        <a:pt x="24" y="11"/>
                      </a:cubicBezTo>
                      <a:cubicBezTo>
                        <a:pt x="23" y="12"/>
                        <a:pt x="0" y="6"/>
                        <a:pt x="1" y="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8958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1" name="Freeform 129"/>
                <p:cNvSpPr>
                  <a:spLocks/>
                </p:cNvSpPr>
                <p:nvPr/>
              </p:nvSpPr>
              <p:spPr bwMode="auto">
                <a:xfrm>
                  <a:off x="575" y="1674"/>
                  <a:ext cx="258" cy="200"/>
                </a:xfrm>
                <a:custGeom>
                  <a:avLst/>
                  <a:gdLst>
                    <a:gd name="T0" fmla="*/ 51 w 58"/>
                    <a:gd name="T1" fmla="*/ 45 h 45"/>
                    <a:gd name="T2" fmla="*/ 44 w 58"/>
                    <a:gd name="T3" fmla="*/ 43 h 45"/>
                    <a:gd name="T4" fmla="*/ 41 w 58"/>
                    <a:gd name="T5" fmla="*/ 42 h 45"/>
                    <a:gd name="T6" fmla="*/ 40 w 58"/>
                    <a:gd name="T7" fmla="*/ 42 h 45"/>
                    <a:gd name="T8" fmla="*/ 37 w 58"/>
                    <a:gd name="T9" fmla="*/ 40 h 45"/>
                    <a:gd name="T10" fmla="*/ 35 w 58"/>
                    <a:gd name="T11" fmla="*/ 40 h 45"/>
                    <a:gd name="T12" fmla="*/ 32 w 58"/>
                    <a:gd name="T13" fmla="*/ 39 h 45"/>
                    <a:gd name="T14" fmla="*/ 26 w 58"/>
                    <a:gd name="T15" fmla="*/ 37 h 45"/>
                    <a:gd name="T16" fmla="*/ 23 w 58"/>
                    <a:gd name="T17" fmla="*/ 36 h 45"/>
                    <a:gd name="T18" fmla="*/ 22 w 58"/>
                    <a:gd name="T19" fmla="*/ 35 h 45"/>
                    <a:gd name="T20" fmla="*/ 19 w 58"/>
                    <a:gd name="T21" fmla="*/ 34 h 45"/>
                    <a:gd name="T22" fmla="*/ 17 w 58"/>
                    <a:gd name="T23" fmla="*/ 33 h 45"/>
                    <a:gd name="T24" fmla="*/ 14 w 58"/>
                    <a:gd name="T25" fmla="*/ 32 h 45"/>
                    <a:gd name="T26" fmla="*/ 12 w 58"/>
                    <a:gd name="T27" fmla="*/ 31 h 45"/>
                    <a:gd name="T28" fmla="*/ 20 w 58"/>
                    <a:gd name="T29" fmla="*/ 3 h 45"/>
                    <a:gd name="T30" fmla="*/ 22 w 58"/>
                    <a:gd name="T31" fmla="*/ 4 h 45"/>
                    <a:gd name="T32" fmla="*/ 25 w 58"/>
                    <a:gd name="T33" fmla="*/ 5 h 45"/>
                    <a:gd name="T34" fmla="*/ 27 w 58"/>
                    <a:gd name="T35" fmla="*/ 5 h 45"/>
                    <a:gd name="T36" fmla="*/ 30 w 58"/>
                    <a:gd name="T37" fmla="*/ 6 h 45"/>
                    <a:gd name="T38" fmla="*/ 31 w 58"/>
                    <a:gd name="T39" fmla="*/ 7 h 45"/>
                    <a:gd name="T40" fmla="*/ 34 w 58"/>
                    <a:gd name="T41" fmla="*/ 7 h 45"/>
                    <a:gd name="T42" fmla="*/ 40 w 58"/>
                    <a:gd name="T43" fmla="*/ 10 h 45"/>
                    <a:gd name="T44" fmla="*/ 43 w 58"/>
                    <a:gd name="T45" fmla="*/ 10 h 45"/>
                    <a:gd name="T46" fmla="*/ 45 w 58"/>
                    <a:gd name="T47" fmla="*/ 11 h 45"/>
                    <a:gd name="T48" fmla="*/ 48 w 58"/>
                    <a:gd name="T49" fmla="*/ 12 h 45"/>
                    <a:gd name="T50" fmla="*/ 49 w 58"/>
                    <a:gd name="T51" fmla="*/ 12 h 45"/>
                    <a:gd name="T52" fmla="*/ 52 w 58"/>
                    <a:gd name="T53" fmla="*/ 13 h 45"/>
                    <a:gd name="T54" fmla="*/ 58 w 58"/>
                    <a:gd name="T55" fmla="*/ 15 h 45"/>
                    <a:gd name="T56" fmla="*/ 51 w 58"/>
                    <a:gd name="T5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8" h="45">
                      <a:moveTo>
                        <a:pt x="51" y="45"/>
                      </a:moveTo>
                      <a:lnTo>
                        <a:pt x="44" y="43"/>
                      </a:lnTo>
                      <a:cubicBezTo>
                        <a:pt x="43" y="44"/>
                        <a:pt x="43" y="44"/>
                        <a:pt x="41" y="42"/>
                      </a:cubicBezTo>
                      <a:cubicBezTo>
                        <a:pt x="41" y="42"/>
                        <a:pt x="40" y="42"/>
                        <a:pt x="40" y="42"/>
                      </a:cubicBezTo>
                      <a:cubicBezTo>
                        <a:pt x="38" y="42"/>
                        <a:pt x="38" y="42"/>
                        <a:pt x="37" y="40"/>
                      </a:cubicBezTo>
                      <a:cubicBezTo>
                        <a:pt x="37" y="40"/>
                        <a:pt x="35" y="40"/>
                        <a:pt x="35" y="40"/>
                      </a:cubicBezTo>
                      <a:cubicBezTo>
                        <a:pt x="34" y="40"/>
                        <a:pt x="34" y="40"/>
                        <a:pt x="32" y="39"/>
                      </a:cubicBezTo>
                      <a:lnTo>
                        <a:pt x="26" y="37"/>
                      </a:lnTo>
                      <a:cubicBezTo>
                        <a:pt x="25" y="37"/>
                        <a:pt x="25" y="37"/>
                        <a:pt x="23" y="36"/>
                      </a:cubicBezTo>
                      <a:cubicBezTo>
                        <a:pt x="23" y="36"/>
                        <a:pt x="22" y="35"/>
                        <a:pt x="22" y="35"/>
                      </a:cubicBezTo>
                      <a:cubicBezTo>
                        <a:pt x="20" y="36"/>
                        <a:pt x="20" y="36"/>
                        <a:pt x="19" y="34"/>
                      </a:cubicBezTo>
                      <a:cubicBezTo>
                        <a:pt x="19" y="34"/>
                        <a:pt x="17" y="33"/>
                        <a:pt x="17" y="33"/>
                      </a:cubicBezTo>
                      <a:cubicBezTo>
                        <a:pt x="16" y="34"/>
                        <a:pt x="16" y="34"/>
                        <a:pt x="14" y="32"/>
                      </a:cubicBezTo>
                      <a:cubicBezTo>
                        <a:pt x="14" y="32"/>
                        <a:pt x="12" y="31"/>
                        <a:pt x="12" y="31"/>
                      </a:cubicBezTo>
                      <a:cubicBezTo>
                        <a:pt x="0" y="26"/>
                        <a:pt x="10" y="0"/>
                        <a:pt x="20" y="3"/>
                      </a:cubicBezTo>
                      <a:cubicBezTo>
                        <a:pt x="20" y="3"/>
                        <a:pt x="22" y="4"/>
                        <a:pt x="22" y="4"/>
                      </a:cubicBezTo>
                      <a:cubicBezTo>
                        <a:pt x="24" y="3"/>
                        <a:pt x="24" y="3"/>
                        <a:pt x="25" y="5"/>
                      </a:cubicBezTo>
                      <a:cubicBezTo>
                        <a:pt x="25" y="5"/>
                        <a:pt x="27" y="5"/>
                        <a:pt x="27" y="5"/>
                      </a:cubicBezTo>
                      <a:cubicBezTo>
                        <a:pt x="29" y="5"/>
                        <a:pt x="29" y="5"/>
                        <a:pt x="30" y="6"/>
                      </a:cubicBezTo>
                      <a:cubicBezTo>
                        <a:pt x="30" y="6"/>
                        <a:pt x="31" y="7"/>
                        <a:pt x="31" y="7"/>
                      </a:cubicBezTo>
                      <a:cubicBezTo>
                        <a:pt x="33" y="6"/>
                        <a:pt x="33" y="6"/>
                        <a:pt x="34" y="7"/>
                      </a:cubicBezTo>
                      <a:lnTo>
                        <a:pt x="40" y="10"/>
                      </a:lnTo>
                      <a:cubicBezTo>
                        <a:pt x="42" y="9"/>
                        <a:pt x="42" y="9"/>
                        <a:pt x="43" y="10"/>
                      </a:cubicBezTo>
                      <a:cubicBezTo>
                        <a:pt x="43" y="10"/>
                        <a:pt x="45" y="11"/>
                        <a:pt x="45" y="11"/>
                      </a:cubicBezTo>
                      <a:cubicBezTo>
                        <a:pt x="47" y="11"/>
                        <a:pt x="47" y="11"/>
                        <a:pt x="48" y="12"/>
                      </a:cubicBezTo>
                      <a:cubicBezTo>
                        <a:pt x="48" y="12"/>
                        <a:pt x="49" y="12"/>
                        <a:pt x="49" y="12"/>
                      </a:cubicBezTo>
                      <a:cubicBezTo>
                        <a:pt x="51" y="12"/>
                        <a:pt x="51" y="12"/>
                        <a:pt x="52" y="13"/>
                      </a:cubicBezTo>
                      <a:lnTo>
                        <a:pt x="58" y="15"/>
                      </a:lnTo>
                      <a:cubicBezTo>
                        <a:pt x="43" y="17"/>
                        <a:pt x="44" y="41"/>
                        <a:pt x="51" y="45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8D969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2" name="Freeform 130"/>
                <p:cNvSpPr>
                  <a:spLocks/>
                </p:cNvSpPr>
                <p:nvPr/>
              </p:nvSpPr>
              <p:spPr bwMode="auto">
                <a:xfrm>
                  <a:off x="602" y="1692"/>
                  <a:ext cx="213" cy="151"/>
                </a:xfrm>
                <a:custGeom>
                  <a:avLst/>
                  <a:gdLst>
                    <a:gd name="T0" fmla="*/ 39 w 48"/>
                    <a:gd name="T1" fmla="*/ 34 h 34"/>
                    <a:gd name="T2" fmla="*/ 2 w 48"/>
                    <a:gd name="T3" fmla="*/ 21 h 34"/>
                    <a:gd name="T4" fmla="*/ 10 w 48"/>
                    <a:gd name="T5" fmla="*/ 0 h 34"/>
                    <a:gd name="T6" fmla="*/ 48 w 48"/>
                    <a:gd name="T7" fmla="*/ 12 h 34"/>
                    <a:gd name="T8" fmla="*/ 39 w 48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34">
                      <a:moveTo>
                        <a:pt x="39" y="34"/>
                      </a:moveTo>
                      <a:lnTo>
                        <a:pt x="2" y="21"/>
                      </a:lnTo>
                      <a:cubicBezTo>
                        <a:pt x="0" y="11"/>
                        <a:pt x="5" y="2"/>
                        <a:pt x="10" y="0"/>
                      </a:cubicBezTo>
                      <a:cubicBezTo>
                        <a:pt x="12" y="0"/>
                        <a:pt x="48" y="12"/>
                        <a:pt x="48" y="12"/>
                      </a:cubicBezTo>
                      <a:cubicBezTo>
                        <a:pt x="39" y="17"/>
                        <a:pt x="38" y="28"/>
                        <a:pt x="39" y="34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8D969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3" name="Freeform 131"/>
                <p:cNvSpPr>
                  <a:spLocks/>
                </p:cNvSpPr>
                <p:nvPr/>
              </p:nvSpPr>
              <p:spPr bwMode="auto">
                <a:xfrm>
                  <a:off x="602" y="1696"/>
                  <a:ext cx="209" cy="143"/>
                </a:xfrm>
                <a:custGeom>
                  <a:avLst/>
                  <a:gdLst>
                    <a:gd name="T0" fmla="*/ 39 w 47"/>
                    <a:gd name="T1" fmla="*/ 32 h 32"/>
                    <a:gd name="T2" fmla="*/ 2 w 47"/>
                    <a:gd name="T3" fmla="*/ 19 h 32"/>
                    <a:gd name="T4" fmla="*/ 9 w 47"/>
                    <a:gd name="T5" fmla="*/ 0 h 32"/>
                    <a:gd name="T6" fmla="*/ 47 w 47"/>
                    <a:gd name="T7" fmla="*/ 12 h 32"/>
                    <a:gd name="T8" fmla="*/ 39 w 47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2">
                      <a:moveTo>
                        <a:pt x="39" y="32"/>
                      </a:moveTo>
                      <a:lnTo>
                        <a:pt x="2" y="19"/>
                      </a:lnTo>
                      <a:cubicBezTo>
                        <a:pt x="0" y="11"/>
                        <a:pt x="5" y="2"/>
                        <a:pt x="9" y="0"/>
                      </a:cubicBezTo>
                      <a:cubicBezTo>
                        <a:pt x="11" y="0"/>
                        <a:pt x="47" y="12"/>
                        <a:pt x="47" y="12"/>
                      </a:cubicBezTo>
                      <a:cubicBezTo>
                        <a:pt x="39" y="16"/>
                        <a:pt x="38" y="27"/>
                        <a:pt x="39" y="32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49D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4" name="Freeform 132"/>
                <p:cNvSpPr>
                  <a:spLocks/>
                </p:cNvSpPr>
                <p:nvPr/>
              </p:nvSpPr>
              <p:spPr bwMode="auto">
                <a:xfrm>
                  <a:off x="607" y="1696"/>
                  <a:ext cx="199" cy="138"/>
                </a:xfrm>
                <a:custGeom>
                  <a:avLst/>
                  <a:gdLst>
                    <a:gd name="T0" fmla="*/ 38 w 45"/>
                    <a:gd name="T1" fmla="*/ 31 h 31"/>
                    <a:gd name="T2" fmla="*/ 1 w 45"/>
                    <a:gd name="T3" fmla="*/ 18 h 31"/>
                    <a:gd name="T4" fmla="*/ 8 w 45"/>
                    <a:gd name="T5" fmla="*/ 0 h 31"/>
                    <a:gd name="T6" fmla="*/ 45 w 45"/>
                    <a:gd name="T7" fmla="*/ 12 h 31"/>
                    <a:gd name="T8" fmla="*/ 38 w 45"/>
                    <a:gd name="T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1">
                      <a:moveTo>
                        <a:pt x="38" y="31"/>
                      </a:moveTo>
                      <a:lnTo>
                        <a:pt x="1" y="18"/>
                      </a:lnTo>
                      <a:cubicBezTo>
                        <a:pt x="0" y="11"/>
                        <a:pt x="4" y="3"/>
                        <a:pt x="8" y="0"/>
                      </a:cubicBezTo>
                      <a:cubicBezTo>
                        <a:pt x="10" y="1"/>
                        <a:pt x="45" y="12"/>
                        <a:pt x="45" y="12"/>
                      </a:cubicBezTo>
                      <a:cubicBezTo>
                        <a:pt x="39" y="16"/>
                        <a:pt x="37" y="26"/>
                        <a:pt x="38" y="31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CA4A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5" name="Freeform 133"/>
                <p:cNvSpPr>
                  <a:spLocks/>
                </p:cNvSpPr>
                <p:nvPr/>
              </p:nvSpPr>
              <p:spPr bwMode="auto">
                <a:xfrm>
                  <a:off x="607" y="1701"/>
                  <a:ext cx="195" cy="129"/>
                </a:xfrm>
                <a:custGeom>
                  <a:avLst/>
                  <a:gdLst>
                    <a:gd name="T0" fmla="*/ 38 w 44"/>
                    <a:gd name="T1" fmla="*/ 29 h 29"/>
                    <a:gd name="T2" fmla="*/ 1 w 44"/>
                    <a:gd name="T3" fmla="*/ 17 h 29"/>
                    <a:gd name="T4" fmla="*/ 7 w 44"/>
                    <a:gd name="T5" fmla="*/ 0 h 29"/>
                    <a:gd name="T6" fmla="*/ 44 w 44"/>
                    <a:gd name="T7" fmla="*/ 12 h 29"/>
                    <a:gd name="T8" fmla="*/ 38 w 44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9">
                      <a:moveTo>
                        <a:pt x="38" y="29"/>
                      </a:moveTo>
                      <a:lnTo>
                        <a:pt x="1" y="17"/>
                      </a:lnTo>
                      <a:cubicBezTo>
                        <a:pt x="0" y="11"/>
                        <a:pt x="3" y="3"/>
                        <a:pt x="7" y="0"/>
                      </a:cubicBezTo>
                      <a:cubicBezTo>
                        <a:pt x="9" y="1"/>
                        <a:pt x="44" y="12"/>
                        <a:pt x="44" y="12"/>
                      </a:cubicBezTo>
                      <a:cubicBezTo>
                        <a:pt x="39" y="15"/>
                        <a:pt x="38" y="24"/>
                        <a:pt x="38" y="29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A3ABB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6" name="Freeform 134"/>
                <p:cNvSpPr>
                  <a:spLocks/>
                </p:cNvSpPr>
                <p:nvPr/>
              </p:nvSpPr>
              <p:spPr bwMode="auto">
                <a:xfrm>
                  <a:off x="607" y="1705"/>
                  <a:ext cx="191" cy="120"/>
                </a:xfrm>
                <a:custGeom>
                  <a:avLst/>
                  <a:gdLst>
                    <a:gd name="T0" fmla="*/ 38 w 43"/>
                    <a:gd name="T1" fmla="*/ 27 h 27"/>
                    <a:gd name="T2" fmla="*/ 1 w 43"/>
                    <a:gd name="T3" fmla="*/ 15 h 27"/>
                    <a:gd name="T4" fmla="*/ 6 w 43"/>
                    <a:gd name="T5" fmla="*/ 0 h 27"/>
                    <a:gd name="T6" fmla="*/ 43 w 43"/>
                    <a:gd name="T7" fmla="*/ 12 h 27"/>
                    <a:gd name="T8" fmla="*/ 38 w 43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7">
                      <a:moveTo>
                        <a:pt x="38" y="27"/>
                      </a:moveTo>
                      <a:lnTo>
                        <a:pt x="1" y="15"/>
                      </a:lnTo>
                      <a:cubicBezTo>
                        <a:pt x="0" y="10"/>
                        <a:pt x="3" y="3"/>
                        <a:pt x="6" y="0"/>
                      </a:cubicBezTo>
                      <a:cubicBezTo>
                        <a:pt x="8" y="0"/>
                        <a:pt x="43" y="12"/>
                        <a:pt x="43" y="12"/>
                      </a:cubicBezTo>
                      <a:cubicBezTo>
                        <a:pt x="39" y="14"/>
                        <a:pt x="38" y="22"/>
                        <a:pt x="38" y="27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ACB3B7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7" name="Freeform 135"/>
                <p:cNvSpPr>
                  <a:spLocks/>
                </p:cNvSpPr>
                <p:nvPr/>
              </p:nvSpPr>
              <p:spPr bwMode="auto">
                <a:xfrm>
                  <a:off x="607" y="1710"/>
                  <a:ext cx="191" cy="111"/>
                </a:xfrm>
                <a:custGeom>
                  <a:avLst/>
                  <a:gdLst>
                    <a:gd name="T0" fmla="*/ 38 w 43"/>
                    <a:gd name="T1" fmla="*/ 25 h 25"/>
                    <a:gd name="T2" fmla="*/ 1 w 43"/>
                    <a:gd name="T3" fmla="*/ 13 h 25"/>
                    <a:gd name="T4" fmla="*/ 6 w 43"/>
                    <a:gd name="T5" fmla="*/ 0 h 25"/>
                    <a:gd name="T6" fmla="*/ 43 w 43"/>
                    <a:gd name="T7" fmla="*/ 11 h 25"/>
                    <a:gd name="T8" fmla="*/ 38 w 43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5">
                      <a:moveTo>
                        <a:pt x="38" y="25"/>
                      </a:moveTo>
                      <a:lnTo>
                        <a:pt x="1" y="13"/>
                      </a:lnTo>
                      <a:cubicBezTo>
                        <a:pt x="0" y="10"/>
                        <a:pt x="2" y="3"/>
                        <a:pt x="6" y="0"/>
                      </a:cubicBezTo>
                      <a:cubicBezTo>
                        <a:pt x="7" y="0"/>
                        <a:pt x="43" y="11"/>
                        <a:pt x="43" y="11"/>
                      </a:cubicBezTo>
                      <a:cubicBezTo>
                        <a:pt x="40" y="13"/>
                        <a:pt x="38" y="21"/>
                        <a:pt x="38" y="25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1B8B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8" name="Freeform 136"/>
                <p:cNvSpPr>
                  <a:spLocks/>
                </p:cNvSpPr>
                <p:nvPr/>
              </p:nvSpPr>
              <p:spPr bwMode="auto">
                <a:xfrm>
                  <a:off x="607" y="1710"/>
                  <a:ext cx="186" cy="106"/>
                </a:xfrm>
                <a:custGeom>
                  <a:avLst/>
                  <a:gdLst>
                    <a:gd name="T0" fmla="*/ 38 w 42"/>
                    <a:gd name="T1" fmla="*/ 24 h 24"/>
                    <a:gd name="T2" fmla="*/ 1 w 42"/>
                    <a:gd name="T3" fmla="*/ 12 h 24"/>
                    <a:gd name="T4" fmla="*/ 5 w 42"/>
                    <a:gd name="T5" fmla="*/ 0 h 24"/>
                    <a:gd name="T6" fmla="*/ 42 w 42"/>
                    <a:gd name="T7" fmla="*/ 12 h 24"/>
                    <a:gd name="T8" fmla="*/ 38 w 42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4">
                      <a:moveTo>
                        <a:pt x="38" y="24"/>
                      </a:moveTo>
                      <a:lnTo>
                        <a:pt x="1" y="12"/>
                      </a:lnTo>
                      <a:cubicBezTo>
                        <a:pt x="0" y="10"/>
                        <a:pt x="2" y="3"/>
                        <a:pt x="5" y="0"/>
                      </a:cubicBezTo>
                      <a:cubicBezTo>
                        <a:pt x="7" y="1"/>
                        <a:pt x="42" y="12"/>
                        <a:pt x="42" y="12"/>
                      </a:cubicBezTo>
                      <a:cubicBezTo>
                        <a:pt x="40" y="14"/>
                        <a:pt x="38" y="20"/>
                        <a:pt x="38" y="24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BBC1C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69" name="Freeform 137"/>
                <p:cNvSpPr>
                  <a:spLocks/>
                </p:cNvSpPr>
                <p:nvPr/>
              </p:nvSpPr>
              <p:spPr bwMode="auto">
                <a:xfrm>
                  <a:off x="611" y="1714"/>
                  <a:ext cx="178" cy="102"/>
                </a:xfrm>
                <a:custGeom>
                  <a:avLst/>
                  <a:gdLst>
                    <a:gd name="T0" fmla="*/ 37 w 40"/>
                    <a:gd name="T1" fmla="*/ 23 h 23"/>
                    <a:gd name="T2" fmla="*/ 0 w 40"/>
                    <a:gd name="T3" fmla="*/ 10 h 23"/>
                    <a:gd name="T4" fmla="*/ 3 w 40"/>
                    <a:gd name="T5" fmla="*/ 0 h 23"/>
                    <a:gd name="T6" fmla="*/ 40 w 40"/>
                    <a:gd name="T7" fmla="*/ 12 h 23"/>
                    <a:gd name="T8" fmla="*/ 37 w 40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3">
                      <a:moveTo>
                        <a:pt x="37" y="23"/>
                      </a:moveTo>
                      <a:lnTo>
                        <a:pt x="0" y="10"/>
                      </a:lnTo>
                      <a:cubicBezTo>
                        <a:pt x="0" y="10"/>
                        <a:pt x="0" y="3"/>
                        <a:pt x="3" y="0"/>
                      </a:cubicBezTo>
                      <a:cubicBezTo>
                        <a:pt x="5" y="1"/>
                        <a:pt x="40" y="12"/>
                        <a:pt x="40" y="12"/>
                      </a:cubicBezTo>
                      <a:cubicBezTo>
                        <a:pt x="39" y="13"/>
                        <a:pt x="37" y="18"/>
                        <a:pt x="37" y="2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4C9C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0" name="Freeform 138"/>
                <p:cNvSpPr>
                  <a:spLocks/>
                </p:cNvSpPr>
                <p:nvPr/>
              </p:nvSpPr>
              <p:spPr bwMode="auto">
                <a:xfrm>
                  <a:off x="615" y="1714"/>
                  <a:ext cx="174" cy="71"/>
                </a:xfrm>
                <a:custGeom>
                  <a:avLst/>
                  <a:gdLst>
                    <a:gd name="T0" fmla="*/ 37 w 39"/>
                    <a:gd name="T1" fmla="*/ 16 h 16"/>
                    <a:gd name="T2" fmla="*/ 0 w 39"/>
                    <a:gd name="T3" fmla="*/ 4 h 16"/>
                    <a:gd name="T4" fmla="*/ 2 w 39"/>
                    <a:gd name="T5" fmla="*/ 0 h 16"/>
                    <a:gd name="T6" fmla="*/ 39 w 39"/>
                    <a:gd name="T7" fmla="*/ 12 h 16"/>
                    <a:gd name="T8" fmla="*/ 37 w 39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6">
                      <a:moveTo>
                        <a:pt x="37" y="16"/>
                      </a:moveTo>
                      <a:lnTo>
                        <a:pt x="0" y="4"/>
                      </a:lnTo>
                      <a:cubicBezTo>
                        <a:pt x="0" y="3"/>
                        <a:pt x="0" y="2"/>
                        <a:pt x="2" y="0"/>
                      </a:cubicBezTo>
                      <a:cubicBezTo>
                        <a:pt x="4" y="1"/>
                        <a:pt x="39" y="12"/>
                        <a:pt x="39" y="12"/>
                      </a:cubicBezTo>
                      <a:cubicBezTo>
                        <a:pt x="38" y="13"/>
                        <a:pt x="38" y="14"/>
                        <a:pt x="37" y="16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4C9C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1" name="Freeform 139"/>
                <p:cNvSpPr>
                  <a:spLocks/>
                </p:cNvSpPr>
                <p:nvPr/>
              </p:nvSpPr>
              <p:spPr bwMode="auto">
                <a:xfrm>
                  <a:off x="615" y="1719"/>
                  <a:ext cx="174" cy="62"/>
                </a:xfrm>
                <a:custGeom>
                  <a:avLst/>
                  <a:gdLst>
                    <a:gd name="T0" fmla="*/ 39 w 39"/>
                    <a:gd name="T1" fmla="*/ 11 h 14"/>
                    <a:gd name="T2" fmla="*/ 37 w 39"/>
                    <a:gd name="T3" fmla="*/ 14 h 14"/>
                    <a:gd name="T4" fmla="*/ 0 w 39"/>
                    <a:gd name="T5" fmla="*/ 3 h 14"/>
                    <a:gd name="T6" fmla="*/ 2 w 39"/>
                    <a:gd name="T7" fmla="*/ 0 h 14"/>
                    <a:gd name="T8" fmla="*/ 39 w 39"/>
                    <a:gd name="T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4">
                      <a:moveTo>
                        <a:pt x="39" y="11"/>
                      </a:moveTo>
                      <a:cubicBezTo>
                        <a:pt x="38" y="12"/>
                        <a:pt x="38" y="13"/>
                        <a:pt x="37" y="14"/>
                      </a:cubicBezTo>
                      <a:lnTo>
                        <a:pt x="0" y="3"/>
                      </a:ln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4" y="0"/>
                        <a:pt x="39" y="11"/>
                        <a:pt x="39" y="11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0D5D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2" name="Freeform 140"/>
                <p:cNvSpPr>
                  <a:spLocks/>
                </p:cNvSpPr>
                <p:nvPr/>
              </p:nvSpPr>
              <p:spPr bwMode="auto">
                <a:xfrm>
                  <a:off x="615" y="1719"/>
                  <a:ext cx="174" cy="62"/>
                </a:xfrm>
                <a:custGeom>
                  <a:avLst/>
                  <a:gdLst>
                    <a:gd name="T0" fmla="*/ 39 w 39"/>
                    <a:gd name="T1" fmla="*/ 12 h 14"/>
                    <a:gd name="T2" fmla="*/ 38 w 39"/>
                    <a:gd name="T3" fmla="*/ 14 h 14"/>
                    <a:gd name="T4" fmla="*/ 0 w 39"/>
                    <a:gd name="T5" fmla="*/ 2 h 14"/>
                    <a:gd name="T6" fmla="*/ 2 w 39"/>
                    <a:gd name="T7" fmla="*/ 0 h 14"/>
                    <a:gd name="T8" fmla="*/ 39 w 39"/>
                    <a:gd name="T9" fmla="*/ 1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4">
                      <a:moveTo>
                        <a:pt x="39" y="12"/>
                      </a:moveTo>
                      <a:cubicBezTo>
                        <a:pt x="38" y="12"/>
                        <a:pt x="38" y="13"/>
                        <a:pt x="38" y="14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4" y="1"/>
                        <a:pt x="39" y="12"/>
                        <a:pt x="39" y="12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6DEE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3" name="Freeform 141"/>
                <p:cNvSpPr>
                  <a:spLocks/>
                </p:cNvSpPr>
                <p:nvPr/>
              </p:nvSpPr>
              <p:spPr bwMode="auto">
                <a:xfrm>
                  <a:off x="620" y="1719"/>
                  <a:ext cx="169" cy="62"/>
                </a:xfrm>
                <a:custGeom>
                  <a:avLst/>
                  <a:gdLst>
                    <a:gd name="T0" fmla="*/ 38 w 38"/>
                    <a:gd name="T1" fmla="*/ 12 h 14"/>
                    <a:gd name="T2" fmla="*/ 37 w 38"/>
                    <a:gd name="T3" fmla="*/ 14 h 14"/>
                    <a:gd name="T4" fmla="*/ 0 w 38"/>
                    <a:gd name="T5" fmla="*/ 2 h 14"/>
                    <a:gd name="T6" fmla="*/ 1 w 38"/>
                    <a:gd name="T7" fmla="*/ 0 h 14"/>
                    <a:gd name="T8" fmla="*/ 38 w 38"/>
                    <a:gd name="T9" fmla="*/ 1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4">
                      <a:moveTo>
                        <a:pt x="38" y="12"/>
                      </a:moveTo>
                      <a:cubicBezTo>
                        <a:pt x="37" y="13"/>
                        <a:pt x="37" y="13"/>
                        <a:pt x="37" y="14"/>
                      </a:cubicBezTo>
                      <a:lnTo>
                        <a:pt x="0" y="2"/>
                      </a:ln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2" y="1"/>
                        <a:pt x="38" y="12"/>
                        <a:pt x="38" y="12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1EAF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4" name="Freeform 142"/>
                <p:cNvSpPr>
                  <a:spLocks/>
                </p:cNvSpPr>
                <p:nvPr/>
              </p:nvSpPr>
              <p:spPr bwMode="auto">
                <a:xfrm>
                  <a:off x="620" y="1719"/>
                  <a:ext cx="164" cy="57"/>
                </a:xfrm>
                <a:custGeom>
                  <a:avLst/>
                  <a:gdLst>
                    <a:gd name="T0" fmla="*/ 37 w 37"/>
                    <a:gd name="T1" fmla="*/ 13 h 13"/>
                    <a:gd name="T2" fmla="*/ 0 w 37"/>
                    <a:gd name="T3" fmla="*/ 2 h 13"/>
                    <a:gd name="T4" fmla="*/ 0 w 37"/>
                    <a:gd name="T5" fmla="*/ 1 h 13"/>
                    <a:gd name="T6" fmla="*/ 37 w 37"/>
                    <a:gd name="T7" fmla="*/ 12 h 13"/>
                    <a:gd name="T8" fmla="*/ 37 w 37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3">
                      <a:moveTo>
                        <a:pt x="37" y="13"/>
                      </a:moveTo>
                      <a:lnTo>
                        <a:pt x="0" y="2"/>
                      </a:ln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9F5FE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5" name="Freeform 143"/>
                <p:cNvSpPr>
                  <a:spLocks/>
                </p:cNvSpPr>
                <p:nvPr/>
              </p:nvSpPr>
              <p:spPr bwMode="auto">
                <a:xfrm>
                  <a:off x="2868" y="2460"/>
                  <a:ext cx="160" cy="62"/>
                </a:xfrm>
                <a:custGeom>
                  <a:avLst/>
                  <a:gdLst>
                    <a:gd name="T0" fmla="*/ 36 w 36"/>
                    <a:gd name="T1" fmla="*/ 14 h 14"/>
                    <a:gd name="T2" fmla="*/ 33 w 36"/>
                    <a:gd name="T3" fmla="*/ 13 h 14"/>
                    <a:gd name="T4" fmla="*/ 0 w 36"/>
                    <a:gd name="T5" fmla="*/ 7 h 14"/>
                    <a:gd name="T6" fmla="*/ 8 w 36"/>
                    <a:gd name="T7" fmla="*/ 0 h 14"/>
                    <a:gd name="T8" fmla="*/ 36 w 36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4">
                      <a:moveTo>
                        <a:pt x="36" y="14"/>
                      </a:moveTo>
                      <a:lnTo>
                        <a:pt x="33" y="13"/>
                      </a:lnTo>
                      <a:lnTo>
                        <a:pt x="0" y="7"/>
                      </a:lnTo>
                      <a:lnTo>
                        <a:pt x="8" y="0"/>
                      </a:lnTo>
                      <a:lnTo>
                        <a:pt x="36" y="14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6535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6" name="Freeform 144"/>
                <p:cNvSpPr>
                  <a:spLocks/>
                </p:cNvSpPr>
                <p:nvPr/>
              </p:nvSpPr>
              <p:spPr bwMode="auto">
                <a:xfrm>
                  <a:off x="2868" y="2456"/>
                  <a:ext cx="160" cy="66"/>
                </a:xfrm>
                <a:custGeom>
                  <a:avLst/>
                  <a:gdLst>
                    <a:gd name="T0" fmla="*/ 1 w 36"/>
                    <a:gd name="T1" fmla="*/ 4 h 15"/>
                    <a:gd name="T2" fmla="*/ 33 w 36"/>
                    <a:gd name="T3" fmla="*/ 14 h 15"/>
                    <a:gd name="T4" fmla="*/ 1 w 36"/>
                    <a:gd name="T5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5">
                      <a:moveTo>
                        <a:pt x="1" y="4"/>
                      </a:moveTo>
                      <a:cubicBezTo>
                        <a:pt x="0" y="0"/>
                        <a:pt x="28" y="12"/>
                        <a:pt x="33" y="14"/>
                      </a:cubicBezTo>
                      <a:cubicBezTo>
                        <a:pt x="36" y="15"/>
                        <a:pt x="1" y="7"/>
                        <a:pt x="1" y="4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6535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7" name="Freeform 145"/>
                <p:cNvSpPr>
                  <a:spLocks/>
                </p:cNvSpPr>
                <p:nvPr/>
              </p:nvSpPr>
              <p:spPr bwMode="auto">
                <a:xfrm>
                  <a:off x="2859" y="2456"/>
                  <a:ext cx="165" cy="66"/>
                </a:xfrm>
                <a:custGeom>
                  <a:avLst/>
                  <a:gdLst>
                    <a:gd name="T0" fmla="*/ 34 w 37"/>
                    <a:gd name="T1" fmla="*/ 13 h 15"/>
                    <a:gd name="T2" fmla="*/ 1 w 37"/>
                    <a:gd name="T3" fmla="*/ 3 h 15"/>
                    <a:gd name="T4" fmla="*/ 34 w 37"/>
                    <a:gd name="T5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15">
                      <a:moveTo>
                        <a:pt x="34" y="13"/>
                      </a:moveTo>
                      <a:cubicBezTo>
                        <a:pt x="37" y="15"/>
                        <a:pt x="2" y="6"/>
                        <a:pt x="1" y="3"/>
                      </a:cubicBezTo>
                      <a:cubicBezTo>
                        <a:pt x="0" y="0"/>
                        <a:pt x="29" y="12"/>
                        <a:pt x="34" y="1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4E5C64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8" name="Freeform 146"/>
                <p:cNvSpPr>
                  <a:spLocks/>
                </p:cNvSpPr>
                <p:nvPr/>
              </p:nvSpPr>
              <p:spPr bwMode="auto">
                <a:xfrm>
                  <a:off x="2846" y="2456"/>
                  <a:ext cx="173" cy="66"/>
                </a:xfrm>
                <a:custGeom>
                  <a:avLst/>
                  <a:gdLst>
                    <a:gd name="T0" fmla="*/ 36 w 39"/>
                    <a:gd name="T1" fmla="*/ 13 h 15"/>
                    <a:gd name="T2" fmla="*/ 2 w 39"/>
                    <a:gd name="T3" fmla="*/ 3 h 15"/>
                    <a:gd name="T4" fmla="*/ 36 w 39"/>
                    <a:gd name="T5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15">
                      <a:moveTo>
                        <a:pt x="36" y="13"/>
                      </a:moveTo>
                      <a:cubicBezTo>
                        <a:pt x="39" y="15"/>
                        <a:pt x="4" y="5"/>
                        <a:pt x="2" y="3"/>
                      </a:cubicBezTo>
                      <a:cubicBezTo>
                        <a:pt x="0" y="0"/>
                        <a:pt x="31" y="11"/>
                        <a:pt x="36" y="1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6656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79" name="Freeform 147"/>
                <p:cNvSpPr>
                  <a:spLocks/>
                </p:cNvSpPr>
                <p:nvPr/>
              </p:nvSpPr>
              <p:spPr bwMode="auto">
                <a:xfrm>
                  <a:off x="2837" y="2456"/>
                  <a:ext cx="182" cy="62"/>
                </a:xfrm>
                <a:custGeom>
                  <a:avLst/>
                  <a:gdLst>
                    <a:gd name="T0" fmla="*/ 37 w 41"/>
                    <a:gd name="T1" fmla="*/ 13 h 14"/>
                    <a:gd name="T2" fmla="*/ 3 w 41"/>
                    <a:gd name="T3" fmla="*/ 2 h 14"/>
                    <a:gd name="T4" fmla="*/ 37 w 41"/>
                    <a:gd name="T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14">
                      <a:moveTo>
                        <a:pt x="37" y="13"/>
                      </a:moveTo>
                      <a:cubicBezTo>
                        <a:pt x="41" y="14"/>
                        <a:pt x="5" y="4"/>
                        <a:pt x="3" y="2"/>
                      </a:cubicBezTo>
                      <a:cubicBezTo>
                        <a:pt x="0" y="0"/>
                        <a:pt x="33" y="11"/>
                        <a:pt x="37" y="13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606E77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0" name="Freeform 148"/>
                <p:cNvSpPr>
                  <a:spLocks/>
                </p:cNvSpPr>
                <p:nvPr/>
              </p:nvSpPr>
              <p:spPr bwMode="auto">
                <a:xfrm>
                  <a:off x="2828" y="2456"/>
                  <a:ext cx="187" cy="62"/>
                </a:xfrm>
                <a:custGeom>
                  <a:avLst/>
                  <a:gdLst>
                    <a:gd name="T0" fmla="*/ 3 w 42"/>
                    <a:gd name="T1" fmla="*/ 2 h 14"/>
                    <a:gd name="T2" fmla="*/ 38 w 42"/>
                    <a:gd name="T3" fmla="*/ 13 h 14"/>
                    <a:gd name="T4" fmla="*/ 3 w 42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14">
                      <a:moveTo>
                        <a:pt x="3" y="2"/>
                      </a:moveTo>
                      <a:cubicBezTo>
                        <a:pt x="0" y="0"/>
                        <a:pt x="34" y="11"/>
                        <a:pt x="38" y="13"/>
                      </a:cubicBezTo>
                      <a:cubicBezTo>
                        <a:pt x="42" y="14"/>
                        <a:pt x="5" y="3"/>
                        <a:pt x="3" y="2"/>
                      </a:cubicBez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68767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1" name="Freeform 149"/>
                <p:cNvSpPr>
                  <a:spLocks/>
                </p:cNvSpPr>
                <p:nvPr/>
              </p:nvSpPr>
              <p:spPr bwMode="auto">
                <a:xfrm>
                  <a:off x="2571" y="2336"/>
                  <a:ext cx="377" cy="169"/>
                </a:xfrm>
                <a:custGeom>
                  <a:avLst/>
                  <a:gdLst>
                    <a:gd name="T0" fmla="*/ 22 w 85"/>
                    <a:gd name="T1" fmla="*/ 0 h 38"/>
                    <a:gd name="T2" fmla="*/ 85 w 85"/>
                    <a:gd name="T3" fmla="*/ 33 h 38"/>
                    <a:gd name="T4" fmla="*/ 72 w 85"/>
                    <a:gd name="T5" fmla="*/ 32 h 38"/>
                    <a:gd name="T6" fmla="*/ 81 w 85"/>
                    <a:gd name="T7" fmla="*/ 38 h 38"/>
                    <a:gd name="T8" fmla="*/ 53 w 85"/>
                    <a:gd name="T9" fmla="*/ 34 h 38"/>
                    <a:gd name="T10" fmla="*/ 9 w 85"/>
                    <a:gd name="T11" fmla="*/ 27 h 38"/>
                    <a:gd name="T12" fmla="*/ 4 w 85"/>
                    <a:gd name="T13" fmla="*/ 18 h 38"/>
                    <a:gd name="T14" fmla="*/ 28 w 85"/>
                    <a:gd name="T15" fmla="*/ 14 h 38"/>
                    <a:gd name="T16" fmla="*/ 22 w 85"/>
                    <a:gd name="T1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38">
                      <a:moveTo>
                        <a:pt x="22" y="0"/>
                      </a:moveTo>
                      <a:cubicBezTo>
                        <a:pt x="22" y="0"/>
                        <a:pt x="59" y="20"/>
                        <a:pt x="85" y="33"/>
                      </a:cubicBezTo>
                      <a:cubicBezTo>
                        <a:pt x="85" y="33"/>
                        <a:pt x="67" y="30"/>
                        <a:pt x="72" y="32"/>
                      </a:cubicBezTo>
                      <a:cubicBezTo>
                        <a:pt x="79" y="36"/>
                        <a:pt x="81" y="38"/>
                        <a:pt x="81" y="38"/>
                      </a:cubicBezTo>
                      <a:cubicBezTo>
                        <a:pt x="81" y="38"/>
                        <a:pt x="62" y="35"/>
                        <a:pt x="53" y="34"/>
                      </a:cubicBezTo>
                      <a:cubicBezTo>
                        <a:pt x="43" y="33"/>
                        <a:pt x="22" y="29"/>
                        <a:pt x="9" y="27"/>
                      </a:cubicBezTo>
                      <a:cubicBezTo>
                        <a:pt x="0" y="26"/>
                        <a:pt x="0" y="20"/>
                        <a:pt x="4" y="18"/>
                      </a:cubicBezTo>
                      <a:cubicBezTo>
                        <a:pt x="11" y="14"/>
                        <a:pt x="28" y="14"/>
                        <a:pt x="28" y="14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5B89E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2" name="Freeform 150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8" cy="125"/>
                </a:xfrm>
                <a:custGeom>
                  <a:avLst/>
                  <a:gdLst>
                    <a:gd name="T0" fmla="*/ 13 w 13"/>
                    <a:gd name="T1" fmla="*/ 0 h 28"/>
                    <a:gd name="T2" fmla="*/ 7 w 13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8">
                      <a:moveTo>
                        <a:pt x="13" y="0"/>
                      </a:moveTo>
                      <a:cubicBezTo>
                        <a:pt x="8" y="1"/>
                        <a:pt x="0" y="16"/>
                        <a:pt x="7" y="28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3" name="Freeform 151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4" name="Freeform 152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2"/>
                        <a:pt x="0" y="14"/>
                        <a:pt x="5" y="2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5" name="Freeform 153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3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3" y="24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6" name="Freeform 154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5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5" y="2"/>
                        <a:pt x="0" y="13"/>
                        <a:pt x="3" y="2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7" name="Freeform 155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0" cy="94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3"/>
                        <a:pt x="0" y="12"/>
                        <a:pt x="2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8" name="Freeform 156"/>
                <p:cNvSpPr>
                  <a:spLocks/>
                </p:cNvSpPr>
                <p:nvPr/>
              </p:nvSpPr>
              <p:spPr bwMode="auto">
                <a:xfrm>
                  <a:off x="2668" y="2336"/>
                  <a:ext cx="280" cy="146"/>
                </a:xfrm>
                <a:custGeom>
                  <a:avLst/>
                  <a:gdLst>
                    <a:gd name="T0" fmla="*/ 0 w 63"/>
                    <a:gd name="T1" fmla="*/ 0 h 33"/>
                    <a:gd name="T2" fmla="*/ 63 w 63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3" h="33">
                      <a:moveTo>
                        <a:pt x="0" y="0"/>
                      </a:moveTo>
                      <a:cubicBezTo>
                        <a:pt x="0" y="0"/>
                        <a:pt x="37" y="20"/>
                        <a:pt x="63" y="3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89" name="Freeform 157"/>
                <p:cNvSpPr>
                  <a:spLocks/>
                </p:cNvSpPr>
                <p:nvPr/>
              </p:nvSpPr>
              <p:spPr bwMode="auto">
                <a:xfrm>
                  <a:off x="2593" y="2451"/>
                  <a:ext cx="338" cy="54"/>
                </a:xfrm>
                <a:custGeom>
                  <a:avLst/>
                  <a:gdLst>
                    <a:gd name="T0" fmla="*/ 76 w 76"/>
                    <a:gd name="T1" fmla="*/ 12 h 12"/>
                    <a:gd name="T2" fmla="*/ 48 w 76"/>
                    <a:gd name="T3" fmla="*/ 8 h 12"/>
                    <a:gd name="T4" fmla="*/ 5 w 76"/>
                    <a:gd name="T5" fmla="*/ 1 h 12"/>
                    <a:gd name="T6" fmla="*/ 0 w 76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" h="12">
                      <a:moveTo>
                        <a:pt x="76" y="12"/>
                      </a:moveTo>
                      <a:cubicBezTo>
                        <a:pt x="76" y="12"/>
                        <a:pt x="57" y="9"/>
                        <a:pt x="48" y="8"/>
                      </a:cubicBezTo>
                      <a:cubicBezTo>
                        <a:pt x="38" y="7"/>
                        <a:pt x="17" y="3"/>
                        <a:pt x="5" y="1"/>
                      </a:cubicBezTo>
                      <a:cubicBezTo>
                        <a:pt x="3" y="1"/>
                        <a:pt x="1" y="0"/>
                        <a:pt x="0" y="0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24211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0" name="Freeform 158"/>
                <p:cNvSpPr>
                  <a:spLocks/>
                </p:cNvSpPr>
                <p:nvPr/>
              </p:nvSpPr>
              <p:spPr bwMode="auto">
                <a:xfrm>
                  <a:off x="2579" y="2349"/>
                  <a:ext cx="347" cy="142"/>
                </a:xfrm>
                <a:custGeom>
                  <a:avLst/>
                  <a:gdLst>
                    <a:gd name="T0" fmla="*/ 70 w 78"/>
                    <a:gd name="T1" fmla="*/ 28 h 32"/>
                    <a:gd name="T2" fmla="*/ 75 w 78"/>
                    <a:gd name="T3" fmla="*/ 32 h 32"/>
                    <a:gd name="T4" fmla="*/ 0 w 78"/>
                    <a:gd name="T5" fmla="*/ 18 h 32"/>
                    <a:gd name="T6" fmla="*/ 26 w 78"/>
                    <a:gd name="T7" fmla="*/ 11 h 32"/>
                    <a:gd name="T8" fmla="*/ 22 w 78"/>
                    <a:gd name="T9" fmla="*/ 0 h 32"/>
                    <a:gd name="T10" fmla="*/ 78 w 78"/>
                    <a:gd name="T11" fmla="*/ 29 h 32"/>
                    <a:gd name="T12" fmla="*/ 70 w 78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32">
                      <a:moveTo>
                        <a:pt x="70" y="28"/>
                      </a:moveTo>
                      <a:lnTo>
                        <a:pt x="75" y="32"/>
                      </a:lnTo>
                      <a:lnTo>
                        <a:pt x="0" y="18"/>
                      </a:lnTo>
                      <a:cubicBezTo>
                        <a:pt x="2" y="12"/>
                        <a:pt x="26" y="11"/>
                        <a:pt x="26" y="11"/>
                      </a:cubicBezTo>
                      <a:lnTo>
                        <a:pt x="22" y="0"/>
                      </a:lnTo>
                      <a:lnTo>
                        <a:pt x="78" y="29"/>
                      </a:lnTo>
                      <a:lnTo>
                        <a:pt x="70" y="28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5B89E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1" name="Freeform 159"/>
                <p:cNvSpPr>
                  <a:spLocks/>
                </p:cNvSpPr>
                <p:nvPr/>
              </p:nvSpPr>
              <p:spPr bwMode="auto">
                <a:xfrm>
                  <a:off x="2584" y="2354"/>
                  <a:ext cx="338" cy="137"/>
                </a:xfrm>
                <a:custGeom>
                  <a:avLst/>
                  <a:gdLst>
                    <a:gd name="T0" fmla="*/ 0 w 76"/>
                    <a:gd name="T1" fmla="*/ 16 h 31"/>
                    <a:gd name="T2" fmla="*/ 25 w 76"/>
                    <a:gd name="T3" fmla="*/ 10 h 31"/>
                    <a:gd name="T4" fmla="*/ 21 w 76"/>
                    <a:gd name="T5" fmla="*/ 0 h 31"/>
                    <a:gd name="T6" fmla="*/ 76 w 76"/>
                    <a:gd name="T7" fmla="*/ 28 h 31"/>
                    <a:gd name="T8" fmla="*/ 69 w 76"/>
                    <a:gd name="T9" fmla="*/ 27 h 31"/>
                    <a:gd name="T10" fmla="*/ 73 w 76"/>
                    <a:gd name="T11" fmla="*/ 31 h 31"/>
                    <a:gd name="T12" fmla="*/ 0 w 76"/>
                    <a:gd name="T13" fmla="*/ 1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" h="31">
                      <a:moveTo>
                        <a:pt x="0" y="16"/>
                      </a:moveTo>
                      <a:cubicBezTo>
                        <a:pt x="3" y="11"/>
                        <a:pt x="25" y="10"/>
                        <a:pt x="25" y="10"/>
                      </a:cubicBezTo>
                      <a:lnTo>
                        <a:pt x="21" y="0"/>
                      </a:lnTo>
                      <a:lnTo>
                        <a:pt x="76" y="28"/>
                      </a:lnTo>
                      <a:lnTo>
                        <a:pt x="69" y="27"/>
                      </a:lnTo>
                      <a:lnTo>
                        <a:pt x="73" y="31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9BBA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2" name="Freeform 160"/>
                <p:cNvSpPr>
                  <a:spLocks/>
                </p:cNvSpPr>
                <p:nvPr/>
              </p:nvSpPr>
              <p:spPr bwMode="auto">
                <a:xfrm>
                  <a:off x="2593" y="2358"/>
                  <a:ext cx="324" cy="129"/>
                </a:xfrm>
                <a:custGeom>
                  <a:avLst/>
                  <a:gdLst>
                    <a:gd name="T0" fmla="*/ 0 w 73"/>
                    <a:gd name="T1" fmla="*/ 13 h 29"/>
                    <a:gd name="T2" fmla="*/ 23 w 73"/>
                    <a:gd name="T3" fmla="*/ 9 h 29"/>
                    <a:gd name="T4" fmla="*/ 19 w 73"/>
                    <a:gd name="T5" fmla="*/ 0 h 29"/>
                    <a:gd name="T6" fmla="*/ 73 w 73"/>
                    <a:gd name="T7" fmla="*/ 27 h 29"/>
                    <a:gd name="T8" fmla="*/ 67 w 73"/>
                    <a:gd name="T9" fmla="*/ 26 h 29"/>
                    <a:gd name="T10" fmla="*/ 71 w 73"/>
                    <a:gd name="T11" fmla="*/ 29 h 29"/>
                    <a:gd name="T12" fmla="*/ 0 w 73"/>
                    <a:gd name="T13" fmla="*/ 1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29">
                      <a:moveTo>
                        <a:pt x="0" y="13"/>
                      </a:moveTo>
                      <a:cubicBezTo>
                        <a:pt x="4" y="10"/>
                        <a:pt x="23" y="9"/>
                        <a:pt x="23" y="9"/>
                      </a:cubicBezTo>
                      <a:lnTo>
                        <a:pt x="19" y="0"/>
                      </a:lnTo>
                      <a:lnTo>
                        <a:pt x="73" y="27"/>
                      </a:lnTo>
                      <a:lnTo>
                        <a:pt x="67" y="26"/>
                      </a:lnTo>
                      <a:lnTo>
                        <a:pt x="71" y="29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DBFA4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3" name="Freeform 161"/>
                <p:cNvSpPr>
                  <a:spLocks/>
                </p:cNvSpPr>
                <p:nvPr/>
              </p:nvSpPr>
              <p:spPr bwMode="auto">
                <a:xfrm>
                  <a:off x="2602" y="2363"/>
                  <a:ext cx="311" cy="124"/>
                </a:xfrm>
                <a:custGeom>
                  <a:avLst/>
                  <a:gdLst>
                    <a:gd name="T0" fmla="*/ 0 w 70"/>
                    <a:gd name="T1" fmla="*/ 11 h 28"/>
                    <a:gd name="T2" fmla="*/ 20 w 70"/>
                    <a:gd name="T3" fmla="*/ 8 h 28"/>
                    <a:gd name="T4" fmla="*/ 18 w 70"/>
                    <a:gd name="T5" fmla="*/ 0 h 28"/>
                    <a:gd name="T6" fmla="*/ 70 w 70"/>
                    <a:gd name="T7" fmla="*/ 26 h 28"/>
                    <a:gd name="T8" fmla="*/ 65 w 70"/>
                    <a:gd name="T9" fmla="*/ 25 h 28"/>
                    <a:gd name="T10" fmla="*/ 68 w 70"/>
                    <a:gd name="T11" fmla="*/ 28 h 28"/>
                    <a:gd name="T12" fmla="*/ 0 w 70"/>
                    <a:gd name="T13" fmla="*/ 1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28">
                      <a:moveTo>
                        <a:pt x="0" y="11"/>
                      </a:moveTo>
                      <a:cubicBezTo>
                        <a:pt x="4" y="9"/>
                        <a:pt x="20" y="8"/>
                        <a:pt x="20" y="8"/>
                      </a:cubicBezTo>
                      <a:lnTo>
                        <a:pt x="18" y="0"/>
                      </a:lnTo>
                      <a:lnTo>
                        <a:pt x="70" y="26"/>
                      </a:lnTo>
                      <a:lnTo>
                        <a:pt x="65" y="25"/>
                      </a:lnTo>
                      <a:lnTo>
                        <a:pt x="68" y="28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6C9AB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4" name="Freeform 162"/>
                <p:cNvSpPr>
                  <a:spLocks/>
                </p:cNvSpPr>
                <p:nvPr/>
              </p:nvSpPr>
              <p:spPr bwMode="auto">
                <a:xfrm>
                  <a:off x="2615" y="2367"/>
                  <a:ext cx="298" cy="115"/>
                </a:xfrm>
                <a:custGeom>
                  <a:avLst/>
                  <a:gdLst>
                    <a:gd name="T0" fmla="*/ 0 w 67"/>
                    <a:gd name="T1" fmla="*/ 10 h 26"/>
                    <a:gd name="T2" fmla="*/ 14 w 67"/>
                    <a:gd name="T3" fmla="*/ 7 h 26"/>
                    <a:gd name="T4" fmla="*/ 17 w 67"/>
                    <a:gd name="T5" fmla="*/ 5 h 26"/>
                    <a:gd name="T6" fmla="*/ 16 w 67"/>
                    <a:gd name="T7" fmla="*/ 0 h 26"/>
                    <a:gd name="T8" fmla="*/ 67 w 67"/>
                    <a:gd name="T9" fmla="*/ 25 h 26"/>
                    <a:gd name="T10" fmla="*/ 67 w 67"/>
                    <a:gd name="T11" fmla="*/ 25 h 26"/>
                    <a:gd name="T12" fmla="*/ 62 w 67"/>
                    <a:gd name="T13" fmla="*/ 24 h 26"/>
                    <a:gd name="T14" fmla="*/ 62 w 67"/>
                    <a:gd name="T15" fmla="*/ 24 h 26"/>
                    <a:gd name="T16" fmla="*/ 63 w 67"/>
                    <a:gd name="T17" fmla="*/ 25 h 26"/>
                    <a:gd name="T18" fmla="*/ 64 w 67"/>
                    <a:gd name="T19" fmla="*/ 26 h 26"/>
                    <a:gd name="T20" fmla="*/ 0 w 67"/>
                    <a:gd name="T21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7" h="26">
                      <a:moveTo>
                        <a:pt x="0" y="10"/>
                      </a:moveTo>
                      <a:cubicBezTo>
                        <a:pt x="3" y="8"/>
                        <a:pt x="10" y="8"/>
                        <a:pt x="14" y="7"/>
                      </a:cubicBezTo>
                      <a:cubicBezTo>
                        <a:pt x="16" y="7"/>
                        <a:pt x="17" y="5"/>
                        <a:pt x="17" y="5"/>
                      </a:cubicBezTo>
                      <a:lnTo>
                        <a:pt x="16" y="0"/>
                      </a:lnTo>
                      <a:lnTo>
                        <a:pt x="67" y="25"/>
                      </a:lnTo>
                      <a:lnTo>
                        <a:pt x="67" y="25"/>
                      </a:lnTo>
                      <a:lnTo>
                        <a:pt x="62" y="24"/>
                      </a:lnTo>
                      <a:lnTo>
                        <a:pt x="62" y="24"/>
                      </a:lnTo>
                      <a:lnTo>
                        <a:pt x="63" y="25"/>
                      </a:lnTo>
                      <a:lnTo>
                        <a:pt x="64" y="2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CFB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5" name="Freeform 163"/>
                <p:cNvSpPr>
                  <a:spLocks/>
                </p:cNvSpPr>
                <p:nvPr/>
              </p:nvSpPr>
              <p:spPr bwMode="auto">
                <a:xfrm>
                  <a:off x="2628" y="2371"/>
                  <a:ext cx="280" cy="111"/>
                </a:xfrm>
                <a:custGeom>
                  <a:avLst/>
                  <a:gdLst>
                    <a:gd name="T0" fmla="*/ 0 w 63"/>
                    <a:gd name="T1" fmla="*/ 8 h 25"/>
                    <a:gd name="T2" fmla="*/ 13 w 63"/>
                    <a:gd name="T3" fmla="*/ 6 h 25"/>
                    <a:gd name="T4" fmla="*/ 13 w 63"/>
                    <a:gd name="T5" fmla="*/ 2 h 25"/>
                    <a:gd name="T6" fmla="*/ 14 w 63"/>
                    <a:gd name="T7" fmla="*/ 0 h 25"/>
                    <a:gd name="T8" fmla="*/ 63 w 63"/>
                    <a:gd name="T9" fmla="*/ 23 h 25"/>
                    <a:gd name="T10" fmla="*/ 63 w 63"/>
                    <a:gd name="T11" fmla="*/ 24 h 25"/>
                    <a:gd name="T12" fmla="*/ 59 w 63"/>
                    <a:gd name="T13" fmla="*/ 23 h 25"/>
                    <a:gd name="T14" fmla="*/ 59 w 63"/>
                    <a:gd name="T15" fmla="*/ 24 h 25"/>
                    <a:gd name="T16" fmla="*/ 60 w 63"/>
                    <a:gd name="T17" fmla="*/ 24 h 25"/>
                    <a:gd name="T18" fmla="*/ 61 w 63"/>
                    <a:gd name="T19" fmla="*/ 25 h 25"/>
                    <a:gd name="T20" fmla="*/ 0 w 63"/>
                    <a:gd name="T2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3" h="25">
                      <a:moveTo>
                        <a:pt x="0" y="8"/>
                      </a:moveTo>
                      <a:cubicBezTo>
                        <a:pt x="3" y="7"/>
                        <a:pt x="11" y="6"/>
                        <a:pt x="13" y="6"/>
                      </a:cubicBezTo>
                      <a:cubicBezTo>
                        <a:pt x="14" y="6"/>
                        <a:pt x="13" y="2"/>
                        <a:pt x="13" y="2"/>
                      </a:cubicBezTo>
                      <a:lnTo>
                        <a:pt x="14" y="0"/>
                      </a:lnTo>
                      <a:lnTo>
                        <a:pt x="63" y="23"/>
                      </a:lnTo>
                      <a:lnTo>
                        <a:pt x="63" y="24"/>
                      </a:lnTo>
                      <a:lnTo>
                        <a:pt x="59" y="23"/>
                      </a:ln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61" y="2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3D3B3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6" name="Freeform 164"/>
                <p:cNvSpPr>
                  <a:spLocks/>
                </p:cNvSpPr>
                <p:nvPr/>
              </p:nvSpPr>
              <p:spPr bwMode="auto">
                <a:xfrm>
                  <a:off x="2642" y="2376"/>
                  <a:ext cx="262" cy="106"/>
                </a:xfrm>
                <a:custGeom>
                  <a:avLst/>
                  <a:gdLst>
                    <a:gd name="T0" fmla="*/ 56 w 59"/>
                    <a:gd name="T1" fmla="*/ 22 h 24"/>
                    <a:gd name="T2" fmla="*/ 57 w 59"/>
                    <a:gd name="T3" fmla="*/ 24 h 24"/>
                    <a:gd name="T4" fmla="*/ 0 w 59"/>
                    <a:gd name="T5" fmla="*/ 6 h 24"/>
                    <a:gd name="T6" fmla="*/ 12 w 59"/>
                    <a:gd name="T7" fmla="*/ 5 h 24"/>
                    <a:gd name="T8" fmla="*/ 10 w 59"/>
                    <a:gd name="T9" fmla="*/ 0 h 24"/>
                    <a:gd name="T10" fmla="*/ 59 w 59"/>
                    <a:gd name="T11" fmla="*/ 23 h 24"/>
                    <a:gd name="T12" fmla="*/ 56 w 59"/>
                    <a:gd name="T13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24">
                      <a:moveTo>
                        <a:pt x="56" y="22"/>
                      </a:moveTo>
                      <a:lnTo>
                        <a:pt x="57" y="24"/>
                      </a:lnTo>
                      <a:lnTo>
                        <a:pt x="0" y="6"/>
                      </a:lnTo>
                      <a:cubicBezTo>
                        <a:pt x="4" y="5"/>
                        <a:pt x="12" y="5"/>
                        <a:pt x="12" y="5"/>
                      </a:cubicBezTo>
                      <a:lnTo>
                        <a:pt x="10" y="0"/>
                      </a:lnTo>
                      <a:lnTo>
                        <a:pt x="59" y="23"/>
                      </a:lnTo>
                      <a:lnTo>
                        <a:pt x="56" y="2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AD8B6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7" name="Freeform 165"/>
                <p:cNvSpPr>
                  <a:spLocks/>
                </p:cNvSpPr>
                <p:nvPr/>
              </p:nvSpPr>
              <p:spPr bwMode="auto">
                <a:xfrm>
                  <a:off x="638" y="1701"/>
                  <a:ext cx="62" cy="124"/>
                </a:xfrm>
                <a:custGeom>
                  <a:avLst/>
                  <a:gdLst>
                    <a:gd name="T0" fmla="*/ 14 w 14"/>
                    <a:gd name="T1" fmla="*/ 0 h 28"/>
                    <a:gd name="T2" fmla="*/ 7 w 14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8">
                      <a:moveTo>
                        <a:pt x="14" y="0"/>
                      </a:moveTo>
                      <a:cubicBezTo>
                        <a:pt x="8" y="1"/>
                        <a:pt x="0" y="16"/>
                        <a:pt x="7" y="28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8" name="Freeform 166"/>
                <p:cNvSpPr>
                  <a:spLocks/>
                </p:cNvSpPr>
                <p:nvPr/>
              </p:nvSpPr>
              <p:spPr bwMode="auto">
                <a:xfrm>
                  <a:off x="638" y="1701"/>
                  <a:ext cx="57" cy="120"/>
                </a:xfrm>
                <a:custGeom>
                  <a:avLst/>
                  <a:gdLst>
                    <a:gd name="T0" fmla="*/ 13 w 13"/>
                    <a:gd name="T1" fmla="*/ 0 h 27"/>
                    <a:gd name="T2" fmla="*/ 6 w 13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7">
                      <a:moveTo>
                        <a:pt x="13" y="0"/>
                      </a:moveTo>
                      <a:cubicBezTo>
                        <a:pt x="8" y="1"/>
                        <a:pt x="0" y="16"/>
                        <a:pt x="6" y="27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99" name="Freeform 167"/>
                <p:cNvSpPr>
                  <a:spLocks/>
                </p:cNvSpPr>
                <p:nvPr/>
              </p:nvSpPr>
              <p:spPr bwMode="auto">
                <a:xfrm>
                  <a:off x="638" y="1705"/>
                  <a:ext cx="53" cy="107"/>
                </a:xfrm>
                <a:custGeom>
                  <a:avLst/>
                  <a:gdLst>
                    <a:gd name="T0" fmla="*/ 12 w 12"/>
                    <a:gd name="T1" fmla="*/ 0 h 24"/>
                    <a:gd name="T2" fmla="*/ 5 w 12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4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4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0" name="Freeform 168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9" cy="102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1"/>
                        <a:pt x="0" y="13"/>
                        <a:pt x="4" y="2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1" name="Freeform 169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5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2"/>
                        <a:pt x="3" y="2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2" name="Freeform 170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5" cy="94"/>
                </a:xfrm>
                <a:custGeom>
                  <a:avLst/>
                  <a:gdLst>
                    <a:gd name="T0" fmla="*/ 10 w 10"/>
                    <a:gd name="T1" fmla="*/ 0 h 21"/>
                    <a:gd name="T2" fmla="*/ 2 w 10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1">
                      <a:moveTo>
                        <a:pt x="10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3" name="Freeform 171"/>
                <p:cNvSpPr>
                  <a:spLocks/>
                </p:cNvSpPr>
                <p:nvPr/>
              </p:nvSpPr>
              <p:spPr bwMode="auto">
                <a:xfrm>
                  <a:off x="655" y="1710"/>
                  <a:ext cx="63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9" y="1"/>
                        <a:pt x="0" y="16"/>
                        <a:pt x="7" y="27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4" name="Freeform 172"/>
                <p:cNvSpPr>
                  <a:spLocks/>
                </p:cNvSpPr>
                <p:nvPr/>
              </p:nvSpPr>
              <p:spPr bwMode="auto">
                <a:xfrm>
                  <a:off x="655" y="1710"/>
                  <a:ext cx="58" cy="115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5" name="Freeform 173"/>
                <p:cNvSpPr>
                  <a:spLocks/>
                </p:cNvSpPr>
                <p:nvPr/>
              </p:nvSpPr>
              <p:spPr bwMode="auto">
                <a:xfrm>
                  <a:off x="660" y="1710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6" name="Freeform 174"/>
                <p:cNvSpPr>
                  <a:spLocks/>
                </p:cNvSpPr>
                <p:nvPr/>
              </p:nvSpPr>
              <p:spPr bwMode="auto">
                <a:xfrm>
                  <a:off x="660" y="1710"/>
                  <a:ext cx="49" cy="102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2"/>
                        <a:pt x="0" y="13"/>
                        <a:pt x="4" y="2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7" name="Freeform 175"/>
                <p:cNvSpPr>
                  <a:spLocks/>
                </p:cNvSpPr>
                <p:nvPr/>
              </p:nvSpPr>
              <p:spPr bwMode="auto">
                <a:xfrm>
                  <a:off x="660" y="1710"/>
                  <a:ext cx="44" cy="97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3"/>
                        <a:pt x="3" y="2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8" name="Freeform 176"/>
                <p:cNvSpPr>
                  <a:spLocks/>
                </p:cNvSpPr>
                <p:nvPr/>
              </p:nvSpPr>
              <p:spPr bwMode="auto">
                <a:xfrm>
                  <a:off x="664" y="1710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1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4" y="3"/>
                        <a:pt x="0" y="12"/>
                        <a:pt x="1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09" name="Freeform 177"/>
                <p:cNvSpPr>
                  <a:spLocks/>
                </p:cNvSpPr>
                <p:nvPr/>
              </p:nvSpPr>
              <p:spPr bwMode="auto">
                <a:xfrm>
                  <a:off x="695" y="1723"/>
                  <a:ext cx="63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8" y="1"/>
                        <a:pt x="0" y="16"/>
                        <a:pt x="7" y="27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0" name="Freeform 178"/>
                <p:cNvSpPr>
                  <a:spLocks/>
                </p:cNvSpPr>
                <p:nvPr/>
              </p:nvSpPr>
              <p:spPr bwMode="auto">
                <a:xfrm>
                  <a:off x="695" y="1723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1" name="Freeform 179"/>
                <p:cNvSpPr>
                  <a:spLocks/>
                </p:cNvSpPr>
                <p:nvPr/>
              </p:nvSpPr>
              <p:spPr bwMode="auto">
                <a:xfrm>
                  <a:off x="700" y="1723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2" name="Freeform 180"/>
                <p:cNvSpPr>
                  <a:spLocks/>
                </p:cNvSpPr>
                <p:nvPr/>
              </p:nvSpPr>
              <p:spPr bwMode="auto">
                <a:xfrm>
                  <a:off x="700" y="1723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4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4" y="24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3" name="Freeform 181"/>
                <p:cNvSpPr>
                  <a:spLocks/>
                </p:cNvSpPr>
                <p:nvPr/>
              </p:nvSpPr>
              <p:spPr bwMode="auto">
                <a:xfrm>
                  <a:off x="700" y="1723"/>
                  <a:ext cx="44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3"/>
                        <a:pt x="3" y="2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4" name="Freeform 182"/>
                <p:cNvSpPr>
                  <a:spLocks/>
                </p:cNvSpPr>
                <p:nvPr/>
              </p:nvSpPr>
              <p:spPr bwMode="auto">
                <a:xfrm>
                  <a:off x="704" y="1723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1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4" y="3"/>
                        <a:pt x="0" y="12"/>
                        <a:pt x="1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5" name="Freeform 183"/>
                <p:cNvSpPr>
                  <a:spLocks/>
                </p:cNvSpPr>
                <p:nvPr/>
              </p:nvSpPr>
              <p:spPr bwMode="auto">
                <a:xfrm>
                  <a:off x="713" y="1727"/>
                  <a:ext cx="62" cy="125"/>
                </a:xfrm>
                <a:custGeom>
                  <a:avLst/>
                  <a:gdLst>
                    <a:gd name="T0" fmla="*/ 14 w 14"/>
                    <a:gd name="T1" fmla="*/ 0 h 28"/>
                    <a:gd name="T2" fmla="*/ 7 w 14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8">
                      <a:moveTo>
                        <a:pt x="14" y="0"/>
                      </a:moveTo>
                      <a:cubicBezTo>
                        <a:pt x="9" y="1"/>
                        <a:pt x="0" y="16"/>
                        <a:pt x="7" y="28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6" name="Freeform 184"/>
                <p:cNvSpPr>
                  <a:spLocks/>
                </p:cNvSpPr>
                <p:nvPr/>
              </p:nvSpPr>
              <p:spPr bwMode="auto">
                <a:xfrm>
                  <a:off x="713" y="1727"/>
                  <a:ext cx="58" cy="120"/>
                </a:xfrm>
                <a:custGeom>
                  <a:avLst/>
                  <a:gdLst>
                    <a:gd name="T0" fmla="*/ 13 w 13"/>
                    <a:gd name="T1" fmla="*/ 0 h 27"/>
                    <a:gd name="T2" fmla="*/ 6 w 13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7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7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7" name="Freeform 185"/>
                <p:cNvSpPr>
                  <a:spLocks/>
                </p:cNvSpPr>
                <p:nvPr/>
              </p:nvSpPr>
              <p:spPr bwMode="auto">
                <a:xfrm>
                  <a:off x="718" y="1727"/>
                  <a:ext cx="53" cy="112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2"/>
                        <a:pt x="0" y="15"/>
                        <a:pt x="5" y="2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8" name="Freeform 186"/>
                <p:cNvSpPr>
                  <a:spLocks/>
                </p:cNvSpPr>
                <p:nvPr/>
              </p:nvSpPr>
              <p:spPr bwMode="auto">
                <a:xfrm>
                  <a:off x="718" y="1727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4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4" y="24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19" name="Freeform 187"/>
                <p:cNvSpPr>
                  <a:spLocks/>
                </p:cNvSpPr>
                <p:nvPr/>
              </p:nvSpPr>
              <p:spPr bwMode="auto">
                <a:xfrm>
                  <a:off x="718" y="1727"/>
                  <a:ext cx="49" cy="103"/>
                </a:xfrm>
                <a:custGeom>
                  <a:avLst/>
                  <a:gdLst>
                    <a:gd name="T0" fmla="*/ 11 w 11"/>
                    <a:gd name="T1" fmla="*/ 0 h 23"/>
                    <a:gd name="T2" fmla="*/ 3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3"/>
                        <a:pt x="0" y="13"/>
                        <a:pt x="3" y="2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0" name="Freeform 188"/>
                <p:cNvSpPr>
                  <a:spLocks/>
                </p:cNvSpPr>
                <p:nvPr/>
              </p:nvSpPr>
              <p:spPr bwMode="auto">
                <a:xfrm>
                  <a:off x="722" y="1732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1" name="Freeform 189"/>
                <p:cNvSpPr>
                  <a:spLocks/>
                </p:cNvSpPr>
                <p:nvPr/>
              </p:nvSpPr>
              <p:spPr bwMode="auto">
                <a:xfrm>
                  <a:off x="731" y="1736"/>
                  <a:ext cx="62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9" y="0"/>
                        <a:pt x="0" y="16"/>
                        <a:pt x="7" y="27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757C8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2" name="Freeform 190"/>
                <p:cNvSpPr>
                  <a:spLocks/>
                </p:cNvSpPr>
                <p:nvPr/>
              </p:nvSpPr>
              <p:spPr bwMode="auto">
                <a:xfrm>
                  <a:off x="735" y="1736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7" y="1"/>
                        <a:pt x="0" y="15"/>
                        <a:pt x="6" y="26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858C9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3" name="Freeform 191"/>
                <p:cNvSpPr>
                  <a:spLocks/>
                </p:cNvSpPr>
                <p:nvPr/>
              </p:nvSpPr>
              <p:spPr bwMode="auto">
                <a:xfrm>
                  <a:off x="735" y="1736"/>
                  <a:ext cx="54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969EA3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4" name="Freeform 192"/>
                <p:cNvSpPr>
                  <a:spLocks/>
                </p:cNvSpPr>
                <p:nvPr/>
              </p:nvSpPr>
              <p:spPr bwMode="auto">
                <a:xfrm>
                  <a:off x="735" y="1736"/>
                  <a:ext cx="49" cy="103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7" y="2"/>
                        <a:pt x="0" y="13"/>
                        <a:pt x="4" y="2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AAB2B7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5" name="Freeform 193"/>
                <p:cNvSpPr>
                  <a:spLocks/>
                </p:cNvSpPr>
                <p:nvPr/>
              </p:nvSpPr>
              <p:spPr bwMode="auto">
                <a:xfrm>
                  <a:off x="740" y="1736"/>
                  <a:ext cx="44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5" y="2"/>
                        <a:pt x="0" y="13"/>
                        <a:pt x="3" y="2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C0C8C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6" name="Freeform 194"/>
                <p:cNvSpPr>
                  <a:spLocks/>
                </p:cNvSpPr>
                <p:nvPr/>
              </p:nvSpPr>
              <p:spPr bwMode="auto">
                <a:xfrm>
                  <a:off x="740" y="1736"/>
                  <a:ext cx="40" cy="94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DFE7ED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7" name="Freeform 195"/>
                <p:cNvSpPr>
                  <a:spLocks/>
                </p:cNvSpPr>
                <p:nvPr/>
              </p:nvSpPr>
              <p:spPr bwMode="auto">
                <a:xfrm>
                  <a:off x="638" y="1719"/>
                  <a:ext cx="9" cy="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8" name="Freeform 196"/>
                <p:cNvSpPr>
                  <a:spLocks/>
                </p:cNvSpPr>
                <p:nvPr/>
              </p:nvSpPr>
              <p:spPr bwMode="auto">
                <a:xfrm>
                  <a:off x="660" y="1723"/>
                  <a:ext cx="4" cy="13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29" name="Freeform 197"/>
                <p:cNvSpPr>
                  <a:spLocks/>
                </p:cNvSpPr>
                <p:nvPr/>
              </p:nvSpPr>
              <p:spPr bwMode="auto">
                <a:xfrm>
                  <a:off x="678" y="1727"/>
                  <a:ext cx="4" cy="14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30" name="Freeform 198"/>
                <p:cNvSpPr>
                  <a:spLocks/>
                </p:cNvSpPr>
                <p:nvPr/>
              </p:nvSpPr>
              <p:spPr bwMode="auto">
                <a:xfrm>
                  <a:off x="718" y="1745"/>
                  <a:ext cx="4" cy="9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1"/>
                        <a:pt x="0" y="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31" name="Freeform 199"/>
                <p:cNvSpPr>
                  <a:spLocks/>
                </p:cNvSpPr>
                <p:nvPr/>
              </p:nvSpPr>
              <p:spPr bwMode="auto">
                <a:xfrm>
                  <a:off x="735" y="1750"/>
                  <a:ext cx="5" cy="9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832" name="Freeform 200"/>
                <p:cNvSpPr>
                  <a:spLocks/>
                </p:cNvSpPr>
                <p:nvPr/>
              </p:nvSpPr>
              <p:spPr bwMode="auto">
                <a:xfrm>
                  <a:off x="753" y="1754"/>
                  <a:ext cx="5" cy="13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0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833" name="Line 201"/>
              <p:cNvSpPr>
                <a:spLocks noChangeShapeType="1"/>
              </p:cNvSpPr>
              <p:nvPr/>
            </p:nvSpPr>
            <p:spPr bwMode="auto">
              <a:xfrm rot="10800000" flipV="1">
                <a:off x="1617" y="2614"/>
                <a:ext cx="671" cy="446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FF"/>
                    </a:solidFill>
                    <a:round/>
                    <a:headEnd/>
                    <a:tailEnd type="triangl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9844" name="Group 212"/>
            <p:cNvGrpSpPr>
              <a:grpSpLocks/>
            </p:cNvGrpSpPr>
            <p:nvPr/>
          </p:nvGrpSpPr>
          <p:grpSpPr bwMode="auto">
            <a:xfrm>
              <a:off x="1810" y="2168"/>
              <a:ext cx="1148" cy="446"/>
              <a:chOff x="1810" y="2168"/>
              <a:chExt cx="1148" cy="446"/>
            </a:xfrm>
          </p:grpSpPr>
          <p:grpSp>
            <p:nvGrpSpPr>
              <p:cNvPr id="69638" name="Group 6"/>
              <p:cNvGrpSpPr>
                <a:grpSpLocks/>
              </p:cNvGrpSpPr>
              <p:nvPr/>
            </p:nvGrpSpPr>
            <p:grpSpPr bwMode="auto">
              <a:xfrm>
                <a:off x="1810" y="2412"/>
                <a:ext cx="477" cy="201"/>
                <a:chOff x="469" y="1643"/>
                <a:chExt cx="2559" cy="879"/>
              </a:xfrm>
            </p:grpSpPr>
            <p:sp>
              <p:nvSpPr>
                <p:cNvPr id="69639" name="Freeform 7"/>
                <p:cNvSpPr>
                  <a:spLocks/>
                </p:cNvSpPr>
                <p:nvPr/>
              </p:nvSpPr>
              <p:spPr bwMode="auto">
                <a:xfrm>
                  <a:off x="767" y="1719"/>
                  <a:ext cx="1959" cy="737"/>
                </a:xfrm>
                <a:custGeom>
                  <a:avLst/>
                  <a:gdLst>
                    <a:gd name="T0" fmla="*/ 11 w 441"/>
                    <a:gd name="T1" fmla="*/ 4 h 166"/>
                    <a:gd name="T2" fmla="*/ 429 w 441"/>
                    <a:gd name="T3" fmla="*/ 139 h 166"/>
                    <a:gd name="T4" fmla="*/ 438 w 441"/>
                    <a:gd name="T5" fmla="*/ 155 h 166"/>
                    <a:gd name="T6" fmla="*/ 412 w 441"/>
                    <a:gd name="T7" fmla="*/ 166 h 166"/>
                    <a:gd name="T8" fmla="*/ 1 w 441"/>
                    <a:gd name="T9" fmla="*/ 33 h 166"/>
                    <a:gd name="T10" fmla="*/ 11 w 441"/>
                    <a:gd name="T11" fmla="*/ 4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1" h="166">
                      <a:moveTo>
                        <a:pt x="11" y="4"/>
                      </a:moveTo>
                      <a:cubicBezTo>
                        <a:pt x="17" y="6"/>
                        <a:pt x="429" y="139"/>
                        <a:pt x="429" y="139"/>
                      </a:cubicBezTo>
                      <a:cubicBezTo>
                        <a:pt x="429" y="139"/>
                        <a:pt x="441" y="151"/>
                        <a:pt x="438" y="155"/>
                      </a:cubicBezTo>
                      <a:cubicBezTo>
                        <a:pt x="436" y="159"/>
                        <a:pt x="412" y="166"/>
                        <a:pt x="412" y="166"/>
                      </a:cubicBezTo>
                      <a:lnTo>
                        <a:pt x="1" y="33"/>
                      </a:lnTo>
                      <a:cubicBezTo>
                        <a:pt x="1" y="33"/>
                        <a:pt x="0" y="0"/>
                        <a:pt x="11" y="4"/>
                      </a:cubicBezTo>
                      <a:close/>
                    </a:path>
                  </a:pathLst>
                </a:custGeom>
                <a:solidFill>
                  <a:srgbClr val="EA993E"/>
                </a:solidFill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0" name="Freeform 8"/>
                <p:cNvSpPr>
                  <a:spLocks/>
                </p:cNvSpPr>
                <p:nvPr/>
              </p:nvSpPr>
              <p:spPr bwMode="auto">
                <a:xfrm>
                  <a:off x="762" y="1776"/>
                  <a:ext cx="1973" cy="662"/>
                </a:xfrm>
                <a:custGeom>
                  <a:avLst/>
                  <a:gdLst>
                    <a:gd name="T0" fmla="*/ 436 w 444"/>
                    <a:gd name="T1" fmla="*/ 140 h 149"/>
                    <a:gd name="T2" fmla="*/ 0 w 444"/>
                    <a:gd name="T3" fmla="*/ 0 h 149"/>
                    <a:gd name="T4" fmla="*/ 1 w 444"/>
                    <a:gd name="T5" fmla="*/ 15 h 149"/>
                    <a:gd name="T6" fmla="*/ 416 w 444"/>
                    <a:gd name="T7" fmla="*/ 149 h 149"/>
                    <a:gd name="T8" fmla="*/ 436 w 444"/>
                    <a:gd name="T9" fmla="*/ 14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4" h="149">
                      <a:moveTo>
                        <a:pt x="436" y="140"/>
                      </a:moveTo>
                      <a:lnTo>
                        <a:pt x="0" y="0"/>
                      </a:lnTo>
                      <a:lnTo>
                        <a:pt x="1" y="15"/>
                      </a:lnTo>
                      <a:lnTo>
                        <a:pt x="416" y="149"/>
                      </a:lnTo>
                      <a:cubicBezTo>
                        <a:pt x="416" y="149"/>
                        <a:pt x="444" y="142"/>
                        <a:pt x="436" y="140"/>
                      </a:cubicBezTo>
                      <a:close/>
                    </a:path>
                  </a:pathLst>
                </a:custGeom>
                <a:solidFill>
                  <a:srgbClr val="CD8A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1" name="Freeform 9"/>
                <p:cNvSpPr>
                  <a:spLocks noEditPoints="1"/>
                </p:cNvSpPr>
                <p:nvPr/>
              </p:nvSpPr>
              <p:spPr bwMode="auto">
                <a:xfrm>
                  <a:off x="775" y="1767"/>
                  <a:ext cx="1929" cy="636"/>
                </a:xfrm>
                <a:custGeom>
                  <a:avLst/>
                  <a:gdLst>
                    <a:gd name="T0" fmla="*/ 432 w 434"/>
                    <a:gd name="T1" fmla="*/ 138 h 143"/>
                    <a:gd name="T2" fmla="*/ 434 w 434"/>
                    <a:gd name="T3" fmla="*/ 141 h 143"/>
                    <a:gd name="T4" fmla="*/ 431 w 434"/>
                    <a:gd name="T5" fmla="*/ 143 h 143"/>
                    <a:gd name="T6" fmla="*/ 432 w 434"/>
                    <a:gd name="T7" fmla="*/ 138 h 143"/>
                    <a:gd name="T8" fmla="*/ 431 w 434"/>
                    <a:gd name="T9" fmla="*/ 143 h 143"/>
                    <a:gd name="T10" fmla="*/ 2 w 434"/>
                    <a:gd name="T11" fmla="*/ 4 h 143"/>
                    <a:gd name="T12" fmla="*/ 4 w 434"/>
                    <a:gd name="T13" fmla="*/ 0 h 143"/>
                    <a:gd name="T14" fmla="*/ 432 w 434"/>
                    <a:gd name="T15" fmla="*/ 138 h 143"/>
                    <a:gd name="T16" fmla="*/ 431 w 434"/>
                    <a:gd name="T17" fmla="*/ 143 h 143"/>
                    <a:gd name="T18" fmla="*/ 2 w 434"/>
                    <a:gd name="T19" fmla="*/ 4 h 143"/>
                    <a:gd name="T20" fmla="*/ 1 w 434"/>
                    <a:gd name="T21" fmla="*/ 1 h 143"/>
                    <a:gd name="T22" fmla="*/ 4 w 434"/>
                    <a:gd name="T23" fmla="*/ 0 h 143"/>
                    <a:gd name="T24" fmla="*/ 2 w 434"/>
                    <a:gd name="T25" fmla="*/ 4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4" h="143">
                      <a:moveTo>
                        <a:pt x="432" y="138"/>
                      </a:moveTo>
                      <a:cubicBezTo>
                        <a:pt x="434" y="139"/>
                        <a:pt x="434" y="140"/>
                        <a:pt x="434" y="141"/>
                      </a:cubicBezTo>
                      <a:cubicBezTo>
                        <a:pt x="434" y="142"/>
                        <a:pt x="432" y="143"/>
                        <a:pt x="431" y="143"/>
                      </a:cubicBezTo>
                      <a:lnTo>
                        <a:pt x="432" y="138"/>
                      </a:lnTo>
                      <a:close/>
                      <a:moveTo>
                        <a:pt x="431" y="143"/>
                      </a:move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432" y="138"/>
                      </a:lnTo>
                      <a:lnTo>
                        <a:pt x="431" y="143"/>
                      </a:lnTo>
                      <a:close/>
                      <a:moveTo>
                        <a:pt x="2" y="4"/>
                      </a:moveTo>
                      <a:cubicBezTo>
                        <a:pt x="1" y="4"/>
                        <a:pt x="0" y="3"/>
                        <a:pt x="1" y="1"/>
                      </a:cubicBezTo>
                      <a:cubicBezTo>
                        <a:pt x="1" y="0"/>
                        <a:pt x="2" y="0"/>
                        <a:pt x="4" y="0"/>
                      </a:cubicBez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FA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2" name="Freeform 10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875" cy="618"/>
                </a:xfrm>
                <a:custGeom>
                  <a:avLst/>
                  <a:gdLst>
                    <a:gd name="T0" fmla="*/ 420 w 422"/>
                    <a:gd name="T1" fmla="*/ 135 h 139"/>
                    <a:gd name="T2" fmla="*/ 421 w 422"/>
                    <a:gd name="T3" fmla="*/ 137 h 139"/>
                    <a:gd name="T4" fmla="*/ 419 w 422"/>
                    <a:gd name="T5" fmla="*/ 139 h 139"/>
                    <a:gd name="T6" fmla="*/ 420 w 422"/>
                    <a:gd name="T7" fmla="*/ 135 h 139"/>
                    <a:gd name="T8" fmla="*/ 419 w 422"/>
                    <a:gd name="T9" fmla="*/ 139 h 139"/>
                    <a:gd name="T10" fmla="*/ 1 w 422"/>
                    <a:gd name="T11" fmla="*/ 4 h 139"/>
                    <a:gd name="T12" fmla="*/ 2 w 422"/>
                    <a:gd name="T13" fmla="*/ 0 h 139"/>
                    <a:gd name="T14" fmla="*/ 420 w 422"/>
                    <a:gd name="T15" fmla="*/ 135 h 139"/>
                    <a:gd name="T16" fmla="*/ 419 w 422"/>
                    <a:gd name="T17" fmla="*/ 139 h 139"/>
                    <a:gd name="T18" fmla="*/ 1 w 422"/>
                    <a:gd name="T19" fmla="*/ 4 h 139"/>
                    <a:gd name="T20" fmla="*/ 0 w 422"/>
                    <a:gd name="T21" fmla="*/ 1 h 139"/>
                    <a:gd name="T22" fmla="*/ 2 w 422"/>
                    <a:gd name="T23" fmla="*/ 0 h 139"/>
                    <a:gd name="T24" fmla="*/ 1 w 422"/>
                    <a:gd name="T25" fmla="*/ 4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22" h="139">
                      <a:moveTo>
                        <a:pt x="420" y="135"/>
                      </a:moveTo>
                      <a:cubicBezTo>
                        <a:pt x="421" y="135"/>
                        <a:pt x="422" y="136"/>
                        <a:pt x="421" y="137"/>
                      </a:cubicBezTo>
                      <a:cubicBezTo>
                        <a:pt x="421" y="138"/>
                        <a:pt x="420" y="139"/>
                        <a:pt x="419" y="139"/>
                      </a:cubicBezTo>
                      <a:lnTo>
                        <a:pt x="420" y="135"/>
                      </a:lnTo>
                      <a:close/>
                      <a:moveTo>
                        <a:pt x="419" y="139"/>
                      </a:moveTo>
                      <a:lnTo>
                        <a:pt x="1" y="4"/>
                      </a:lnTo>
                      <a:lnTo>
                        <a:pt x="2" y="0"/>
                      </a:lnTo>
                      <a:lnTo>
                        <a:pt x="420" y="135"/>
                      </a:lnTo>
                      <a:lnTo>
                        <a:pt x="419" y="139"/>
                      </a:lnTo>
                      <a:close/>
                      <a:moveTo>
                        <a:pt x="1" y="4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BAE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3" name="Freeform 11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822" cy="600"/>
                </a:xfrm>
                <a:custGeom>
                  <a:avLst/>
                  <a:gdLst>
                    <a:gd name="T0" fmla="*/ 409 w 410"/>
                    <a:gd name="T1" fmla="*/ 131 h 135"/>
                    <a:gd name="T2" fmla="*/ 410 w 410"/>
                    <a:gd name="T3" fmla="*/ 134 h 135"/>
                    <a:gd name="T4" fmla="*/ 408 w 410"/>
                    <a:gd name="T5" fmla="*/ 135 h 135"/>
                    <a:gd name="T6" fmla="*/ 409 w 410"/>
                    <a:gd name="T7" fmla="*/ 131 h 135"/>
                    <a:gd name="T8" fmla="*/ 408 w 410"/>
                    <a:gd name="T9" fmla="*/ 135 h 135"/>
                    <a:gd name="T10" fmla="*/ 1 w 410"/>
                    <a:gd name="T11" fmla="*/ 3 h 135"/>
                    <a:gd name="T12" fmla="*/ 2 w 410"/>
                    <a:gd name="T13" fmla="*/ 0 h 135"/>
                    <a:gd name="T14" fmla="*/ 409 w 410"/>
                    <a:gd name="T15" fmla="*/ 131 h 135"/>
                    <a:gd name="T16" fmla="*/ 408 w 410"/>
                    <a:gd name="T17" fmla="*/ 135 h 135"/>
                    <a:gd name="T18" fmla="*/ 1 w 410"/>
                    <a:gd name="T19" fmla="*/ 3 h 135"/>
                    <a:gd name="T20" fmla="*/ 0 w 410"/>
                    <a:gd name="T21" fmla="*/ 1 h 135"/>
                    <a:gd name="T22" fmla="*/ 2 w 410"/>
                    <a:gd name="T23" fmla="*/ 0 h 135"/>
                    <a:gd name="T24" fmla="*/ 1 w 410"/>
                    <a:gd name="T25" fmla="*/ 3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0" h="135">
                      <a:moveTo>
                        <a:pt x="409" y="131"/>
                      </a:moveTo>
                      <a:cubicBezTo>
                        <a:pt x="410" y="132"/>
                        <a:pt x="410" y="133"/>
                        <a:pt x="410" y="134"/>
                      </a:cubicBezTo>
                      <a:cubicBezTo>
                        <a:pt x="410" y="134"/>
                        <a:pt x="409" y="135"/>
                        <a:pt x="408" y="135"/>
                      </a:cubicBezTo>
                      <a:lnTo>
                        <a:pt x="409" y="131"/>
                      </a:lnTo>
                      <a:close/>
                      <a:moveTo>
                        <a:pt x="408" y="135"/>
                      </a:move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409" y="131"/>
                      </a:lnTo>
                      <a:lnTo>
                        <a:pt x="408" y="135"/>
                      </a:lnTo>
                      <a:close/>
                      <a:moveTo>
                        <a:pt x="1" y="3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BB6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4" name="Freeform 12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773" cy="582"/>
                </a:xfrm>
                <a:custGeom>
                  <a:avLst/>
                  <a:gdLst>
                    <a:gd name="T0" fmla="*/ 398 w 399"/>
                    <a:gd name="T1" fmla="*/ 128 h 131"/>
                    <a:gd name="T2" fmla="*/ 398 w 399"/>
                    <a:gd name="T3" fmla="*/ 130 h 131"/>
                    <a:gd name="T4" fmla="*/ 397 w 399"/>
                    <a:gd name="T5" fmla="*/ 131 h 131"/>
                    <a:gd name="T6" fmla="*/ 398 w 399"/>
                    <a:gd name="T7" fmla="*/ 128 h 131"/>
                    <a:gd name="T8" fmla="*/ 397 w 399"/>
                    <a:gd name="T9" fmla="*/ 131 h 131"/>
                    <a:gd name="T10" fmla="*/ 1 w 399"/>
                    <a:gd name="T11" fmla="*/ 3 h 131"/>
                    <a:gd name="T12" fmla="*/ 2 w 399"/>
                    <a:gd name="T13" fmla="*/ 0 h 131"/>
                    <a:gd name="T14" fmla="*/ 398 w 399"/>
                    <a:gd name="T15" fmla="*/ 128 h 131"/>
                    <a:gd name="T16" fmla="*/ 397 w 399"/>
                    <a:gd name="T17" fmla="*/ 131 h 131"/>
                    <a:gd name="T18" fmla="*/ 1 w 399"/>
                    <a:gd name="T19" fmla="*/ 3 h 131"/>
                    <a:gd name="T20" fmla="*/ 0 w 399"/>
                    <a:gd name="T21" fmla="*/ 1 h 131"/>
                    <a:gd name="T22" fmla="*/ 2 w 399"/>
                    <a:gd name="T23" fmla="*/ 0 h 131"/>
                    <a:gd name="T24" fmla="*/ 1 w 399"/>
                    <a:gd name="T25" fmla="*/ 3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99" h="131">
                      <a:moveTo>
                        <a:pt x="398" y="128"/>
                      </a:moveTo>
                      <a:cubicBezTo>
                        <a:pt x="398" y="128"/>
                        <a:pt x="399" y="129"/>
                        <a:pt x="398" y="130"/>
                      </a:cubicBezTo>
                      <a:cubicBezTo>
                        <a:pt x="398" y="130"/>
                        <a:pt x="397" y="131"/>
                        <a:pt x="397" y="131"/>
                      </a:cubicBezTo>
                      <a:lnTo>
                        <a:pt x="398" y="128"/>
                      </a:lnTo>
                      <a:close/>
                      <a:moveTo>
                        <a:pt x="397" y="131"/>
                      </a:moveTo>
                      <a:lnTo>
                        <a:pt x="1" y="3"/>
                      </a:lnTo>
                      <a:lnTo>
                        <a:pt x="2" y="0"/>
                      </a:lnTo>
                      <a:lnTo>
                        <a:pt x="398" y="128"/>
                      </a:lnTo>
                      <a:lnTo>
                        <a:pt x="397" y="131"/>
                      </a:lnTo>
                      <a:close/>
                      <a:moveTo>
                        <a:pt x="1" y="3"/>
                      </a:move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CBC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5" name="Freeform 13"/>
                <p:cNvSpPr>
                  <a:spLocks noEditPoints="1"/>
                </p:cNvSpPr>
                <p:nvPr/>
              </p:nvSpPr>
              <p:spPr bwMode="auto">
                <a:xfrm>
                  <a:off x="780" y="1767"/>
                  <a:ext cx="1719" cy="564"/>
                </a:xfrm>
                <a:custGeom>
                  <a:avLst/>
                  <a:gdLst>
                    <a:gd name="T0" fmla="*/ 386 w 387"/>
                    <a:gd name="T1" fmla="*/ 125 h 127"/>
                    <a:gd name="T2" fmla="*/ 387 w 387"/>
                    <a:gd name="T3" fmla="*/ 126 h 127"/>
                    <a:gd name="T4" fmla="*/ 385 w 387"/>
                    <a:gd name="T5" fmla="*/ 127 h 127"/>
                    <a:gd name="T6" fmla="*/ 386 w 387"/>
                    <a:gd name="T7" fmla="*/ 125 h 127"/>
                    <a:gd name="T8" fmla="*/ 385 w 387"/>
                    <a:gd name="T9" fmla="*/ 127 h 127"/>
                    <a:gd name="T10" fmla="*/ 1 w 387"/>
                    <a:gd name="T11" fmla="*/ 3 h 127"/>
                    <a:gd name="T12" fmla="*/ 2 w 387"/>
                    <a:gd name="T13" fmla="*/ 1 h 127"/>
                    <a:gd name="T14" fmla="*/ 386 w 387"/>
                    <a:gd name="T15" fmla="*/ 125 h 127"/>
                    <a:gd name="T16" fmla="*/ 385 w 387"/>
                    <a:gd name="T17" fmla="*/ 127 h 127"/>
                    <a:gd name="T18" fmla="*/ 1 w 387"/>
                    <a:gd name="T19" fmla="*/ 3 h 127"/>
                    <a:gd name="T20" fmla="*/ 1 w 387"/>
                    <a:gd name="T21" fmla="*/ 1 h 127"/>
                    <a:gd name="T22" fmla="*/ 2 w 387"/>
                    <a:gd name="T23" fmla="*/ 1 h 127"/>
                    <a:gd name="T24" fmla="*/ 1 w 387"/>
                    <a:gd name="T25" fmla="*/ 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87" h="127">
                      <a:moveTo>
                        <a:pt x="386" y="125"/>
                      </a:moveTo>
                      <a:cubicBezTo>
                        <a:pt x="387" y="125"/>
                        <a:pt x="387" y="125"/>
                        <a:pt x="387" y="126"/>
                      </a:cubicBezTo>
                      <a:cubicBezTo>
                        <a:pt x="387" y="126"/>
                        <a:pt x="386" y="127"/>
                        <a:pt x="385" y="127"/>
                      </a:cubicBezTo>
                      <a:lnTo>
                        <a:pt x="386" y="125"/>
                      </a:lnTo>
                      <a:close/>
                      <a:moveTo>
                        <a:pt x="385" y="127"/>
                      </a:move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386" y="125"/>
                      </a:lnTo>
                      <a:lnTo>
                        <a:pt x="385" y="127"/>
                      </a:lnTo>
                      <a:close/>
                      <a:moveTo>
                        <a:pt x="1" y="3"/>
                      </a:moveTo>
                      <a:cubicBezTo>
                        <a:pt x="1" y="2"/>
                        <a:pt x="0" y="2"/>
                        <a:pt x="1" y="1"/>
                      </a:cubicBezTo>
                      <a:cubicBezTo>
                        <a:pt x="1" y="1"/>
                        <a:pt x="1" y="0"/>
                        <a:pt x="2" y="1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CC3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6" name="Freeform 14"/>
                <p:cNvSpPr>
                  <a:spLocks noEditPoints="1"/>
                </p:cNvSpPr>
                <p:nvPr/>
              </p:nvSpPr>
              <p:spPr bwMode="auto">
                <a:xfrm>
                  <a:off x="784" y="1772"/>
                  <a:ext cx="1667" cy="542"/>
                </a:xfrm>
                <a:custGeom>
                  <a:avLst/>
                  <a:gdLst>
                    <a:gd name="T0" fmla="*/ 374 w 375"/>
                    <a:gd name="T1" fmla="*/ 120 h 122"/>
                    <a:gd name="T2" fmla="*/ 374 w 375"/>
                    <a:gd name="T3" fmla="*/ 121 h 122"/>
                    <a:gd name="T4" fmla="*/ 373 w 375"/>
                    <a:gd name="T5" fmla="*/ 122 h 122"/>
                    <a:gd name="T6" fmla="*/ 374 w 375"/>
                    <a:gd name="T7" fmla="*/ 120 h 122"/>
                    <a:gd name="T8" fmla="*/ 373 w 375"/>
                    <a:gd name="T9" fmla="*/ 122 h 122"/>
                    <a:gd name="T10" fmla="*/ 0 w 375"/>
                    <a:gd name="T11" fmla="*/ 1 h 122"/>
                    <a:gd name="T12" fmla="*/ 1 w 375"/>
                    <a:gd name="T13" fmla="*/ 0 h 122"/>
                    <a:gd name="T14" fmla="*/ 374 w 375"/>
                    <a:gd name="T15" fmla="*/ 120 h 122"/>
                    <a:gd name="T16" fmla="*/ 373 w 375"/>
                    <a:gd name="T17" fmla="*/ 122 h 122"/>
                    <a:gd name="T18" fmla="*/ 0 w 375"/>
                    <a:gd name="T19" fmla="*/ 1 h 122"/>
                    <a:gd name="T20" fmla="*/ 0 w 375"/>
                    <a:gd name="T21" fmla="*/ 0 h 122"/>
                    <a:gd name="T22" fmla="*/ 1 w 375"/>
                    <a:gd name="T23" fmla="*/ 0 h 122"/>
                    <a:gd name="T24" fmla="*/ 0 w 375"/>
                    <a:gd name="T25" fmla="*/ 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5" h="122">
                      <a:moveTo>
                        <a:pt x="374" y="120"/>
                      </a:moveTo>
                      <a:cubicBezTo>
                        <a:pt x="374" y="120"/>
                        <a:pt x="375" y="121"/>
                        <a:pt x="374" y="121"/>
                      </a:cubicBezTo>
                      <a:cubicBezTo>
                        <a:pt x="374" y="122"/>
                        <a:pt x="374" y="122"/>
                        <a:pt x="373" y="122"/>
                      </a:cubicBezTo>
                      <a:lnTo>
                        <a:pt x="374" y="120"/>
                      </a:lnTo>
                      <a:close/>
                      <a:moveTo>
                        <a:pt x="373" y="122"/>
                      </a:move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374" y="120"/>
                      </a:lnTo>
                      <a:lnTo>
                        <a:pt x="373" y="122"/>
                      </a:ln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D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7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789" y="1772"/>
                  <a:ext cx="1604" cy="520"/>
                </a:xfrm>
                <a:prstGeom prst="line">
                  <a:avLst/>
                </a:prstGeom>
                <a:noFill/>
                <a:ln w="0">
                  <a:solidFill>
                    <a:srgbClr val="FDD46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8" name="Freeform 16"/>
                <p:cNvSpPr>
                  <a:spLocks/>
                </p:cNvSpPr>
                <p:nvPr/>
              </p:nvSpPr>
              <p:spPr bwMode="auto">
                <a:xfrm>
                  <a:off x="744" y="1839"/>
                  <a:ext cx="1889" cy="612"/>
                </a:xfrm>
                <a:custGeom>
                  <a:avLst/>
                  <a:gdLst>
                    <a:gd name="T0" fmla="*/ 416 w 425"/>
                    <a:gd name="T1" fmla="*/ 134 h 138"/>
                    <a:gd name="T2" fmla="*/ 0 w 425"/>
                    <a:gd name="T3" fmla="*/ 0 h 138"/>
                    <a:gd name="T4" fmla="*/ 2 w 425"/>
                    <a:gd name="T5" fmla="*/ 3 h 138"/>
                    <a:gd name="T6" fmla="*/ 417 w 425"/>
                    <a:gd name="T7" fmla="*/ 138 h 138"/>
                    <a:gd name="T8" fmla="*/ 416 w 425"/>
                    <a:gd name="T9" fmla="*/ 13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5" h="138">
                      <a:moveTo>
                        <a:pt x="416" y="134"/>
                      </a:move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417" y="138"/>
                      </a:lnTo>
                      <a:cubicBezTo>
                        <a:pt x="417" y="138"/>
                        <a:pt x="425" y="137"/>
                        <a:pt x="416" y="134"/>
                      </a:cubicBezTo>
                      <a:close/>
                    </a:path>
                  </a:pathLst>
                </a:custGeom>
                <a:solidFill>
                  <a:srgbClr val="A97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9" name="Freeform 17"/>
                <p:cNvSpPr>
                  <a:spLocks/>
                </p:cNvSpPr>
                <p:nvPr/>
              </p:nvSpPr>
              <p:spPr bwMode="auto">
                <a:xfrm>
                  <a:off x="469" y="1643"/>
                  <a:ext cx="195" cy="173"/>
                </a:xfrm>
                <a:custGeom>
                  <a:avLst/>
                  <a:gdLst>
                    <a:gd name="T0" fmla="*/ 44 w 44"/>
                    <a:gd name="T1" fmla="*/ 10 h 39"/>
                    <a:gd name="T2" fmla="*/ 9 w 44"/>
                    <a:gd name="T3" fmla="*/ 11 h 39"/>
                    <a:gd name="T4" fmla="*/ 38 w 44"/>
                    <a:gd name="T5" fmla="*/ 39 h 39"/>
                    <a:gd name="T6" fmla="*/ 44 w 44"/>
                    <a:gd name="T7" fmla="*/ 1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9">
                      <a:moveTo>
                        <a:pt x="44" y="10"/>
                      </a:moveTo>
                      <a:cubicBezTo>
                        <a:pt x="22" y="3"/>
                        <a:pt x="14" y="0"/>
                        <a:pt x="9" y="11"/>
                      </a:cubicBezTo>
                      <a:cubicBezTo>
                        <a:pt x="0" y="30"/>
                        <a:pt x="19" y="32"/>
                        <a:pt x="38" y="39"/>
                      </a:cubicBezTo>
                      <a:lnTo>
                        <a:pt x="44" y="10"/>
                      </a:lnTo>
                      <a:close/>
                    </a:path>
                  </a:pathLst>
                </a:custGeom>
                <a:solidFill>
                  <a:srgbClr val="DA7C6C"/>
                </a:solidFill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0" name="Freeform 18"/>
                <p:cNvSpPr>
                  <a:spLocks/>
                </p:cNvSpPr>
                <p:nvPr/>
              </p:nvSpPr>
              <p:spPr bwMode="auto">
                <a:xfrm>
                  <a:off x="482" y="1643"/>
                  <a:ext cx="245" cy="169"/>
                </a:xfrm>
                <a:custGeom>
                  <a:avLst/>
                  <a:gdLst>
                    <a:gd name="T0" fmla="*/ 7 w 55"/>
                    <a:gd name="T1" fmla="*/ 11 h 38"/>
                    <a:gd name="T2" fmla="*/ 47 w 55"/>
                    <a:gd name="T3" fmla="*/ 26 h 38"/>
                    <a:gd name="T4" fmla="*/ 7 w 55"/>
                    <a:gd name="T5" fmla="*/ 11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38">
                      <a:moveTo>
                        <a:pt x="7" y="11"/>
                      </a:moveTo>
                      <a:cubicBezTo>
                        <a:pt x="13" y="0"/>
                        <a:pt x="55" y="13"/>
                        <a:pt x="47" y="26"/>
                      </a:cubicBezTo>
                      <a:cubicBezTo>
                        <a:pt x="39" y="38"/>
                        <a:pt x="0" y="24"/>
                        <a:pt x="7" y="11"/>
                      </a:cubicBezTo>
                      <a:close/>
                    </a:path>
                  </a:pathLst>
                </a:custGeom>
                <a:solidFill>
                  <a:srgbClr val="DA7C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1" name="Freeform 19"/>
                <p:cNvSpPr>
                  <a:spLocks/>
                </p:cNvSpPr>
                <p:nvPr/>
              </p:nvSpPr>
              <p:spPr bwMode="auto">
                <a:xfrm>
                  <a:off x="491" y="1648"/>
                  <a:ext cx="222" cy="151"/>
                </a:xfrm>
                <a:custGeom>
                  <a:avLst/>
                  <a:gdLst>
                    <a:gd name="T0" fmla="*/ 6 w 50"/>
                    <a:gd name="T1" fmla="*/ 10 h 34"/>
                    <a:gd name="T2" fmla="*/ 43 w 50"/>
                    <a:gd name="T3" fmla="*/ 24 h 34"/>
                    <a:gd name="T4" fmla="*/ 6 w 50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" h="34">
                      <a:moveTo>
                        <a:pt x="6" y="10"/>
                      </a:moveTo>
                      <a:cubicBezTo>
                        <a:pt x="11" y="0"/>
                        <a:pt x="50" y="12"/>
                        <a:pt x="43" y="24"/>
                      </a:cubicBezTo>
                      <a:cubicBezTo>
                        <a:pt x="36" y="34"/>
                        <a:pt x="0" y="22"/>
                        <a:pt x="6" y="10"/>
                      </a:cubicBezTo>
                      <a:close/>
                    </a:path>
                  </a:pathLst>
                </a:custGeom>
                <a:solidFill>
                  <a:srgbClr val="E1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2" name="Freeform 20"/>
                <p:cNvSpPr>
                  <a:spLocks/>
                </p:cNvSpPr>
                <p:nvPr/>
              </p:nvSpPr>
              <p:spPr bwMode="auto">
                <a:xfrm>
                  <a:off x="500" y="1656"/>
                  <a:ext cx="200" cy="129"/>
                </a:xfrm>
                <a:custGeom>
                  <a:avLst/>
                  <a:gdLst>
                    <a:gd name="T0" fmla="*/ 4 w 45"/>
                    <a:gd name="T1" fmla="*/ 8 h 29"/>
                    <a:gd name="T2" fmla="*/ 39 w 45"/>
                    <a:gd name="T3" fmla="*/ 21 h 29"/>
                    <a:gd name="T4" fmla="*/ 4 w 45"/>
                    <a:gd name="T5" fmla="*/ 8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" h="29">
                      <a:moveTo>
                        <a:pt x="4" y="8"/>
                      </a:moveTo>
                      <a:cubicBezTo>
                        <a:pt x="8" y="0"/>
                        <a:pt x="45" y="11"/>
                        <a:pt x="39" y="21"/>
                      </a:cubicBezTo>
                      <a:cubicBezTo>
                        <a:pt x="33" y="29"/>
                        <a:pt x="0" y="18"/>
                        <a:pt x="4" y="8"/>
                      </a:cubicBezTo>
                      <a:close/>
                    </a:path>
                  </a:pathLst>
                </a:custGeom>
                <a:solidFill>
                  <a:srgbClr val="E383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3" name="Freeform 21"/>
                <p:cNvSpPr>
                  <a:spLocks/>
                </p:cNvSpPr>
                <p:nvPr/>
              </p:nvSpPr>
              <p:spPr bwMode="auto">
                <a:xfrm>
                  <a:off x="509" y="1661"/>
                  <a:ext cx="178" cy="115"/>
                </a:xfrm>
                <a:custGeom>
                  <a:avLst/>
                  <a:gdLst>
                    <a:gd name="T0" fmla="*/ 3 w 40"/>
                    <a:gd name="T1" fmla="*/ 8 h 26"/>
                    <a:gd name="T2" fmla="*/ 35 w 40"/>
                    <a:gd name="T3" fmla="*/ 19 h 26"/>
                    <a:gd name="T4" fmla="*/ 3 w 40"/>
                    <a:gd name="T5" fmla="*/ 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26">
                      <a:moveTo>
                        <a:pt x="3" y="8"/>
                      </a:moveTo>
                      <a:cubicBezTo>
                        <a:pt x="6" y="0"/>
                        <a:pt x="40" y="10"/>
                        <a:pt x="35" y="19"/>
                      </a:cubicBezTo>
                      <a:cubicBezTo>
                        <a:pt x="31" y="26"/>
                        <a:pt x="0" y="15"/>
                        <a:pt x="3" y="8"/>
                      </a:cubicBezTo>
                      <a:close/>
                    </a:path>
                  </a:pathLst>
                </a:custGeom>
                <a:solidFill>
                  <a:srgbClr val="E9887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4" name="Freeform 22"/>
                <p:cNvSpPr>
                  <a:spLocks/>
                </p:cNvSpPr>
                <p:nvPr/>
              </p:nvSpPr>
              <p:spPr bwMode="auto">
                <a:xfrm>
                  <a:off x="513" y="1670"/>
                  <a:ext cx="160" cy="93"/>
                </a:xfrm>
                <a:custGeom>
                  <a:avLst/>
                  <a:gdLst>
                    <a:gd name="T0" fmla="*/ 3 w 36"/>
                    <a:gd name="T1" fmla="*/ 6 h 21"/>
                    <a:gd name="T2" fmla="*/ 32 w 36"/>
                    <a:gd name="T3" fmla="*/ 16 h 21"/>
                    <a:gd name="T4" fmla="*/ 3 w 36"/>
                    <a:gd name="T5" fmla="*/ 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21">
                      <a:moveTo>
                        <a:pt x="3" y="6"/>
                      </a:moveTo>
                      <a:cubicBezTo>
                        <a:pt x="5" y="0"/>
                        <a:pt x="36" y="9"/>
                        <a:pt x="32" y="16"/>
                      </a:cubicBezTo>
                      <a:cubicBezTo>
                        <a:pt x="29" y="21"/>
                        <a:pt x="0" y="12"/>
                        <a:pt x="3" y="6"/>
                      </a:cubicBezTo>
                      <a:close/>
                    </a:path>
                  </a:pathLst>
                </a:custGeom>
                <a:solidFill>
                  <a:srgbClr val="EF8D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5" name="Freeform 23"/>
                <p:cNvSpPr>
                  <a:spLocks/>
                </p:cNvSpPr>
                <p:nvPr/>
              </p:nvSpPr>
              <p:spPr bwMode="auto">
                <a:xfrm>
                  <a:off x="522" y="1674"/>
                  <a:ext cx="138" cy="76"/>
                </a:xfrm>
                <a:custGeom>
                  <a:avLst/>
                  <a:gdLst>
                    <a:gd name="T0" fmla="*/ 2 w 31"/>
                    <a:gd name="T1" fmla="*/ 5 h 17"/>
                    <a:gd name="T2" fmla="*/ 28 w 31"/>
                    <a:gd name="T3" fmla="*/ 14 h 17"/>
                    <a:gd name="T4" fmla="*/ 2 w 31"/>
                    <a:gd name="T5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" h="17">
                      <a:moveTo>
                        <a:pt x="2" y="5"/>
                      </a:moveTo>
                      <a:cubicBezTo>
                        <a:pt x="3" y="0"/>
                        <a:pt x="31" y="8"/>
                        <a:pt x="28" y="14"/>
                      </a:cubicBezTo>
                      <a:cubicBezTo>
                        <a:pt x="26" y="17"/>
                        <a:pt x="0" y="9"/>
                        <a:pt x="2" y="5"/>
                      </a:cubicBezTo>
                      <a:close/>
                    </a:path>
                  </a:pathLst>
                </a:custGeom>
                <a:solidFill>
                  <a:srgbClr val="F39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6" name="Freeform 24"/>
                <p:cNvSpPr>
                  <a:spLocks/>
                </p:cNvSpPr>
                <p:nvPr/>
              </p:nvSpPr>
              <p:spPr bwMode="auto">
                <a:xfrm>
                  <a:off x="531" y="1683"/>
                  <a:ext cx="116" cy="53"/>
                </a:xfrm>
                <a:custGeom>
                  <a:avLst/>
                  <a:gdLst>
                    <a:gd name="T0" fmla="*/ 1 w 26"/>
                    <a:gd name="T1" fmla="*/ 3 h 12"/>
                    <a:gd name="T2" fmla="*/ 24 w 26"/>
                    <a:gd name="T3" fmla="*/ 11 h 12"/>
                    <a:gd name="T4" fmla="*/ 1 w 26"/>
                    <a:gd name="T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12">
                      <a:moveTo>
                        <a:pt x="1" y="3"/>
                      </a:moveTo>
                      <a:cubicBezTo>
                        <a:pt x="1" y="0"/>
                        <a:pt x="26" y="7"/>
                        <a:pt x="24" y="11"/>
                      </a:cubicBezTo>
                      <a:cubicBezTo>
                        <a:pt x="23" y="12"/>
                        <a:pt x="0" y="6"/>
                        <a:pt x="1" y="3"/>
                      </a:cubicBezTo>
                      <a:close/>
                    </a:path>
                  </a:pathLst>
                </a:custGeom>
                <a:solidFill>
                  <a:srgbClr val="F8958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7" name="Freeform 25"/>
                <p:cNvSpPr>
                  <a:spLocks/>
                </p:cNvSpPr>
                <p:nvPr/>
              </p:nvSpPr>
              <p:spPr bwMode="auto">
                <a:xfrm>
                  <a:off x="575" y="1674"/>
                  <a:ext cx="258" cy="200"/>
                </a:xfrm>
                <a:custGeom>
                  <a:avLst/>
                  <a:gdLst>
                    <a:gd name="T0" fmla="*/ 51 w 58"/>
                    <a:gd name="T1" fmla="*/ 45 h 45"/>
                    <a:gd name="T2" fmla="*/ 44 w 58"/>
                    <a:gd name="T3" fmla="*/ 43 h 45"/>
                    <a:gd name="T4" fmla="*/ 41 w 58"/>
                    <a:gd name="T5" fmla="*/ 42 h 45"/>
                    <a:gd name="T6" fmla="*/ 40 w 58"/>
                    <a:gd name="T7" fmla="*/ 42 h 45"/>
                    <a:gd name="T8" fmla="*/ 37 w 58"/>
                    <a:gd name="T9" fmla="*/ 40 h 45"/>
                    <a:gd name="T10" fmla="*/ 35 w 58"/>
                    <a:gd name="T11" fmla="*/ 40 h 45"/>
                    <a:gd name="T12" fmla="*/ 32 w 58"/>
                    <a:gd name="T13" fmla="*/ 39 h 45"/>
                    <a:gd name="T14" fmla="*/ 26 w 58"/>
                    <a:gd name="T15" fmla="*/ 37 h 45"/>
                    <a:gd name="T16" fmla="*/ 23 w 58"/>
                    <a:gd name="T17" fmla="*/ 36 h 45"/>
                    <a:gd name="T18" fmla="*/ 22 w 58"/>
                    <a:gd name="T19" fmla="*/ 35 h 45"/>
                    <a:gd name="T20" fmla="*/ 19 w 58"/>
                    <a:gd name="T21" fmla="*/ 34 h 45"/>
                    <a:gd name="T22" fmla="*/ 17 w 58"/>
                    <a:gd name="T23" fmla="*/ 33 h 45"/>
                    <a:gd name="T24" fmla="*/ 14 w 58"/>
                    <a:gd name="T25" fmla="*/ 32 h 45"/>
                    <a:gd name="T26" fmla="*/ 12 w 58"/>
                    <a:gd name="T27" fmla="*/ 31 h 45"/>
                    <a:gd name="T28" fmla="*/ 20 w 58"/>
                    <a:gd name="T29" fmla="*/ 3 h 45"/>
                    <a:gd name="T30" fmla="*/ 22 w 58"/>
                    <a:gd name="T31" fmla="*/ 4 h 45"/>
                    <a:gd name="T32" fmla="*/ 25 w 58"/>
                    <a:gd name="T33" fmla="*/ 5 h 45"/>
                    <a:gd name="T34" fmla="*/ 27 w 58"/>
                    <a:gd name="T35" fmla="*/ 5 h 45"/>
                    <a:gd name="T36" fmla="*/ 30 w 58"/>
                    <a:gd name="T37" fmla="*/ 6 h 45"/>
                    <a:gd name="T38" fmla="*/ 31 w 58"/>
                    <a:gd name="T39" fmla="*/ 7 h 45"/>
                    <a:gd name="T40" fmla="*/ 34 w 58"/>
                    <a:gd name="T41" fmla="*/ 7 h 45"/>
                    <a:gd name="T42" fmla="*/ 40 w 58"/>
                    <a:gd name="T43" fmla="*/ 10 h 45"/>
                    <a:gd name="T44" fmla="*/ 43 w 58"/>
                    <a:gd name="T45" fmla="*/ 10 h 45"/>
                    <a:gd name="T46" fmla="*/ 45 w 58"/>
                    <a:gd name="T47" fmla="*/ 11 h 45"/>
                    <a:gd name="T48" fmla="*/ 48 w 58"/>
                    <a:gd name="T49" fmla="*/ 12 h 45"/>
                    <a:gd name="T50" fmla="*/ 49 w 58"/>
                    <a:gd name="T51" fmla="*/ 12 h 45"/>
                    <a:gd name="T52" fmla="*/ 52 w 58"/>
                    <a:gd name="T53" fmla="*/ 13 h 45"/>
                    <a:gd name="T54" fmla="*/ 58 w 58"/>
                    <a:gd name="T55" fmla="*/ 15 h 45"/>
                    <a:gd name="T56" fmla="*/ 51 w 58"/>
                    <a:gd name="T5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8" h="45">
                      <a:moveTo>
                        <a:pt x="51" y="45"/>
                      </a:moveTo>
                      <a:lnTo>
                        <a:pt x="44" y="43"/>
                      </a:lnTo>
                      <a:cubicBezTo>
                        <a:pt x="43" y="44"/>
                        <a:pt x="43" y="44"/>
                        <a:pt x="41" y="42"/>
                      </a:cubicBezTo>
                      <a:cubicBezTo>
                        <a:pt x="41" y="42"/>
                        <a:pt x="40" y="42"/>
                        <a:pt x="40" y="42"/>
                      </a:cubicBezTo>
                      <a:cubicBezTo>
                        <a:pt x="38" y="42"/>
                        <a:pt x="38" y="42"/>
                        <a:pt x="37" y="40"/>
                      </a:cubicBezTo>
                      <a:cubicBezTo>
                        <a:pt x="37" y="40"/>
                        <a:pt x="35" y="40"/>
                        <a:pt x="35" y="40"/>
                      </a:cubicBezTo>
                      <a:cubicBezTo>
                        <a:pt x="34" y="40"/>
                        <a:pt x="34" y="40"/>
                        <a:pt x="32" y="39"/>
                      </a:cubicBezTo>
                      <a:lnTo>
                        <a:pt x="26" y="37"/>
                      </a:lnTo>
                      <a:cubicBezTo>
                        <a:pt x="25" y="37"/>
                        <a:pt x="25" y="37"/>
                        <a:pt x="23" y="36"/>
                      </a:cubicBezTo>
                      <a:cubicBezTo>
                        <a:pt x="23" y="36"/>
                        <a:pt x="22" y="35"/>
                        <a:pt x="22" y="35"/>
                      </a:cubicBezTo>
                      <a:cubicBezTo>
                        <a:pt x="20" y="36"/>
                        <a:pt x="20" y="36"/>
                        <a:pt x="19" y="34"/>
                      </a:cubicBezTo>
                      <a:cubicBezTo>
                        <a:pt x="19" y="34"/>
                        <a:pt x="17" y="33"/>
                        <a:pt x="17" y="33"/>
                      </a:cubicBezTo>
                      <a:cubicBezTo>
                        <a:pt x="16" y="34"/>
                        <a:pt x="16" y="34"/>
                        <a:pt x="14" y="32"/>
                      </a:cubicBezTo>
                      <a:cubicBezTo>
                        <a:pt x="14" y="32"/>
                        <a:pt x="12" y="31"/>
                        <a:pt x="12" y="31"/>
                      </a:cubicBezTo>
                      <a:cubicBezTo>
                        <a:pt x="0" y="26"/>
                        <a:pt x="10" y="0"/>
                        <a:pt x="20" y="3"/>
                      </a:cubicBezTo>
                      <a:cubicBezTo>
                        <a:pt x="20" y="3"/>
                        <a:pt x="22" y="4"/>
                        <a:pt x="22" y="4"/>
                      </a:cubicBezTo>
                      <a:cubicBezTo>
                        <a:pt x="24" y="3"/>
                        <a:pt x="24" y="3"/>
                        <a:pt x="25" y="5"/>
                      </a:cubicBezTo>
                      <a:cubicBezTo>
                        <a:pt x="25" y="5"/>
                        <a:pt x="27" y="5"/>
                        <a:pt x="27" y="5"/>
                      </a:cubicBezTo>
                      <a:cubicBezTo>
                        <a:pt x="29" y="5"/>
                        <a:pt x="29" y="5"/>
                        <a:pt x="30" y="6"/>
                      </a:cubicBezTo>
                      <a:cubicBezTo>
                        <a:pt x="30" y="6"/>
                        <a:pt x="31" y="7"/>
                        <a:pt x="31" y="7"/>
                      </a:cubicBezTo>
                      <a:cubicBezTo>
                        <a:pt x="33" y="6"/>
                        <a:pt x="33" y="6"/>
                        <a:pt x="34" y="7"/>
                      </a:cubicBezTo>
                      <a:lnTo>
                        <a:pt x="40" y="10"/>
                      </a:lnTo>
                      <a:cubicBezTo>
                        <a:pt x="42" y="9"/>
                        <a:pt x="42" y="9"/>
                        <a:pt x="43" y="10"/>
                      </a:cubicBezTo>
                      <a:cubicBezTo>
                        <a:pt x="43" y="10"/>
                        <a:pt x="45" y="11"/>
                        <a:pt x="45" y="11"/>
                      </a:cubicBezTo>
                      <a:cubicBezTo>
                        <a:pt x="47" y="11"/>
                        <a:pt x="47" y="11"/>
                        <a:pt x="48" y="12"/>
                      </a:cubicBezTo>
                      <a:cubicBezTo>
                        <a:pt x="48" y="12"/>
                        <a:pt x="49" y="12"/>
                        <a:pt x="49" y="12"/>
                      </a:cubicBezTo>
                      <a:cubicBezTo>
                        <a:pt x="51" y="12"/>
                        <a:pt x="51" y="12"/>
                        <a:pt x="52" y="13"/>
                      </a:cubicBezTo>
                      <a:lnTo>
                        <a:pt x="58" y="15"/>
                      </a:lnTo>
                      <a:cubicBezTo>
                        <a:pt x="43" y="17"/>
                        <a:pt x="44" y="41"/>
                        <a:pt x="51" y="45"/>
                      </a:cubicBezTo>
                      <a:close/>
                    </a:path>
                  </a:pathLst>
                </a:custGeom>
                <a:solidFill>
                  <a:srgbClr val="8D969D"/>
                </a:solidFill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8" name="Freeform 26"/>
                <p:cNvSpPr>
                  <a:spLocks/>
                </p:cNvSpPr>
                <p:nvPr/>
              </p:nvSpPr>
              <p:spPr bwMode="auto">
                <a:xfrm>
                  <a:off x="602" y="1692"/>
                  <a:ext cx="213" cy="151"/>
                </a:xfrm>
                <a:custGeom>
                  <a:avLst/>
                  <a:gdLst>
                    <a:gd name="T0" fmla="*/ 39 w 48"/>
                    <a:gd name="T1" fmla="*/ 34 h 34"/>
                    <a:gd name="T2" fmla="*/ 2 w 48"/>
                    <a:gd name="T3" fmla="*/ 21 h 34"/>
                    <a:gd name="T4" fmla="*/ 10 w 48"/>
                    <a:gd name="T5" fmla="*/ 0 h 34"/>
                    <a:gd name="T6" fmla="*/ 48 w 48"/>
                    <a:gd name="T7" fmla="*/ 12 h 34"/>
                    <a:gd name="T8" fmla="*/ 39 w 48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34">
                      <a:moveTo>
                        <a:pt x="39" y="34"/>
                      </a:moveTo>
                      <a:lnTo>
                        <a:pt x="2" y="21"/>
                      </a:lnTo>
                      <a:cubicBezTo>
                        <a:pt x="0" y="11"/>
                        <a:pt x="5" y="2"/>
                        <a:pt x="10" y="0"/>
                      </a:cubicBezTo>
                      <a:cubicBezTo>
                        <a:pt x="12" y="0"/>
                        <a:pt x="48" y="12"/>
                        <a:pt x="48" y="12"/>
                      </a:cubicBezTo>
                      <a:cubicBezTo>
                        <a:pt x="39" y="17"/>
                        <a:pt x="38" y="28"/>
                        <a:pt x="39" y="34"/>
                      </a:cubicBezTo>
                      <a:close/>
                    </a:path>
                  </a:pathLst>
                </a:custGeom>
                <a:solidFill>
                  <a:srgbClr val="8D96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9" name="Freeform 27"/>
                <p:cNvSpPr>
                  <a:spLocks/>
                </p:cNvSpPr>
                <p:nvPr/>
              </p:nvSpPr>
              <p:spPr bwMode="auto">
                <a:xfrm>
                  <a:off x="602" y="1696"/>
                  <a:ext cx="209" cy="143"/>
                </a:xfrm>
                <a:custGeom>
                  <a:avLst/>
                  <a:gdLst>
                    <a:gd name="T0" fmla="*/ 39 w 47"/>
                    <a:gd name="T1" fmla="*/ 32 h 32"/>
                    <a:gd name="T2" fmla="*/ 2 w 47"/>
                    <a:gd name="T3" fmla="*/ 19 h 32"/>
                    <a:gd name="T4" fmla="*/ 9 w 47"/>
                    <a:gd name="T5" fmla="*/ 0 h 32"/>
                    <a:gd name="T6" fmla="*/ 47 w 47"/>
                    <a:gd name="T7" fmla="*/ 12 h 32"/>
                    <a:gd name="T8" fmla="*/ 39 w 47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32">
                      <a:moveTo>
                        <a:pt x="39" y="32"/>
                      </a:moveTo>
                      <a:lnTo>
                        <a:pt x="2" y="19"/>
                      </a:lnTo>
                      <a:cubicBezTo>
                        <a:pt x="0" y="11"/>
                        <a:pt x="5" y="2"/>
                        <a:pt x="9" y="0"/>
                      </a:cubicBezTo>
                      <a:cubicBezTo>
                        <a:pt x="11" y="0"/>
                        <a:pt x="47" y="12"/>
                        <a:pt x="47" y="12"/>
                      </a:cubicBezTo>
                      <a:cubicBezTo>
                        <a:pt x="39" y="16"/>
                        <a:pt x="38" y="27"/>
                        <a:pt x="39" y="32"/>
                      </a:cubicBezTo>
                      <a:close/>
                    </a:path>
                  </a:pathLst>
                </a:custGeom>
                <a:solidFill>
                  <a:srgbClr val="949D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0" name="Freeform 28"/>
                <p:cNvSpPr>
                  <a:spLocks/>
                </p:cNvSpPr>
                <p:nvPr/>
              </p:nvSpPr>
              <p:spPr bwMode="auto">
                <a:xfrm>
                  <a:off x="607" y="1696"/>
                  <a:ext cx="199" cy="138"/>
                </a:xfrm>
                <a:custGeom>
                  <a:avLst/>
                  <a:gdLst>
                    <a:gd name="T0" fmla="*/ 38 w 45"/>
                    <a:gd name="T1" fmla="*/ 31 h 31"/>
                    <a:gd name="T2" fmla="*/ 1 w 45"/>
                    <a:gd name="T3" fmla="*/ 18 h 31"/>
                    <a:gd name="T4" fmla="*/ 8 w 45"/>
                    <a:gd name="T5" fmla="*/ 0 h 31"/>
                    <a:gd name="T6" fmla="*/ 45 w 45"/>
                    <a:gd name="T7" fmla="*/ 12 h 31"/>
                    <a:gd name="T8" fmla="*/ 38 w 45"/>
                    <a:gd name="T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1">
                      <a:moveTo>
                        <a:pt x="38" y="31"/>
                      </a:moveTo>
                      <a:lnTo>
                        <a:pt x="1" y="18"/>
                      </a:lnTo>
                      <a:cubicBezTo>
                        <a:pt x="0" y="11"/>
                        <a:pt x="4" y="3"/>
                        <a:pt x="8" y="0"/>
                      </a:cubicBezTo>
                      <a:cubicBezTo>
                        <a:pt x="10" y="1"/>
                        <a:pt x="45" y="12"/>
                        <a:pt x="45" y="12"/>
                      </a:cubicBezTo>
                      <a:cubicBezTo>
                        <a:pt x="39" y="16"/>
                        <a:pt x="37" y="26"/>
                        <a:pt x="38" y="31"/>
                      </a:cubicBezTo>
                      <a:close/>
                    </a:path>
                  </a:pathLst>
                </a:custGeom>
                <a:solidFill>
                  <a:srgbClr val="9CA4A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1" name="Freeform 29"/>
                <p:cNvSpPr>
                  <a:spLocks/>
                </p:cNvSpPr>
                <p:nvPr/>
              </p:nvSpPr>
              <p:spPr bwMode="auto">
                <a:xfrm>
                  <a:off x="607" y="1701"/>
                  <a:ext cx="195" cy="129"/>
                </a:xfrm>
                <a:custGeom>
                  <a:avLst/>
                  <a:gdLst>
                    <a:gd name="T0" fmla="*/ 38 w 44"/>
                    <a:gd name="T1" fmla="*/ 29 h 29"/>
                    <a:gd name="T2" fmla="*/ 1 w 44"/>
                    <a:gd name="T3" fmla="*/ 17 h 29"/>
                    <a:gd name="T4" fmla="*/ 7 w 44"/>
                    <a:gd name="T5" fmla="*/ 0 h 29"/>
                    <a:gd name="T6" fmla="*/ 44 w 44"/>
                    <a:gd name="T7" fmla="*/ 12 h 29"/>
                    <a:gd name="T8" fmla="*/ 38 w 44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9">
                      <a:moveTo>
                        <a:pt x="38" y="29"/>
                      </a:moveTo>
                      <a:lnTo>
                        <a:pt x="1" y="17"/>
                      </a:lnTo>
                      <a:cubicBezTo>
                        <a:pt x="0" y="11"/>
                        <a:pt x="3" y="3"/>
                        <a:pt x="7" y="0"/>
                      </a:cubicBezTo>
                      <a:cubicBezTo>
                        <a:pt x="9" y="1"/>
                        <a:pt x="44" y="12"/>
                        <a:pt x="44" y="12"/>
                      </a:cubicBezTo>
                      <a:cubicBezTo>
                        <a:pt x="39" y="15"/>
                        <a:pt x="38" y="24"/>
                        <a:pt x="38" y="29"/>
                      </a:cubicBezTo>
                      <a:close/>
                    </a:path>
                  </a:pathLst>
                </a:custGeom>
                <a:solidFill>
                  <a:srgbClr val="A3AB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2" name="Freeform 30"/>
                <p:cNvSpPr>
                  <a:spLocks/>
                </p:cNvSpPr>
                <p:nvPr/>
              </p:nvSpPr>
              <p:spPr bwMode="auto">
                <a:xfrm>
                  <a:off x="607" y="1705"/>
                  <a:ext cx="191" cy="120"/>
                </a:xfrm>
                <a:custGeom>
                  <a:avLst/>
                  <a:gdLst>
                    <a:gd name="T0" fmla="*/ 38 w 43"/>
                    <a:gd name="T1" fmla="*/ 27 h 27"/>
                    <a:gd name="T2" fmla="*/ 1 w 43"/>
                    <a:gd name="T3" fmla="*/ 15 h 27"/>
                    <a:gd name="T4" fmla="*/ 6 w 43"/>
                    <a:gd name="T5" fmla="*/ 0 h 27"/>
                    <a:gd name="T6" fmla="*/ 43 w 43"/>
                    <a:gd name="T7" fmla="*/ 12 h 27"/>
                    <a:gd name="T8" fmla="*/ 38 w 43"/>
                    <a:gd name="T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7">
                      <a:moveTo>
                        <a:pt x="38" y="27"/>
                      </a:moveTo>
                      <a:lnTo>
                        <a:pt x="1" y="15"/>
                      </a:lnTo>
                      <a:cubicBezTo>
                        <a:pt x="0" y="10"/>
                        <a:pt x="3" y="3"/>
                        <a:pt x="6" y="0"/>
                      </a:cubicBezTo>
                      <a:cubicBezTo>
                        <a:pt x="8" y="0"/>
                        <a:pt x="43" y="12"/>
                        <a:pt x="43" y="12"/>
                      </a:cubicBezTo>
                      <a:cubicBezTo>
                        <a:pt x="39" y="14"/>
                        <a:pt x="38" y="22"/>
                        <a:pt x="38" y="27"/>
                      </a:cubicBezTo>
                      <a:close/>
                    </a:path>
                  </a:pathLst>
                </a:custGeom>
                <a:solidFill>
                  <a:srgbClr val="ACB3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3" name="Freeform 31"/>
                <p:cNvSpPr>
                  <a:spLocks/>
                </p:cNvSpPr>
                <p:nvPr/>
              </p:nvSpPr>
              <p:spPr bwMode="auto">
                <a:xfrm>
                  <a:off x="607" y="1710"/>
                  <a:ext cx="191" cy="111"/>
                </a:xfrm>
                <a:custGeom>
                  <a:avLst/>
                  <a:gdLst>
                    <a:gd name="T0" fmla="*/ 38 w 43"/>
                    <a:gd name="T1" fmla="*/ 25 h 25"/>
                    <a:gd name="T2" fmla="*/ 1 w 43"/>
                    <a:gd name="T3" fmla="*/ 13 h 25"/>
                    <a:gd name="T4" fmla="*/ 6 w 43"/>
                    <a:gd name="T5" fmla="*/ 0 h 25"/>
                    <a:gd name="T6" fmla="*/ 43 w 43"/>
                    <a:gd name="T7" fmla="*/ 11 h 25"/>
                    <a:gd name="T8" fmla="*/ 38 w 43"/>
                    <a:gd name="T9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25">
                      <a:moveTo>
                        <a:pt x="38" y="25"/>
                      </a:moveTo>
                      <a:lnTo>
                        <a:pt x="1" y="13"/>
                      </a:lnTo>
                      <a:cubicBezTo>
                        <a:pt x="0" y="10"/>
                        <a:pt x="2" y="3"/>
                        <a:pt x="6" y="0"/>
                      </a:cubicBezTo>
                      <a:cubicBezTo>
                        <a:pt x="7" y="0"/>
                        <a:pt x="43" y="11"/>
                        <a:pt x="43" y="11"/>
                      </a:cubicBezTo>
                      <a:cubicBezTo>
                        <a:pt x="40" y="13"/>
                        <a:pt x="38" y="21"/>
                        <a:pt x="38" y="25"/>
                      </a:cubicBezTo>
                      <a:close/>
                    </a:path>
                  </a:pathLst>
                </a:custGeom>
                <a:solidFill>
                  <a:srgbClr val="B1B8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4" name="Freeform 32"/>
                <p:cNvSpPr>
                  <a:spLocks/>
                </p:cNvSpPr>
                <p:nvPr/>
              </p:nvSpPr>
              <p:spPr bwMode="auto">
                <a:xfrm>
                  <a:off x="607" y="1710"/>
                  <a:ext cx="186" cy="106"/>
                </a:xfrm>
                <a:custGeom>
                  <a:avLst/>
                  <a:gdLst>
                    <a:gd name="T0" fmla="*/ 38 w 42"/>
                    <a:gd name="T1" fmla="*/ 24 h 24"/>
                    <a:gd name="T2" fmla="*/ 1 w 42"/>
                    <a:gd name="T3" fmla="*/ 12 h 24"/>
                    <a:gd name="T4" fmla="*/ 5 w 42"/>
                    <a:gd name="T5" fmla="*/ 0 h 24"/>
                    <a:gd name="T6" fmla="*/ 42 w 42"/>
                    <a:gd name="T7" fmla="*/ 12 h 24"/>
                    <a:gd name="T8" fmla="*/ 38 w 42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24">
                      <a:moveTo>
                        <a:pt x="38" y="24"/>
                      </a:moveTo>
                      <a:lnTo>
                        <a:pt x="1" y="12"/>
                      </a:lnTo>
                      <a:cubicBezTo>
                        <a:pt x="0" y="10"/>
                        <a:pt x="2" y="3"/>
                        <a:pt x="5" y="0"/>
                      </a:cubicBezTo>
                      <a:cubicBezTo>
                        <a:pt x="7" y="1"/>
                        <a:pt x="42" y="12"/>
                        <a:pt x="42" y="12"/>
                      </a:cubicBezTo>
                      <a:cubicBezTo>
                        <a:pt x="40" y="14"/>
                        <a:pt x="38" y="20"/>
                        <a:pt x="38" y="24"/>
                      </a:cubicBezTo>
                      <a:close/>
                    </a:path>
                  </a:pathLst>
                </a:custGeom>
                <a:solidFill>
                  <a:srgbClr val="BBC1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5" name="Freeform 33"/>
                <p:cNvSpPr>
                  <a:spLocks/>
                </p:cNvSpPr>
                <p:nvPr/>
              </p:nvSpPr>
              <p:spPr bwMode="auto">
                <a:xfrm>
                  <a:off x="611" y="1714"/>
                  <a:ext cx="178" cy="102"/>
                </a:xfrm>
                <a:custGeom>
                  <a:avLst/>
                  <a:gdLst>
                    <a:gd name="T0" fmla="*/ 37 w 40"/>
                    <a:gd name="T1" fmla="*/ 23 h 23"/>
                    <a:gd name="T2" fmla="*/ 0 w 40"/>
                    <a:gd name="T3" fmla="*/ 10 h 23"/>
                    <a:gd name="T4" fmla="*/ 3 w 40"/>
                    <a:gd name="T5" fmla="*/ 0 h 23"/>
                    <a:gd name="T6" fmla="*/ 40 w 40"/>
                    <a:gd name="T7" fmla="*/ 12 h 23"/>
                    <a:gd name="T8" fmla="*/ 37 w 40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3">
                      <a:moveTo>
                        <a:pt x="37" y="23"/>
                      </a:moveTo>
                      <a:lnTo>
                        <a:pt x="0" y="10"/>
                      </a:lnTo>
                      <a:cubicBezTo>
                        <a:pt x="0" y="10"/>
                        <a:pt x="0" y="3"/>
                        <a:pt x="3" y="0"/>
                      </a:cubicBezTo>
                      <a:cubicBezTo>
                        <a:pt x="5" y="1"/>
                        <a:pt x="40" y="12"/>
                        <a:pt x="40" y="12"/>
                      </a:cubicBezTo>
                      <a:cubicBezTo>
                        <a:pt x="39" y="13"/>
                        <a:pt x="37" y="18"/>
                        <a:pt x="37" y="23"/>
                      </a:cubicBezTo>
                      <a:close/>
                    </a:path>
                  </a:pathLst>
                </a:custGeom>
                <a:solidFill>
                  <a:srgbClr val="C4C9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6" name="Freeform 34"/>
                <p:cNvSpPr>
                  <a:spLocks/>
                </p:cNvSpPr>
                <p:nvPr/>
              </p:nvSpPr>
              <p:spPr bwMode="auto">
                <a:xfrm>
                  <a:off x="615" y="1714"/>
                  <a:ext cx="174" cy="71"/>
                </a:xfrm>
                <a:custGeom>
                  <a:avLst/>
                  <a:gdLst>
                    <a:gd name="T0" fmla="*/ 37 w 39"/>
                    <a:gd name="T1" fmla="*/ 16 h 16"/>
                    <a:gd name="T2" fmla="*/ 0 w 39"/>
                    <a:gd name="T3" fmla="*/ 4 h 16"/>
                    <a:gd name="T4" fmla="*/ 2 w 39"/>
                    <a:gd name="T5" fmla="*/ 0 h 16"/>
                    <a:gd name="T6" fmla="*/ 39 w 39"/>
                    <a:gd name="T7" fmla="*/ 12 h 16"/>
                    <a:gd name="T8" fmla="*/ 37 w 39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6">
                      <a:moveTo>
                        <a:pt x="37" y="16"/>
                      </a:moveTo>
                      <a:lnTo>
                        <a:pt x="0" y="4"/>
                      </a:lnTo>
                      <a:cubicBezTo>
                        <a:pt x="0" y="3"/>
                        <a:pt x="0" y="2"/>
                        <a:pt x="2" y="0"/>
                      </a:cubicBezTo>
                      <a:cubicBezTo>
                        <a:pt x="4" y="1"/>
                        <a:pt x="39" y="12"/>
                        <a:pt x="39" y="12"/>
                      </a:cubicBezTo>
                      <a:cubicBezTo>
                        <a:pt x="38" y="13"/>
                        <a:pt x="38" y="14"/>
                        <a:pt x="37" y="16"/>
                      </a:cubicBezTo>
                      <a:close/>
                    </a:path>
                  </a:pathLst>
                </a:custGeom>
                <a:solidFill>
                  <a:srgbClr val="C4C9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7" name="Freeform 35"/>
                <p:cNvSpPr>
                  <a:spLocks/>
                </p:cNvSpPr>
                <p:nvPr/>
              </p:nvSpPr>
              <p:spPr bwMode="auto">
                <a:xfrm>
                  <a:off x="615" y="1719"/>
                  <a:ext cx="174" cy="62"/>
                </a:xfrm>
                <a:custGeom>
                  <a:avLst/>
                  <a:gdLst>
                    <a:gd name="T0" fmla="*/ 39 w 39"/>
                    <a:gd name="T1" fmla="*/ 11 h 14"/>
                    <a:gd name="T2" fmla="*/ 37 w 39"/>
                    <a:gd name="T3" fmla="*/ 14 h 14"/>
                    <a:gd name="T4" fmla="*/ 0 w 39"/>
                    <a:gd name="T5" fmla="*/ 3 h 14"/>
                    <a:gd name="T6" fmla="*/ 2 w 39"/>
                    <a:gd name="T7" fmla="*/ 0 h 14"/>
                    <a:gd name="T8" fmla="*/ 39 w 39"/>
                    <a:gd name="T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4">
                      <a:moveTo>
                        <a:pt x="39" y="11"/>
                      </a:moveTo>
                      <a:cubicBezTo>
                        <a:pt x="38" y="12"/>
                        <a:pt x="38" y="13"/>
                        <a:pt x="37" y="14"/>
                      </a:cubicBezTo>
                      <a:lnTo>
                        <a:pt x="0" y="3"/>
                      </a:ln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4" y="0"/>
                        <a:pt x="39" y="11"/>
                        <a:pt x="39" y="11"/>
                      </a:cubicBezTo>
                      <a:close/>
                    </a:path>
                  </a:pathLst>
                </a:custGeom>
                <a:solidFill>
                  <a:srgbClr val="D0D5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8" name="Freeform 36"/>
                <p:cNvSpPr>
                  <a:spLocks/>
                </p:cNvSpPr>
                <p:nvPr/>
              </p:nvSpPr>
              <p:spPr bwMode="auto">
                <a:xfrm>
                  <a:off x="615" y="1719"/>
                  <a:ext cx="174" cy="62"/>
                </a:xfrm>
                <a:custGeom>
                  <a:avLst/>
                  <a:gdLst>
                    <a:gd name="T0" fmla="*/ 39 w 39"/>
                    <a:gd name="T1" fmla="*/ 12 h 14"/>
                    <a:gd name="T2" fmla="*/ 38 w 39"/>
                    <a:gd name="T3" fmla="*/ 14 h 14"/>
                    <a:gd name="T4" fmla="*/ 0 w 39"/>
                    <a:gd name="T5" fmla="*/ 2 h 14"/>
                    <a:gd name="T6" fmla="*/ 2 w 39"/>
                    <a:gd name="T7" fmla="*/ 0 h 14"/>
                    <a:gd name="T8" fmla="*/ 39 w 39"/>
                    <a:gd name="T9" fmla="*/ 1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14">
                      <a:moveTo>
                        <a:pt x="39" y="12"/>
                      </a:moveTo>
                      <a:cubicBezTo>
                        <a:pt x="38" y="12"/>
                        <a:pt x="38" y="13"/>
                        <a:pt x="38" y="14"/>
                      </a:cubicBezTo>
                      <a:lnTo>
                        <a:pt x="0" y="2"/>
                      </a:ln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4" y="1"/>
                        <a:pt x="39" y="12"/>
                        <a:pt x="39" y="12"/>
                      </a:cubicBezTo>
                      <a:close/>
                    </a:path>
                  </a:pathLst>
                </a:custGeom>
                <a:solidFill>
                  <a:srgbClr val="D6DE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69" name="Freeform 37"/>
                <p:cNvSpPr>
                  <a:spLocks/>
                </p:cNvSpPr>
                <p:nvPr/>
              </p:nvSpPr>
              <p:spPr bwMode="auto">
                <a:xfrm>
                  <a:off x="620" y="1719"/>
                  <a:ext cx="169" cy="62"/>
                </a:xfrm>
                <a:custGeom>
                  <a:avLst/>
                  <a:gdLst>
                    <a:gd name="T0" fmla="*/ 38 w 38"/>
                    <a:gd name="T1" fmla="*/ 12 h 14"/>
                    <a:gd name="T2" fmla="*/ 37 w 38"/>
                    <a:gd name="T3" fmla="*/ 14 h 14"/>
                    <a:gd name="T4" fmla="*/ 0 w 38"/>
                    <a:gd name="T5" fmla="*/ 2 h 14"/>
                    <a:gd name="T6" fmla="*/ 1 w 38"/>
                    <a:gd name="T7" fmla="*/ 0 h 14"/>
                    <a:gd name="T8" fmla="*/ 38 w 38"/>
                    <a:gd name="T9" fmla="*/ 1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4">
                      <a:moveTo>
                        <a:pt x="38" y="12"/>
                      </a:moveTo>
                      <a:cubicBezTo>
                        <a:pt x="37" y="13"/>
                        <a:pt x="37" y="13"/>
                        <a:pt x="37" y="14"/>
                      </a:cubicBezTo>
                      <a:lnTo>
                        <a:pt x="0" y="2"/>
                      </a:ln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2" y="1"/>
                        <a:pt x="38" y="12"/>
                        <a:pt x="38" y="12"/>
                      </a:cubicBezTo>
                      <a:close/>
                    </a:path>
                  </a:pathLst>
                </a:custGeom>
                <a:solidFill>
                  <a:srgbClr val="E1EA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0" name="Freeform 38"/>
                <p:cNvSpPr>
                  <a:spLocks/>
                </p:cNvSpPr>
                <p:nvPr/>
              </p:nvSpPr>
              <p:spPr bwMode="auto">
                <a:xfrm>
                  <a:off x="620" y="1719"/>
                  <a:ext cx="164" cy="57"/>
                </a:xfrm>
                <a:custGeom>
                  <a:avLst/>
                  <a:gdLst>
                    <a:gd name="T0" fmla="*/ 37 w 37"/>
                    <a:gd name="T1" fmla="*/ 13 h 13"/>
                    <a:gd name="T2" fmla="*/ 0 w 37"/>
                    <a:gd name="T3" fmla="*/ 2 h 13"/>
                    <a:gd name="T4" fmla="*/ 0 w 37"/>
                    <a:gd name="T5" fmla="*/ 1 h 13"/>
                    <a:gd name="T6" fmla="*/ 37 w 37"/>
                    <a:gd name="T7" fmla="*/ 12 h 13"/>
                    <a:gd name="T8" fmla="*/ 37 w 37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3">
                      <a:moveTo>
                        <a:pt x="37" y="13"/>
                      </a:moveTo>
                      <a:lnTo>
                        <a:pt x="0" y="2"/>
                      </a:ln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37" y="12"/>
                        <a:pt x="37" y="12"/>
                      </a:cubicBezTo>
                      <a:cubicBezTo>
                        <a:pt x="37" y="13"/>
                        <a:pt x="37" y="13"/>
                        <a:pt x="37" y="13"/>
                      </a:cubicBezTo>
                      <a:close/>
                    </a:path>
                  </a:pathLst>
                </a:custGeom>
                <a:solidFill>
                  <a:srgbClr val="E9F5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1" name="Freeform 39"/>
                <p:cNvSpPr>
                  <a:spLocks/>
                </p:cNvSpPr>
                <p:nvPr/>
              </p:nvSpPr>
              <p:spPr bwMode="auto">
                <a:xfrm>
                  <a:off x="2868" y="2460"/>
                  <a:ext cx="160" cy="62"/>
                </a:xfrm>
                <a:custGeom>
                  <a:avLst/>
                  <a:gdLst>
                    <a:gd name="T0" fmla="*/ 36 w 36"/>
                    <a:gd name="T1" fmla="*/ 14 h 14"/>
                    <a:gd name="T2" fmla="*/ 33 w 36"/>
                    <a:gd name="T3" fmla="*/ 13 h 14"/>
                    <a:gd name="T4" fmla="*/ 0 w 36"/>
                    <a:gd name="T5" fmla="*/ 7 h 14"/>
                    <a:gd name="T6" fmla="*/ 8 w 36"/>
                    <a:gd name="T7" fmla="*/ 0 h 14"/>
                    <a:gd name="T8" fmla="*/ 36 w 36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4">
                      <a:moveTo>
                        <a:pt x="36" y="14"/>
                      </a:moveTo>
                      <a:lnTo>
                        <a:pt x="33" y="13"/>
                      </a:lnTo>
                      <a:lnTo>
                        <a:pt x="0" y="7"/>
                      </a:lnTo>
                      <a:lnTo>
                        <a:pt x="8" y="0"/>
                      </a:lnTo>
                      <a:lnTo>
                        <a:pt x="36" y="14"/>
                      </a:lnTo>
                      <a:close/>
                    </a:path>
                  </a:pathLst>
                </a:custGeom>
                <a:solidFill>
                  <a:srgbClr val="46535A"/>
                </a:solidFill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2" name="Freeform 40"/>
                <p:cNvSpPr>
                  <a:spLocks/>
                </p:cNvSpPr>
                <p:nvPr/>
              </p:nvSpPr>
              <p:spPr bwMode="auto">
                <a:xfrm>
                  <a:off x="2868" y="2456"/>
                  <a:ext cx="160" cy="66"/>
                </a:xfrm>
                <a:custGeom>
                  <a:avLst/>
                  <a:gdLst>
                    <a:gd name="T0" fmla="*/ 1 w 36"/>
                    <a:gd name="T1" fmla="*/ 4 h 15"/>
                    <a:gd name="T2" fmla="*/ 33 w 36"/>
                    <a:gd name="T3" fmla="*/ 14 h 15"/>
                    <a:gd name="T4" fmla="*/ 1 w 36"/>
                    <a:gd name="T5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5">
                      <a:moveTo>
                        <a:pt x="1" y="4"/>
                      </a:moveTo>
                      <a:cubicBezTo>
                        <a:pt x="0" y="0"/>
                        <a:pt x="28" y="12"/>
                        <a:pt x="33" y="14"/>
                      </a:cubicBezTo>
                      <a:cubicBezTo>
                        <a:pt x="36" y="15"/>
                        <a:pt x="1" y="7"/>
                        <a:pt x="1" y="4"/>
                      </a:cubicBezTo>
                      <a:close/>
                    </a:path>
                  </a:pathLst>
                </a:custGeom>
                <a:solidFill>
                  <a:srgbClr val="4653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3" name="Freeform 41"/>
                <p:cNvSpPr>
                  <a:spLocks/>
                </p:cNvSpPr>
                <p:nvPr/>
              </p:nvSpPr>
              <p:spPr bwMode="auto">
                <a:xfrm>
                  <a:off x="2859" y="2456"/>
                  <a:ext cx="165" cy="66"/>
                </a:xfrm>
                <a:custGeom>
                  <a:avLst/>
                  <a:gdLst>
                    <a:gd name="T0" fmla="*/ 34 w 37"/>
                    <a:gd name="T1" fmla="*/ 13 h 15"/>
                    <a:gd name="T2" fmla="*/ 1 w 37"/>
                    <a:gd name="T3" fmla="*/ 3 h 15"/>
                    <a:gd name="T4" fmla="*/ 34 w 37"/>
                    <a:gd name="T5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7" h="15">
                      <a:moveTo>
                        <a:pt x="34" y="13"/>
                      </a:moveTo>
                      <a:cubicBezTo>
                        <a:pt x="37" y="15"/>
                        <a:pt x="2" y="6"/>
                        <a:pt x="1" y="3"/>
                      </a:cubicBezTo>
                      <a:cubicBezTo>
                        <a:pt x="0" y="0"/>
                        <a:pt x="29" y="12"/>
                        <a:pt x="34" y="13"/>
                      </a:cubicBezTo>
                      <a:close/>
                    </a:path>
                  </a:pathLst>
                </a:custGeom>
                <a:solidFill>
                  <a:srgbClr val="4E5C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4" name="Freeform 42"/>
                <p:cNvSpPr>
                  <a:spLocks/>
                </p:cNvSpPr>
                <p:nvPr/>
              </p:nvSpPr>
              <p:spPr bwMode="auto">
                <a:xfrm>
                  <a:off x="2846" y="2456"/>
                  <a:ext cx="173" cy="66"/>
                </a:xfrm>
                <a:custGeom>
                  <a:avLst/>
                  <a:gdLst>
                    <a:gd name="T0" fmla="*/ 36 w 39"/>
                    <a:gd name="T1" fmla="*/ 13 h 15"/>
                    <a:gd name="T2" fmla="*/ 2 w 39"/>
                    <a:gd name="T3" fmla="*/ 3 h 15"/>
                    <a:gd name="T4" fmla="*/ 36 w 39"/>
                    <a:gd name="T5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15">
                      <a:moveTo>
                        <a:pt x="36" y="13"/>
                      </a:moveTo>
                      <a:cubicBezTo>
                        <a:pt x="39" y="15"/>
                        <a:pt x="4" y="5"/>
                        <a:pt x="2" y="3"/>
                      </a:cubicBezTo>
                      <a:cubicBezTo>
                        <a:pt x="0" y="0"/>
                        <a:pt x="31" y="11"/>
                        <a:pt x="36" y="13"/>
                      </a:cubicBezTo>
                      <a:close/>
                    </a:path>
                  </a:pathLst>
                </a:custGeom>
                <a:solidFill>
                  <a:srgbClr val="56656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5" name="Freeform 43"/>
                <p:cNvSpPr>
                  <a:spLocks/>
                </p:cNvSpPr>
                <p:nvPr/>
              </p:nvSpPr>
              <p:spPr bwMode="auto">
                <a:xfrm>
                  <a:off x="2837" y="2456"/>
                  <a:ext cx="182" cy="62"/>
                </a:xfrm>
                <a:custGeom>
                  <a:avLst/>
                  <a:gdLst>
                    <a:gd name="T0" fmla="*/ 37 w 41"/>
                    <a:gd name="T1" fmla="*/ 13 h 14"/>
                    <a:gd name="T2" fmla="*/ 3 w 41"/>
                    <a:gd name="T3" fmla="*/ 2 h 14"/>
                    <a:gd name="T4" fmla="*/ 37 w 41"/>
                    <a:gd name="T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14">
                      <a:moveTo>
                        <a:pt x="37" y="13"/>
                      </a:moveTo>
                      <a:cubicBezTo>
                        <a:pt x="41" y="14"/>
                        <a:pt x="5" y="4"/>
                        <a:pt x="3" y="2"/>
                      </a:cubicBezTo>
                      <a:cubicBezTo>
                        <a:pt x="0" y="0"/>
                        <a:pt x="33" y="11"/>
                        <a:pt x="37" y="13"/>
                      </a:cubicBezTo>
                      <a:close/>
                    </a:path>
                  </a:pathLst>
                </a:custGeom>
                <a:solidFill>
                  <a:srgbClr val="606E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6" name="Freeform 44"/>
                <p:cNvSpPr>
                  <a:spLocks/>
                </p:cNvSpPr>
                <p:nvPr/>
              </p:nvSpPr>
              <p:spPr bwMode="auto">
                <a:xfrm>
                  <a:off x="2828" y="2456"/>
                  <a:ext cx="187" cy="62"/>
                </a:xfrm>
                <a:custGeom>
                  <a:avLst/>
                  <a:gdLst>
                    <a:gd name="T0" fmla="*/ 3 w 42"/>
                    <a:gd name="T1" fmla="*/ 2 h 14"/>
                    <a:gd name="T2" fmla="*/ 38 w 42"/>
                    <a:gd name="T3" fmla="*/ 13 h 14"/>
                    <a:gd name="T4" fmla="*/ 3 w 42"/>
                    <a:gd name="T5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" h="14">
                      <a:moveTo>
                        <a:pt x="3" y="2"/>
                      </a:moveTo>
                      <a:cubicBezTo>
                        <a:pt x="0" y="0"/>
                        <a:pt x="34" y="11"/>
                        <a:pt x="38" y="13"/>
                      </a:cubicBezTo>
                      <a:cubicBezTo>
                        <a:pt x="42" y="14"/>
                        <a:pt x="5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6876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7" name="Freeform 45"/>
                <p:cNvSpPr>
                  <a:spLocks/>
                </p:cNvSpPr>
                <p:nvPr/>
              </p:nvSpPr>
              <p:spPr bwMode="auto">
                <a:xfrm>
                  <a:off x="2571" y="2336"/>
                  <a:ext cx="377" cy="169"/>
                </a:xfrm>
                <a:custGeom>
                  <a:avLst/>
                  <a:gdLst>
                    <a:gd name="T0" fmla="*/ 22 w 85"/>
                    <a:gd name="T1" fmla="*/ 0 h 38"/>
                    <a:gd name="T2" fmla="*/ 85 w 85"/>
                    <a:gd name="T3" fmla="*/ 33 h 38"/>
                    <a:gd name="T4" fmla="*/ 72 w 85"/>
                    <a:gd name="T5" fmla="*/ 32 h 38"/>
                    <a:gd name="T6" fmla="*/ 81 w 85"/>
                    <a:gd name="T7" fmla="*/ 38 h 38"/>
                    <a:gd name="T8" fmla="*/ 53 w 85"/>
                    <a:gd name="T9" fmla="*/ 34 h 38"/>
                    <a:gd name="T10" fmla="*/ 9 w 85"/>
                    <a:gd name="T11" fmla="*/ 27 h 38"/>
                    <a:gd name="T12" fmla="*/ 4 w 85"/>
                    <a:gd name="T13" fmla="*/ 18 h 38"/>
                    <a:gd name="T14" fmla="*/ 28 w 85"/>
                    <a:gd name="T15" fmla="*/ 14 h 38"/>
                    <a:gd name="T16" fmla="*/ 22 w 85"/>
                    <a:gd name="T1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38">
                      <a:moveTo>
                        <a:pt x="22" y="0"/>
                      </a:moveTo>
                      <a:cubicBezTo>
                        <a:pt x="22" y="0"/>
                        <a:pt x="59" y="20"/>
                        <a:pt x="85" y="33"/>
                      </a:cubicBezTo>
                      <a:cubicBezTo>
                        <a:pt x="85" y="33"/>
                        <a:pt x="67" y="30"/>
                        <a:pt x="72" y="32"/>
                      </a:cubicBezTo>
                      <a:cubicBezTo>
                        <a:pt x="79" y="36"/>
                        <a:pt x="81" y="38"/>
                        <a:pt x="81" y="38"/>
                      </a:cubicBezTo>
                      <a:cubicBezTo>
                        <a:pt x="81" y="38"/>
                        <a:pt x="62" y="35"/>
                        <a:pt x="53" y="34"/>
                      </a:cubicBezTo>
                      <a:cubicBezTo>
                        <a:pt x="43" y="33"/>
                        <a:pt x="22" y="29"/>
                        <a:pt x="9" y="27"/>
                      </a:cubicBezTo>
                      <a:cubicBezTo>
                        <a:pt x="0" y="26"/>
                        <a:pt x="0" y="20"/>
                        <a:pt x="4" y="18"/>
                      </a:cubicBezTo>
                      <a:cubicBezTo>
                        <a:pt x="11" y="14"/>
                        <a:pt x="28" y="14"/>
                        <a:pt x="28" y="14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5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8" name="Freeform 46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8" cy="125"/>
                </a:xfrm>
                <a:custGeom>
                  <a:avLst/>
                  <a:gdLst>
                    <a:gd name="T0" fmla="*/ 13 w 13"/>
                    <a:gd name="T1" fmla="*/ 0 h 28"/>
                    <a:gd name="T2" fmla="*/ 7 w 13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8">
                      <a:moveTo>
                        <a:pt x="13" y="0"/>
                      </a:moveTo>
                      <a:cubicBezTo>
                        <a:pt x="8" y="1"/>
                        <a:pt x="0" y="16"/>
                        <a:pt x="7" y="28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79" name="Freeform 47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0" name="Freeform 48"/>
                <p:cNvSpPr>
                  <a:spLocks/>
                </p:cNvSpPr>
                <p:nvPr/>
              </p:nvSpPr>
              <p:spPr bwMode="auto">
                <a:xfrm>
                  <a:off x="620" y="1696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2"/>
                        <a:pt x="0" y="14"/>
                        <a:pt x="5" y="25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1" name="Freeform 49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3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3" y="24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2" name="Freeform 50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5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5" y="2"/>
                        <a:pt x="0" y="13"/>
                        <a:pt x="3" y="22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3" name="Freeform 51"/>
                <p:cNvSpPr>
                  <a:spLocks/>
                </p:cNvSpPr>
                <p:nvPr/>
              </p:nvSpPr>
              <p:spPr bwMode="auto">
                <a:xfrm>
                  <a:off x="624" y="1696"/>
                  <a:ext cx="40" cy="94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3"/>
                        <a:pt x="0" y="12"/>
                        <a:pt x="2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4" name="Freeform 52"/>
                <p:cNvSpPr>
                  <a:spLocks/>
                </p:cNvSpPr>
                <p:nvPr/>
              </p:nvSpPr>
              <p:spPr bwMode="auto">
                <a:xfrm>
                  <a:off x="2668" y="2336"/>
                  <a:ext cx="280" cy="146"/>
                </a:xfrm>
                <a:custGeom>
                  <a:avLst/>
                  <a:gdLst>
                    <a:gd name="T0" fmla="*/ 0 w 63"/>
                    <a:gd name="T1" fmla="*/ 0 h 33"/>
                    <a:gd name="T2" fmla="*/ 63 w 63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3" h="33">
                      <a:moveTo>
                        <a:pt x="0" y="0"/>
                      </a:moveTo>
                      <a:cubicBezTo>
                        <a:pt x="0" y="0"/>
                        <a:pt x="37" y="20"/>
                        <a:pt x="63" y="33"/>
                      </a:cubicBezTo>
                    </a:path>
                  </a:pathLst>
                </a:custGeom>
                <a:noFill/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5" name="Freeform 53"/>
                <p:cNvSpPr>
                  <a:spLocks/>
                </p:cNvSpPr>
                <p:nvPr/>
              </p:nvSpPr>
              <p:spPr bwMode="auto">
                <a:xfrm>
                  <a:off x="2593" y="2451"/>
                  <a:ext cx="338" cy="54"/>
                </a:xfrm>
                <a:custGeom>
                  <a:avLst/>
                  <a:gdLst>
                    <a:gd name="T0" fmla="*/ 76 w 76"/>
                    <a:gd name="T1" fmla="*/ 12 h 12"/>
                    <a:gd name="T2" fmla="*/ 48 w 76"/>
                    <a:gd name="T3" fmla="*/ 8 h 12"/>
                    <a:gd name="T4" fmla="*/ 5 w 76"/>
                    <a:gd name="T5" fmla="*/ 1 h 12"/>
                    <a:gd name="T6" fmla="*/ 0 w 76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" h="12">
                      <a:moveTo>
                        <a:pt x="76" y="12"/>
                      </a:moveTo>
                      <a:cubicBezTo>
                        <a:pt x="76" y="12"/>
                        <a:pt x="57" y="9"/>
                        <a:pt x="48" y="8"/>
                      </a:cubicBezTo>
                      <a:cubicBezTo>
                        <a:pt x="38" y="7"/>
                        <a:pt x="17" y="3"/>
                        <a:pt x="5" y="1"/>
                      </a:cubicBezTo>
                      <a:cubicBezTo>
                        <a:pt x="3" y="1"/>
                        <a:pt x="1" y="0"/>
                        <a:pt x="0" y="0"/>
                      </a:cubicBezTo>
                    </a:path>
                  </a:pathLst>
                </a:custGeom>
                <a:noFill/>
                <a:ln w="0">
                  <a:solidFill>
                    <a:srgbClr val="24211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6" name="Freeform 54"/>
                <p:cNvSpPr>
                  <a:spLocks/>
                </p:cNvSpPr>
                <p:nvPr/>
              </p:nvSpPr>
              <p:spPr bwMode="auto">
                <a:xfrm>
                  <a:off x="2579" y="2349"/>
                  <a:ext cx="347" cy="142"/>
                </a:xfrm>
                <a:custGeom>
                  <a:avLst/>
                  <a:gdLst>
                    <a:gd name="T0" fmla="*/ 70 w 78"/>
                    <a:gd name="T1" fmla="*/ 28 h 32"/>
                    <a:gd name="T2" fmla="*/ 75 w 78"/>
                    <a:gd name="T3" fmla="*/ 32 h 32"/>
                    <a:gd name="T4" fmla="*/ 0 w 78"/>
                    <a:gd name="T5" fmla="*/ 18 h 32"/>
                    <a:gd name="T6" fmla="*/ 26 w 78"/>
                    <a:gd name="T7" fmla="*/ 11 h 32"/>
                    <a:gd name="T8" fmla="*/ 22 w 78"/>
                    <a:gd name="T9" fmla="*/ 0 h 32"/>
                    <a:gd name="T10" fmla="*/ 78 w 78"/>
                    <a:gd name="T11" fmla="*/ 29 h 32"/>
                    <a:gd name="T12" fmla="*/ 70 w 78"/>
                    <a:gd name="T1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" h="32">
                      <a:moveTo>
                        <a:pt x="70" y="28"/>
                      </a:moveTo>
                      <a:lnTo>
                        <a:pt x="75" y="32"/>
                      </a:lnTo>
                      <a:lnTo>
                        <a:pt x="0" y="18"/>
                      </a:lnTo>
                      <a:cubicBezTo>
                        <a:pt x="2" y="12"/>
                        <a:pt x="26" y="11"/>
                        <a:pt x="26" y="11"/>
                      </a:cubicBezTo>
                      <a:lnTo>
                        <a:pt x="22" y="0"/>
                      </a:lnTo>
                      <a:lnTo>
                        <a:pt x="78" y="29"/>
                      </a:lnTo>
                      <a:lnTo>
                        <a:pt x="70" y="28"/>
                      </a:lnTo>
                      <a:close/>
                    </a:path>
                  </a:pathLst>
                </a:custGeom>
                <a:solidFill>
                  <a:srgbClr val="C5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7" name="Freeform 55"/>
                <p:cNvSpPr>
                  <a:spLocks/>
                </p:cNvSpPr>
                <p:nvPr/>
              </p:nvSpPr>
              <p:spPr bwMode="auto">
                <a:xfrm>
                  <a:off x="2584" y="2354"/>
                  <a:ext cx="338" cy="137"/>
                </a:xfrm>
                <a:custGeom>
                  <a:avLst/>
                  <a:gdLst>
                    <a:gd name="T0" fmla="*/ 0 w 76"/>
                    <a:gd name="T1" fmla="*/ 16 h 31"/>
                    <a:gd name="T2" fmla="*/ 25 w 76"/>
                    <a:gd name="T3" fmla="*/ 10 h 31"/>
                    <a:gd name="T4" fmla="*/ 21 w 76"/>
                    <a:gd name="T5" fmla="*/ 0 h 31"/>
                    <a:gd name="T6" fmla="*/ 76 w 76"/>
                    <a:gd name="T7" fmla="*/ 28 h 31"/>
                    <a:gd name="T8" fmla="*/ 69 w 76"/>
                    <a:gd name="T9" fmla="*/ 27 h 31"/>
                    <a:gd name="T10" fmla="*/ 73 w 76"/>
                    <a:gd name="T11" fmla="*/ 31 h 31"/>
                    <a:gd name="T12" fmla="*/ 0 w 76"/>
                    <a:gd name="T13" fmla="*/ 1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" h="31">
                      <a:moveTo>
                        <a:pt x="0" y="16"/>
                      </a:moveTo>
                      <a:cubicBezTo>
                        <a:pt x="3" y="11"/>
                        <a:pt x="25" y="10"/>
                        <a:pt x="25" y="10"/>
                      </a:cubicBezTo>
                      <a:lnTo>
                        <a:pt x="21" y="0"/>
                      </a:lnTo>
                      <a:lnTo>
                        <a:pt x="76" y="28"/>
                      </a:lnTo>
                      <a:lnTo>
                        <a:pt x="69" y="27"/>
                      </a:lnTo>
                      <a:lnTo>
                        <a:pt x="73" y="31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C9BB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8" name="Freeform 56"/>
                <p:cNvSpPr>
                  <a:spLocks/>
                </p:cNvSpPr>
                <p:nvPr/>
              </p:nvSpPr>
              <p:spPr bwMode="auto">
                <a:xfrm>
                  <a:off x="2593" y="2358"/>
                  <a:ext cx="324" cy="129"/>
                </a:xfrm>
                <a:custGeom>
                  <a:avLst/>
                  <a:gdLst>
                    <a:gd name="T0" fmla="*/ 0 w 73"/>
                    <a:gd name="T1" fmla="*/ 13 h 29"/>
                    <a:gd name="T2" fmla="*/ 23 w 73"/>
                    <a:gd name="T3" fmla="*/ 9 h 29"/>
                    <a:gd name="T4" fmla="*/ 19 w 73"/>
                    <a:gd name="T5" fmla="*/ 0 h 29"/>
                    <a:gd name="T6" fmla="*/ 73 w 73"/>
                    <a:gd name="T7" fmla="*/ 27 h 29"/>
                    <a:gd name="T8" fmla="*/ 67 w 73"/>
                    <a:gd name="T9" fmla="*/ 26 h 29"/>
                    <a:gd name="T10" fmla="*/ 71 w 73"/>
                    <a:gd name="T11" fmla="*/ 29 h 29"/>
                    <a:gd name="T12" fmla="*/ 0 w 73"/>
                    <a:gd name="T13" fmla="*/ 1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29">
                      <a:moveTo>
                        <a:pt x="0" y="13"/>
                      </a:moveTo>
                      <a:cubicBezTo>
                        <a:pt x="4" y="10"/>
                        <a:pt x="23" y="9"/>
                        <a:pt x="23" y="9"/>
                      </a:cubicBezTo>
                      <a:lnTo>
                        <a:pt x="19" y="0"/>
                      </a:lnTo>
                      <a:lnTo>
                        <a:pt x="73" y="27"/>
                      </a:lnTo>
                      <a:lnTo>
                        <a:pt x="67" y="26"/>
                      </a:lnTo>
                      <a:lnTo>
                        <a:pt x="71" y="29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CDBF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89" name="Freeform 57"/>
                <p:cNvSpPr>
                  <a:spLocks/>
                </p:cNvSpPr>
                <p:nvPr/>
              </p:nvSpPr>
              <p:spPr bwMode="auto">
                <a:xfrm>
                  <a:off x="2602" y="2363"/>
                  <a:ext cx="311" cy="124"/>
                </a:xfrm>
                <a:custGeom>
                  <a:avLst/>
                  <a:gdLst>
                    <a:gd name="T0" fmla="*/ 0 w 70"/>
                    <a:gd name="T1" fmla="*/ 11 h 28"/>
                    <a:gd name="T2" fmla="*/ 20 w 70"/>
                    <a:gd name="T3" fmla="*/ 8 h 28"/>
                    <a:gd name="T4" fmla="*/ 18 w 70"/>
                    <a:gd name="T5" fmla="*/ 0 h 28"/>
                    <a:gd name="T6" fmla="*/ 70 w 70"/>
                    <a:gd name="T7" fmla="*/ 26 h 28"/>
                    <a:gd name="T8" fmla="*/ 65 w 70"/>
                    <a:gd name="T9" fmla="*/ 25 h 28"/>
                    <a:gd name="T10" fmla="*/ 68 w 70"/>
                    <a:gd name="T11" fmla="*/ 28 h 28"/>
                    <a:gd name="T12" fmla="*/ 0 w 70"/>
                    <a:gd name="T13" fmla="*/ 1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" h="28">
                      <a:moveTo>
                        <a:pt x="0" y="11"/>
                      </a:moveTo>
                      <a:cubicBezTo>
                        <a:pt x="4" y="9"/>
                        <a:pt x="20" y="8"/>
                        <a:pt x="20" y="8"/>
                      </a:cubicBezTo>
                      <a:lnTo>
                        <a:pt x="18" y="0"/>
                      </a:lnTo>
                      <a:lnTo>
                        <a:pt x="70" y="26"/>
                      </a:lnTo>
                      <a:lnTo>
                        <a:pt x="65" y="25"/>
                      </a:lnTo>
                      <a:lnTo>
                        <a:pt x="68" y="28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D6C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0" name="Freeform 58"/>
                <p:cNvSpPr>
                  <a:spLocks/>
                </p:cNvSpPr>
                <p:nvPr/>
              </p:nvSpPr>
              <p:spPr bwMode="auto">
                <a:xfrm>
                  <a:off x="2615" y="2367"/>
                  <a:ext cx="298" cy="115"/>
                </a:xfrm>
                <a:custGeom>
                  <a:avLst/>
                  <a:gdLst>
                    <a:gd name="T0" fmla="*/ 0 w 67"/>
                    <a:gd name="T1" fmla="*/ 10 h 26"/>
                    <a:gd name="T2" fmla="*/ 14 w 67"/>
                    <a:gd name="T3" fmla="*/ 7 h 26"/>
                    <a:gd name="T4" fmla="*/ 17 w 67"/>
                    <a:gd name="T5" fmla="*/ 5 h 26"/>
                    <a:gd name="T6" fmla="*/ 16 w 67"/>
                    <a:gd name="T7" fmla="*/ 0 h 26"/>
                    <a:gd name="T8" fmla="*/ 67 w 67"/>
                    <a:gd name="T9" fmla="*/ 25 h 26"/>
                    <a:gd name="T10" fmla="*/ 67 w 67"/>
                    <a:gd name="T11" fmla="*/ 25 h 26"/>
                    <a:gd name="T12" fmla="*/ 62 w 67"/>
                    <a:gd name="T13" fmla="*/ 24 h 26"/>
                    <a:gd name="T14" fmla="*/ 62 w 67"/>
                    <a:gd name="T15" fmla="*/ 24 h 26"/>
                    <a:gd name="T16" fmla="*/ 63 w 67"/>
                    <a:gd name="T17" fmla="*/ 25 h 26"/>
                    <a:gd name="T18" fmla="*/ 64 w 67"/>
                    <a:gd name="T19" fmla="*/ 26 h 26"/>
                    <a:gd name="T20" fmla="*/ 0 w 67"/>
                    <a:gd name="T21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7" h="26">
                      <a:moveTo>
                        <a:pt x="0" y="10"/>
                      </a:moveTo>
                      <a:cubicBezTo>
                        <a:pt x="3" y="8"/>
                        <a:pt x="10" y="8"/>
                        <a:pt x="14" y="7"/>
                      </a:cubicBezTo>
                      <a:cubicBezTo>
                        <a:pt x="16" y="7"/>
                        <a:pt x="17" y="5"/>
                        <a:pt x="17" y="5"/>
                      </a:cubicBezTo>
                      <a:lnTo>
                        <a:pt x="16" y="0"/>
                      </a:lnTo>
                      <a:lnTo>
                        <a:pt x="67" y="25"/>
                      </a:lnTo>
                      <a:lnTo>
                        <a:pt x="67" y="25"/>
                      </a:lnTo>
                      <a:lnTo>
                        <a:pt x="62" y="24"/>
                      </a:lnTo>
                      <a:lnTo>
                        <a:pt x="62" y="24"/>
                      </a:lnTo>
                      <a:lnTo>
                        <a:pt x="63" y="25"/>
                      </a:lnTo>
                      <a:lnTo>
                        <a:pt x="64" y="26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DDCF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1" name="Freeform 59"/>
                <p:cNvSpPr>
                  <a:spLocks/>
                </p:cNvSpPr>
                <p:nvPr/>
              </p:nvSpPr>
              <p:spPr bwMode="auto">
                <a:xfrm>
                  <a:off x="2628" y="2371"/>
                  <a:ext cx="280" cy="111"/>
                </a:xfrm>
                <a:custGeom>
                  <a:avLst/>
                  <a:gdLst>
                    <a:gd name="T0" fmla="*/ 0 w 63"/>
                    <a:gd name="T1" fmla="*/ 8 h 25"/>
                    <a:gd name="T2" fmla="*/ 13 w 63"/>
                    <a:gd name="T3" fmla="*/ 6 h 25"/>
                    <a:gd name="T4" fmla="*/ 13 w 63"/>
                    <a:gd name="T5" fmla="*/ 2 h 25"/>
                    <a:gd name="T6" fmla="*/ 14 w 63"/>
                    <a:gd name="T7" fmla="*/ 0 h 25"/>
                    <a:gd name="T8" fmla="*/ 63 w 63"/>
                    <a:gd name="T9" fmla="*/ 23 h 25"/>
                    <a:gd name="T10" fmla="*/ 63 w 63"/>
                    <a:gd name="T11" fmla="*/ 24 h 25"/>
                    <a:gd name="T12" fmla="*/ 59 w 63"/>
                    <a:gd name="T13" fmla="*/ 23 h 25"/>
                    <a:gd name="T14" fmla="*/ 59 w 63"/>
                    <a:gd name="T15" fmla="*/ 24 h 25"/>
                    <a:gd name="T16" fmla="*/ 60 w 63"/>
                    <a:gd name="T17" fmla="*/ 24 h 25"/>
                    <a:gd name="T18" fmla="*/ 61 w 63"/>
                    <a:gd name="T19" fmla="*/ 25 h 25"/>
                    <a:gd name="T20" fmla="*/ 0 w 63"/>
                    <a:gd name="T21" fmla="*/ 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3" h="25">
                      <a:moveTo>
                        <a:pt x="0" y="8"/>
                      </a:moveTo>
                      <a:cubicBezTo>
                        <a:pt x="3" y="7"/>
                        <a:pt x="11" y="6"/>
                        <a:pt x="13" y="6"/>
                      </a:cubicBezTo>
                      <a:cubicBezTo>
                        <a:pt x="14" y="6"/>
                        <a:pt x="13" y="2"/>
                        <a:pt x="13" y="2"/>
                      </a:cubicBezTo>
                      <a:lnTo>
                        <a:pt x="14" y="0"/>
                      </a:lnTo>
                      <a:lnTo>
                        <a:pt x="63" y="23"/>
                      </a:lnTo>
                      <a:lnTo>
                        <a:pt x="63" y="24"/>
                      </a:lnTo>
                      <a:lnTo>
                        <a:pt x="59" y="23"/>
                      </a:lnTo>
                      <a:lnTo>
                        <a:pt x="59" y="24"/>
                      </a:lnTo>
                      <a:lnTo>
                        <a:pt x="60" y="24"/>
                      </a:lnTo>
                      <a:lnTo>
                        <a:pt x="61" y="2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E3D3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2" name="Freeform 60"/>
                <p:cNvSpPr>
                  <a:spLocks/>
                </p:cNvSpPr>
                <p:nvPr/>
              </p:nvSpPr>
              <p:spPr bwMode="auto">
                <a:xfrm>
                  <a:off x="2642" y="2376"/>
                  <a:ext cx="262" cy="106"/>
                </a:xfrm>
                <a:custGeom>
                  <a:avLst/>
                  <a:gdLst>
                    <a:gd name="T0" fmla="*/ 56 w 59"/>
                    <a:gd name="T1" fmla="*/ 22 h 24"/>
                    <a:gd name="T2" fmla="*/ 57 w 59"/>
                    <a:gd name="T3" fmla="*/ 24 h 24"/>
                    <a:gd name="T4" fmla="*/ 0 w 59"/>
                    <a:gd name="T5" fmla="*/ 6 h 24"/>
                    <a:gd name="T6" fmla="*/ 12 w 59"/>
                    <a:gd name="T7" fmla="*/ 5 h 24"/>
                    <a:gd name="T8" fmla="*/ 10 w 59"/>
                    <a:gd name="T9" fmla="*/ 0 h 24"/>
                    <a:gd name="T10" fmla="*/ 59 w 59"/>
                    <a:gd name="T11" fmla="*/ 23 h 24"/>
                    <a:gd name="T12" fmla="*/ 56 w 59"/>
                    <a:gd name="T13" fmla="*/ 22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" h="24">
                      <a:moveTo>
                        <a:pt x="56" y="22"/>
                      </a:moveTo>
                      <a:lnTo>
                        <a:pt x="57" y="24"/>
                      </a:lnTo>
                      <a:lnTo>
                        <a:pt x="0" y="6"/>
                      </a:lnTo>
                      <a:cubicBezTo>
                        <a:pt x="4" y="5"/>
                        <a:pt x="12" y="5"/>
                        <a:pt x="12" y="5"/>
                      </a:cubicBezTo>
                      <a:lnTo>
                        <a:pt x="10" y="0"/>
                      </a:lnTo>
                      <a:lnTo>
                        <a:pt x="59" y="23"/>
                      </a:lnTo>
                      <a:lnTo>
                        <a:pt x="56" y="22"/>
                      </a:lnTo>
                      <a:close/>
                    </a:path>
                  </a:pathLst>
                </a:custGeom>
                <a:solidFill>
                  <a:srgbClr val="EAD8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3" name="Freeform 61"/>
                <p:cNvSpPr>
                  <a:spLocks/>
                </p:cNvSpPr>
                <p:nvPr/>
              </p:nvSpPr>
              <p:spPr bwMode="auto">
                <a:xfrm>
                  <a:off x="638" y="1701"/>
                  <a:ext cx="62" cy="124"/>
                </a:xfrm>
                <a:custGeom>
                  <a:avLst/>
                  <a:gdLst>
                    <a:gd name="T0" fmla="*/ 14 w 14"/>
                    <a:gd name="T1" fmla="*/ 0 h 28"/>
                    <a:gd name="T2" fmla="*/ 7 w 14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8">
                      <a:moveTo>
                        <a:pt x="14" y="0"/>
                      </a:moveTo>
                      <a:cubicBezTo>
                        <a:pt x="8" y="1"/>
                        <a:pt x="0" y="16"/>
                        <a:pt x="7" y="28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4" name="Freeform 62"/>
                <p:cNvSpPr>
                  <a:spLocks/>
                </p:cNvSpPr>
                <p:nvPr/>
              </p:nvSpPr>
              <p:spPr bwMode="auto">
                <a:xfrm>
                  <a:off x="638" y="1701"/>
                  <a:ext cx="57" cy="120"/>
                </a:xfrm>
                <a:custGeom>
                  <a:avLst/>
                  <a:gdLst>
                    <a:gd name="T0" fmla="*/ 13 w 13"/>
                    <a:gd name="T1" fmla="*/ 0 h 27"/>
                    <a:gd name="T2" fmla="*/ 6 w 13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7">
                      <a:moveTo>
                        <a:pt x="13" y="0"/>
                      </a:moveTo>
                      <a:cubicBezTo>
                        <a:pt x="8" y="1"/>
                        <a:pt x="0" y="16"/>
                        <a:pt x="6" y="27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5" name="Freeform 63"/>
                <p:cNvSpPr>
                  <a:spLocks/>
                </p:cNvSpPr>
                <p:nvPr/>
              </p:nvSpPr>
              <p:spPr bwMode="auto">
                <a:xfrm>
                  <a:off x="638" y="1705"/>
                  <a:ext cx="53" cy="107"/>
                </a:xfrm>
                <a:custGeom>
                  <a:avLst/>
                  <a:gdLst>
                    <a:gd name="T0" fmla="*/ 12 w 12"/>
                    <a:gd name="T1" fmla="*/ 0 h 24"/>
                    <a:gd name="T2" fmla="*/ 5 w 12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4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4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6" name="Freeform 64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9" cy="102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1"/>
                        <a:pt x="0" y="13"/>
                        <a:pt x="4" y="23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7" name="Freeform 65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5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2"/>
                        <a:pt x="3" y="22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8" name="Freeform 66"/>
                <p:cNvSpPr>
                  <a:spLocks/>
                </p:cNvSpPr>
                <p:nvPr/>
              </p:nvSpPr>
              <p:spPr bwMode="auto">
                <a:xfrm>
                  <a:off x="642" y="1705"/>
                  <a:ext cx="45" cy="94"/>
                </a:xfrm>
                <a:custGeom>
                  <a:avLst/>
                  <a:gdLst>
                    <a:gd name="T0" fmla="*/ 10 w 10"/>
                    <a:gd name="T1" fmla="*/ 0 h 21"/>
                    <a:gd name="T2" fmla="*/ 2 w 10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1">
                      <a:moveTo>
                        <a:pt x="10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99" name="Freeform 67"/>
                <p:cNvSpPr>
                  <a:spLocks/>
                </p:cNvSpPr>
                <p:nvPr/>
              </p:nvSpPr>
              <p:spPr bwMode="auto">
                <a:xfrm>
                  <a:off x="655" y="1710"/>
                  <a:ext cx="63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9" y="1"/>
                        <a:pt x="0" y="16"/>
                        <a:pt x="7" y="27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0" name="Freeform 68"/>
                <p:cNvSpPr>
                  <a:spLocks/>
                </p:cNvSpPr>
                <p:nvPr/>
              </p:nvSpPr>
              <p:spPr bwMode="auto">
                <a:xfrm>
                  <a:off x="655" y="1710"/>
                  <a:ext cx="58" cy="115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1" name="Freeform 69"/>
                <p:cNvSpPr>
                  <a:spLocks/>
                </p:cNvSpPr>
                <p:nvPr/>
              </p:nvSpPr>
              <p:spPr bwMode="auto">
                <a:xfrm>
                  <a:off x="660" y="1710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2" name="Freeform 70"/>
                <p:cNvSpPr>
                  <a:spLocks/>
                </p:cNvSpPr>
                <p:nvPr/>
              </p:nvSpPr>
              <p:spPr bwMode="auto">
                <a:xfrm>
                  <a:off x="660" y="1710"/>
                  <a:ext cx="49" cy="102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2"/>
                        <a:pt x="0" y="13"/>
                        <a:pt x="4" y="23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3" name="Freeform 71"/>
                <p:cNvSpPr>
                  <a:spLocks/>
                </p:cNvSpPr>
                <p:nvPr/>
              </p:nvSpPr>
              <p:spPr bwMode="auto">
                <a:xfrm>
                  <a:off x="660" y="1710"/>
                  <a:ext cx="44" cy="97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3"/>
                        <a:pt x="3" y="22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4" name="Freeform 72"/>
                <p:cNvSpPr>
                  <a:spLocks/>
                </p:cNvSpPr>
                <p:nvPr/>
              </p:nvSpPr>
              <p:spPr bwMode="auto">
                <a:xfrm>
                  <a:off x="664" y="1710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1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4" y="3"/>
                        <a:pt x="0" y="12"/>
                        <a:pt x="1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5" name="Freeform 73"/>
                <p:cNvSpPr>
                  <a:spLocks/>
                </p:cNvSpPr>
                <p:nvPr/>
              </p:nvSpPr>
              <p:spPr bwMode="auto">
                <a:xfrm>
                  <a:off x="695" y="1723"/>
                  <a:ext cx="63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8" y="1"/>
                        <a:pt x="0" y="16"/>
                        <a:pt x="7" y="27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6" name="Freeform 74"/>
                <p:cNvSpPr>
                  <a:spLocks/>
                </p:cNvSpPr>
                <p:nvPr/>
              </p:nvSpPr>
              <p:spPr bwMode="auto">
                <a:xfrm>
                  <a:off x="695" y="1723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6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7" name="Freeform 75"/>
                <p:cNvSpPr>
                  <a:spLocks/>
                </p:cNvSpPr>
                <p:nvPr/>
              </p:nvSpPr>
              <p:spPr bwMode="auto">
                <a:xfrm>
                  <a:off x="700" y="1723"/>
                  <a:ext cx="53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8" name="Freeform 76"/>
                <p:cNvSpPr>
                  <a:spLocks/>
                </p:cNvSpPr>
                <p:nvPr/>
              </p:nvSpPr>
              <p:spPr bwMode="auto">
                <a:xfrm>
                  <a:off x="700" y="1723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4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4" y="24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09" name="Freeform 77"/>
                <p:cNvSpPr>
                  <a:spLocks/>
                </p:cNvSpPr>
                <p:nvPr/>
              </p:nvSpPr>
              <p:spPr bwMode="auto">
                <a:xfrm>
                  <a:off x="700" y="1723"/>
                  <a:ext cx="44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6" y="2"/>
                        <a:pt x="0" y="13"/>
                        <a:pt x="3" y="22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0" name="Freeform 78"/>
                <p:cNvSpPr>
                  <a:spLocks/>
                </p:cNvSpPr>
                <p:nvPr/>
              </p:nvSpPr>
              <p:spPr bwMode="auto">
                <a:xfrm>
                  <a:off x="704" y="1723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1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4" y="3"/>
                        <a:pt x="0" y="12"/>
                        <a:pt x="1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1" name="Freeform 79"/>
                <p:cNvSpPr>
                  <a:spLocks/>
                </p:cNvSpPr>
                <p:nvPr/>
              </p:nvSpPr>
              <p:spPr bwMode="auto">
                <a:xfrm>
                  <a:off x="713" y="1727"/>
                  <a:ext cx="62" cy="125"/>
                </a:xfrm>
                <a:custGeom>
                  <a:avLst/>
                  <a:gdLst>
                    <a:gd name="T0" fmla="*/ 14 w 14"/>
                    <a:gd name="T1" fmla="*/ 0 h 28"/>
                    <a:gd name="T2" fmla="*/ 7 w 14"/>
                    <a:gd name="T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8">
                      <a:moveTo>
                        <a:pt x="14" y="0"/>
                      </a:moveTo>
                      <a:cubicBezTo>
                        <a:pt x="9" y="1"/>
                        <a:pt x="0" y="16"/>
                        <a:pt x="7" y="28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2" name="Freeform 80"/>
                <p:cNvSpPr>
                  <a:spLocks/>
                </p:cNvSpPr>
                <p:nvPr/>
              </p:nvSpPr>
              <p:spPr bwMode="auto">
                <a:xfrm>
                  <a:off x="713" y="1727"/>
                  <a:ext cx="58" cy="120"/>
                </a:xfrm>
                <a:custGeom>
                  <a:avLst/>
                  <a:gdLst>
                    <a:gd name="T0" fmla="*/ 13 w 13"/>
                    <a:gd name="T1" fmla="*/ 0 h 27"/>
                    <a:gd name="T2" fmla="*/ 6 w 13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7">
                      <a:moveTo>
                        <a:pt x="13" y="0"/>
                      </a:moveTo>
                      <a:cubicBezTo>
                        <a:pt x="8" y="1"/>
                        <a:pt x="0" y="15"/>
                        <a:pt x="6" y="27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3" name="Freeform 81"/>
                <p:cNvSpPr>
                  <a:spLocks/>
                </p:cNvSpPr>
                <p:nvPr/>
              </p:nvSpPr>
              <p:spPr bwMode="auto">
                <a:xfrm>
                  <a:off x="718" y="1727"/>
                  <a:ext cx="53" cy="112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2"/>
                        <a:pt x="0" y="15"/>
                        <a:pt x="5" y="25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4" name="Freeform 82"/>
                <p:cNvSpPr>
                  <a:spLocks/>
                </p:cNvSpPr>
                <p:nvPr/>
              </p:nvSpPr>
              <p:spPr bwMode="auto">
                <a:xfrm>
                  <a:off x="718" y="1727"/>
                  <a:ext cx="49" cy="107"/>
                </a:xfrm>
                <a:custGeom>
                  <a:avLst/>
                  <a:gdLst>
                    <a:gd name="T0" fmla="*/ 11 w 11"/>
                    <a:gd name="T1" fmla="*/ 0 h 24"/>
                    <a:gd name="T2" fmla="*/ 4 w 11"/>
                    <a:gd name="T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4">
                      <a:moveTo>
                        <a:pt x="11" y="0"/>
                      </a:moveTo>
                      <a:cubicBezTo>
                        <a:pt x="6" y="2"/>
                        <a:pt x="0" y="14"/>
                        <a:pt x="4" y="24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5" name="Freeform 83"/>
                <p:cNvSpPr>
                  <a:spLocks/>
                </p:cNvSpPr>
                <p:nvPr/>
              </p:nvSpPr>
              <p:spPr bwMode="auto">
                <a:xfrm>
                  <a:off x="718" y="1727"/>
                  <a:ext cx="49" cy="103"/>
                </a:xfrm>
                <a:custGeom>
                  <a:avLst/>
                  <a:gdLst>
                    <a:gd name="T0" fmla="*/ 11 w 11"/>
                    <a:gd name="T1" fmla="*/ 0 h 23"/>
                    <a:gd name="T2" fmla="*/ 3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6" y="3"/>
                        <a:pt x="0" y="13"/>
                        <a:pt x="3" y="23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6" name="Freeform 84"/>
                <p:cNvSpPr>
                  <a:spLocks/>
                </p:cNvSpPr>
                <p:nvPr/>
              </p:nvSpPr>
              <p:spPr bwMode="auto">
                <a:xfrm>
                  <a:off x="722" y="1732"/>
                  <a:ext cx="40" cy="93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7" name="Freeform 85"/>
                <p:cNvSpPr>
                  <a:spLocks/>
                </p:cNvSpPr>
                <p:nvPr/>
              </p:nvSpPr>
              <p:spPr bwMode="auto">
                <a:xfrm>
                  <a:off x="731" y="1736"/>
                  <a:ext cx="62" cy="120"/>
                </a:xfrm>
                <a:custGeom>
                  <a:avLst/>
                  <a:gdLst>
                    <a:gd name="T0" fmla="*/ 14 w 14"/>
                    <a:gd name="T1" fmla="*/ 0 h 27"/>
                    <a:gd name="T2" fmla="*/ 7 w 14"/>
                    <a:gd name="T3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4" h="27">
                      <a:moveTo>
                        <a:pt x="14" y="0"/>
                      </a:moveTo>
                      <a:cubicBezTo>
                        <a:pt x="9" y="0"/>
                        <a:pt x="0" y="16"/>
                        <a:pt x="7" y="27"/>
                      </a:cubicBezTo>
                    </a:path>
                  </a:pathLst>
                </a:custGeom>
                <a:noFill/>
                <a:ln w="0">
                  <a:solidFill>
                    <a:srgbClr val="757C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8" name="Freeform 86"/>
                <p:cNvSpPr>
                  <a:spLocks/>
                </p:cNvSpPr>
                <p:nvPr/>
              </p:nvSpPr>
              <p:spPr bwMode="auto">
                <a:xfrm>
                  <a:off x="735" y="1736"/>
                  <a:ext cx="58" cy="116"/>
                </a:xfrm>
                <a:custGeom>
                  <a:avLst/>
                  <a:gdLst>
                    <a:gd name="T0" fmla="*/ 13 w 13"/>
                    <a:gd name="T1" fmla="*/ 0 h 26"/>
                    <a:gd name="T2" fmla="*/ 6 w 13"/>
                    <a:gd name="T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3" h="26">
                      <a:moveTo>
                        <a:pt x="13" y="0"/>
                      </a:moveTo>
                      <a:cubicBezTo>
                        <a:pt x="7" y="1"/>
                        <a:pt x="0" y="15"/>
                        <a:pt x="6" y="26"/>
                      </a:cubicBezTo>
                    </a:path>
                  </a:pathLst>
                </a:custGeom>
                <a:noFill/>
                <a:ln w="0">
                  <a:solidFill>
                    <a:srgbClr val="858C9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19" name="Freeform 87"/>
                <p:cNvSpPr>
                  <a:spLocks/>
                </p:cNvSpPr>
                <p:nvPr/>
              </p:nvSpPr>
              <p:spPr bwMode="auto">
                <a:xfrm>
                  <a:off x="735" y="1736"/>
                  <a:ext cx="54" cy="111"/>
                </a:xfrm>
                <a:custGeom>
                  <a:avLst/>
                  <a:gdLst>
                    <a:gd name="T0" fmla="*/ 12 w 12"/>
                    <a:gd name="T1" fmla="*/ 0 h 25"/>
                    <a:gd name="T2" fmla="*/ 5 w 12"/>
                    <a:gd name="T3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2" h="25">
                      <a:moveTo>
                        <a:pt x="12" y="0"/>
                      </a:moveTo>
                      <a:cubicBezTo>
                        <a:pt x="7" y="1"/>
                        <a:pt x="0" y="14"/>
                        <a:pt x="5" y="25"/>
                      </a:cubicBezTo>
                    </a:path>
                  </a:pathLst>
                </a:custGeom>
                <a:noFill/>
                <a:ln w="0">
                  <a:solidFill>
                    <a:srgbClr val="969EA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0" name="Freeform 88"/>
                <p:cNvSpPr>
                  <a:spLocks/>
                </p:cNvSpPr>
                <p:nvPr/>
              </p:nvSpPr>
              <p:spPr bwMode="auto">
                <a:xfrm>
                  <a:off x="735" y="1736"/>
                  <a:ext cx="49" cy="103"/>
                </a:xfrm>
                <a:custGeom>
                  <a:avLst/>
                  <a:gdLst>
                    <a:gd name="T0" fmla="*/ 11 w 11"/>
                    <a:gd name="T1" fmla="*/ 0 h 23"/>
                    <a:gd name="T2" fmla="*/ 4 w 11"/>
                    <a:gd name="T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1" h="23">
                      <a:moveTo>
                        <a:pt x="11" y="0"/>
                      </a:moveTo>
                      <a:cubicBezTo>
                        <a:pt x="7" y="2"/>
                        <a:pt x="0" y="13"/>
                        <a:pt x="4" y="23"/>
                      </a:cubicBezTo>
                    </a:path>
                  </a:pathLst>
                </a:custGeom>
                <a:noFill/>
                <a:ln w="0">
                  <a:solidFill>
                    <a:srgbClr val="AAB2B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1" name="Freeform 89"/>
                <p:cNvSpPr>
                  <a:spLocks/>
                </p:cNvSpPr>
                <p:nvPr/>
              </p:nvSpPr>
              <p:spPr bwMode="auto">
                <a:xfrm>
                  <a:off x="740" y="1736"/>
                  <a:ext cx="44" cy="98"/>
                </a:xfrm>
                <a:custGeom>
                  <a:avLst/>
                  <a:gdLst>
                    <a:gd name="T0" fmla="*/ 10 w 10"/>
                    <a:gd name="T1" fmla="*/ 0 h 22"/>
                    <a:gd name="T2" fmla="*/ 3 w 10"/>
                    <a:gd name="T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" h="22">
                      <a:moveTo>
                        <a:pt x="10" y="0"/>
                      </a:moveTo>
                      <a:cubicBezTo>
                        <a:pt x="5" y="2"/>
                        <a:pt x="0" y="13"/>
                        <a:pt x="3" y="22"/>
                      </a:cubicBezTo>
                    </a:path>
                  </a:pathLst>
                </a:custGeom>
                <a:noFill/>
                <a:ln w="0">
                  <a:solidFill>
                    <a:srgbClr val="C0C8CE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2" name="Freeform 90"/>
                <p:cNvSpPr>
                  <a:spLocks/>
                </p:cNvSpPr>
                <p:nvPr/>
              </p:nvSpPr>
              <p:spPr bwMode="auto">
                <a:xfrm>
                  <a:off x="740" y="1736"/>
                  <a:ext cx="40" cy="94"/>
                </a:xfrm>
                <a:custGeom>
                  <a:avLst/>
                  <a:gdLst>
                    <a:gd name="T0" fmla="*/ 9 w 9"/>
                    <a:gd name="T1" fmla="*/ 0 h 21"/>
                    <a:gd name="T2" fmla="*/ 2 w 9"/>
                    <a:gd name="T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9" h="21">
                      <a:moveTo>
                        <a:pt x="9" y="0"/>
                      </a:moveTo>
                      <a:cubicBezTo>
                        <a:pt x="5" y="2"/>
                        <a:pt x="0" y="12"/>
                        <a:pt x="2" y="21"/>
                      </a:cubicBezTo>
                    </a:path>
                  </a:pathLst>
                </a:custGeom>
                <a:noFill/>
                <a:ln w="0">
                  <a:solidFill>
                    <a:srgbClr val="DFE7ED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3" name="Freeform 91"/>
                <p:cNvSpPr>
                  <a:spLocks/>
                </p:cNvSpPr>
                <p:nvPr/>
              </p:nvSpPr>
              <p:spPr bwMode="auto">
                <a:xfrm>
                  <a:off x="638" y="1719"/>
                  <a:ext cx="9" cy="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0" y="2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4" name="Freeform 92"/>
                <p:cNvSpPr>
                  <a:spLocks/>
                </p:cNvSpPr>
                <p:nvPr/>
              </p:nvSpPr>
              <p:spPr bwMode="auto">
                <a:xfrm>
                  <a:off x="660" y="1723"/>
                  <a:ext cx="4" cy="13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5" name="Freeform 93"/>
                <p:cNvSpPr>
                  <a:spLocks/>
                </p:cNvSpPr>
                <p:nvPr/>
              </p:nvSpPr>
              <p:spPr bwMode="auto">
                <a:xfrm>
                  <a:off x="678" y="1727"/>
                  <a:ext cx="4" cy="14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6" name="Freeform 94"/>
                <p:cNvSpPr>
                  <a:spLocks/>
                </p:cNvSpPr>
                <p:nvPr/>
              </p:nvSpPr>
              <p:spPr bwMode="auto">
                <a:xfrm>
                  <a:off x="718" y="1745"/>
                  <a:ext cx="4" cy="9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1"/>
                        <a:pt x="0" y="2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7" name="Freeform 95"/>
                <p:cNvSpPr>
                  <a:spLocks/>
                </p:cNvSpPr>
                <p:nvPr/>
              </p:nvSpPr>
              <p:spPr bwMode="auto">
                <a:xfrm>
                  <a:off x="735" y="1750"/>
                  <a:ext cx="5" cy="9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28" name="Freeform 96"/>
                <p:cNvSpPr>
                  <a:spLocks/>
                </p:cNvSpPr>
                <p:nvPr/>
              </p:nvSpPr>
              <p:spPr bwMode="auto">
                <a:xfrm>
                  <a:off x="753" y="1754"/>
                  <a:ext cx="5" cy="13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</a:path>
                  </a:pathLst>
                </a:custGeom>
                <a:noFill/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9729" name="Line 97"/>
              <p:cNvSpPr>
                <a:spLocks noChangeShapeType="1"/>
              </p:cNvSpPr>
              <p:nvPr/>
            </p:nvSpPr>
            <p:spPr bwMode="auto">
              <a:xfrm flipV="1">
                <a:off x="2287" y="2168"/>
                <a:ext cx="671" cy="44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69730" name="Text Box 98"/>
          <p:cNvSpPr txBox="1">
            <a:spLocks noChangeArrowheads="1"/>
          </p:cNvSpPr>
          <p:nvPr/>
        </p:nvSpPr>
        <p:spPr bwMode="auto">
          <a:xfrm>
            <a:off x="4175125" y="3778250"/>
            <a:ext cx="160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69732" name="Freeform 100"/>
          <p:cNvSpPr>
            <a:spLocks/>
          </p:cNvSpPr>
          <p:nvPr/>
        </p:nvSpPr>
        <p:spPr bwMode="auto">
          <a:xfrm>
            <a:off x="4062413" y="3873500"/>
            <a:ext cx="69850" cy="276225"/>
          </a:xfrm>
          <a:custGeom>
            <a:avLst/>
            <a:gdLst>
              <a:gd name="T0" fmla="*/ 0 w 3"/>
              <a:gd name="T1" fmla="*/ 0 h 12"/>
              <a:gd name="T2" fmla="*/ 3 w 3"/>
              <a:gd name="T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12">
                <a:moveTo>
                  <a:pt x="0" y="0"/>
                </a:moveTo>
                <a:cubicBezTo>
                  <a:pt x="2" y="4"/>
                  <a:pt x="3" y="8"/>
                  <a:pt x="3" y="12"/>
                </a:cubicBezTo>
              </a:path>
            </a:pathLst>
          </a:custGeom>
          <a:noFill/>
          <a:ln w="28575" cmpd="sng">
            <a:solidFill>
              <a:srgbClr val="24211D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33" name="Text Box 101"/>
          <p:cNvSpPr txBox="1">
            <a:spLocks noChangeArrowheads="1"/>
          </p:cNvSpPr>
          <p:nvPr/>
        </p:nvSpPr>
        <p:spPr bwMode="auto">
          <a:xfrm>
            <a:off x="3549650" y="4191000"/>
            <a:ext cx="155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p</a:t>
            </a:r>
          </a:p>
        </p:txBody>
      </p:sp>
      <p:sp>
        <p:nvSpPr>
          <p:cNvPr id="69734" name="Oval 102"/>
          <p:cNvSpPr>
            <a:spLocks noChangeArrowheads="1"/>
          </p:cNvSpPr>
          <p:nvPr/>
        </p:nvSpPr>
        <p:spPr bwMode="auto">
          <a:xfrm>
            <a:off x="3600450" y="411797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735" name="Line 103"/>
          <p:cNvSpPr>
            <a:spLocks noChangeShapeType="1"/>
          </p:cNvSpPr>
          <p:nvPr/>
        </p:nvSpPr>
        <p:spPr bwMode="auto">
          <a:xfrm>
            <a:off x="1935163" y="5592763"/>
            <a:ext cx="53197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736" name="Line 104"/>
          <p:cNvSpPr>
            <a:spLocks noChangeShapeType="1"/>
          </p:cNvSpPr>
          <p:nvPr/>
        </p:nvSpPr>
        <p:spPr bwMode="auto">
          <a:xfrm flipV="1">
            <a:off x="1935163" y="1782763"/>
            <a:ext cx="0" cy="381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9737" name="Oval 105"/>
          <p:cNvSpPr>
            <a:spLocks noChangeArrowheads="1"/>
          </p:cNvSpPr>
          <p:nvPr/>
        </p:nvSpPr>
        <p:spPr bwMode="auto">
          <a:xfrm>
            <a:off x="1890713" y="554831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842" name="Freeform 210"/>
          <p:cNvSpPr>
            <a:spLocks/>
          </p:cNvSpPr>
          <p:nvPr/>
        </p:nvSpPr>
        <p:spPr bwMode="auto">
          <a:xfrm>
            <a:off x="3865563" y="3678238"/>
            <a:ext cx="198437" cy="198437"/>
          </a:xfrm>
          <a:custGeom>
            <a:avLst/>
            <a:gdLst>
              <a:gd name="T0" fmla="*/ 0 w 9"/>
              <a:gd name="T1" fmla="*/ 0 h 9"/>
              <a:gd name="T2" fmla="*/ 9 w 9"/>
              <a:gd name="T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" h="9">
                <a:moveTo>
                  <a:pt x="0" y="0"/>
                </a:moveTo>
                <a:cubicBezTo>
                  <a:pt x="4" y="2"/>
                  <a:pt x="7" y="5"/>
                  <a:pt x="9" y="9"/>
                </a:cubicBezTo>
              </a:path>
            </a:pathLst>
          </a:custGeom>
          <a:noFill/>
          <a:ln w="28575" cap="flat" cmpd="sng">
            <a:solidFill>
              <a:srgbClr val="24211D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846" name="Rectangle 214"/>
          <p:cNvSpPr>
            <a:spLocks noChangeArrowheads="1"/>
          </p:cNvSpPr>
          <p:nvPr/>
        </p:nvSpPr>
        <p:spPr bwMode="auto">
          <a:xfrm>
            <a:off x="3970338" y="3432175"/>
            <a:ext cx="3159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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920000">
                                      <p:cBhvr>
                                        <p:cTn id="6" dur="3000" fill="hold"/>
                                        <p:tgtEl>
                                          <p:spTgt spid="69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70A7938-9D65-4079-ABDF-CD20EF4E9247}" type="slidenum">
              <a:rPr lang="en-US"/>
              <a:pPr/>
              <a:t>53</a:t>
            </a:fld>
            <a:endParaRPr 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[</a:t>
            </a: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>
            <a:off x="1935163" y="5592763"/>
            <a:ext cx="53197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V="1">
            <a:off x="1935163" y="1782763"/>
            <a:ext cx="0" cy="381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662" name="Oval 6"/>
          <p:cNvSpPr>
            <a:spLocks noChangeArrowheads="1"/>
          </p:cNvSpPr>
          <p:nvPr/>
        </p:nvSpPr>
        <p:spPr bwMode="auto">
          <a:xfrm>
            <a:off x="1890713" y="554831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>
            <a:off x="4321175" y="3265488"/>
            <a:ext cx="12509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0664" name="Group 8"/>
          <p:cNvGrpSpPr>
            <a:grpSpLocks/>
          </p:cNvGrpSpPr>
          <p:nvPr/>
        </p:nvGrpSpPr>
        <p:grpSpPr bwMode="auto">
          <a:xfrm>
            <a:off x="3563938" y="2944813"/>
            <a:ext cx="757237" cy="319087"/>
            <a:chOff x="469" y="1643"/>
            <a:chExt cx="2559" cy="879"/>
          </a:xfrm>
        </p:grpSpPr>
        <p:sp>
          <p:nvSpPr>
            <p:cNvPr id="70665" name="Freeform 9"/>
            <p:cNvSpPr>
              <a:spLocks/>
            </p:cNvSpPr>
            <p:nvPr/>
          </p:nvSpPr>
          <p:spPr bwMode="auto">
            <a:xfrm>
              <a:off x="767" y="1719"/>
              <a:ext cx="1959" cy="737"/>
            </a:xfrm>
            <a:custGeom>
              <a:avLst/>
              <a:gdLst>
                <a:gd name="T0" fmla="*/ 11 w 441"/>
                <a:gd name="T1" fmla="*/ 4 h 166"/>
                <a:gd name="T2" fmla="*/ 429 w 441"/>
                <a:gd name="T3" fmla="*/ 139 h 166"/>
                <a:gd name="T4" fmla="*/ 438 w 441"/>
                <a:gd name="T5" fmla="*/ 155 h 166"/>
                <a:gd name="T6" fmla="*/ 412 w 441"/>
                <a:gd name="T7" fmla="*/ 166 h 166"/>
                <a:gd name="T8" fmla="*/ 1 w 441"/>
                <a:gd name="T9" fmla="*/ 33 h 166"/>
                <a:gd name="T10" fmla="*/ 11 w 441"/>
                <a:gd name="T11" fmla="*/ 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166">
                  <a:moveTo>
                    <a:pt x="11" y="4"/>
                  </a:moveTo>
                  <a:cubicBezTo>
                    <a:pt x="17" y="6"/>
                    <a:pt x="429" y="139"/>
                    <a:pt x="429" y="139"/>
                  </a:cubicBezTo>
                  <a:cubicBezTo>
                    <a:pt x="429" y="139"/>
                    <a:pt x="441" y="151"/>
                    <a:pt x="438" y="155"/>
                  </a:cubicBezTo>
                  <a:cubicBezTo>
                    <a:pt x="436" y="159"/>
                    <a:pt x="412" y="166"/>
                    <a:pt x="412" y="166"/>
                  </a:cubicBezTo>
                  <a:lnTo>
                    <a:pt x="1" y="33"/>
                  </a:lnTo>
                  <a:cubicBezTo>
                    <a:pt x="1" y="33"/>
                    <a:pt x="0" y="0"/>
                    <a:pt x="11" y="4"/>
                  </a:cubicBezTo>
                  <a:close/>
                </a:path>
              </a:pathLst>
            </a:custGeom>
            <a:solidFill>
              <a:srgbClr val="EA993E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66" name="Freeform 10"/>
            <p:cNvSpPr>
              <a:spLocks/>
            </p:cNvSpPr>
            <p:nvPr/>
          </p:nvSpPr>
          <p:spPr bwMode="auto">
            <a:xfrm>
              <a:off x="762" y="1776"/>
              <a:ext cx="1973" cy="662"/>
            </a:xfrm>
            <a:custGeom>
              <a:avLst/>
              <a:gdLst>
                <a:gd name="T0" fmla="*/ 436 w 444"/>
                <a:gd name="T1" fmla="*/ 140 h 149"/>
                <a:gd name="T2" fmla="*/ 0 w 444"/>
                <a:gd name="T3" fmla="*/ 0 h 149"/>
                <a:gd name="T4" fmla="*/ 1 w 444"/>
                <a:gd name="T5" fmla="*/ 15 h 149"/>
                <a:gd name="T6" fmla="*/ 416 w 444"/>
                <a:gd name="T7" fmla="*/ 149 h 149"/>
                <a:gd name="T8" fmla="*/ 436 w 444"/>
                <a:gd name="T9" fmla="*/ 14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49">
                  <a:moveTo>
                    <a:pt x="436" y="140"/>
                  </a:moveTo>
                  <a:lnTo>
                    <a:pt x="0" y="0"/>
                  </a:lnTo>
                  <a:lnTo>
                    <a:pt x="1" y="15"/>
                  </a:lnTo>
                  <a:lnTo>
                    <a:pt x="416" y="149"/>
                  </a:lnTo>
                  <a:cubicBezTo>
                    <a:pt x="416" y="149"/>
                    <a:pt x="444" y="142"/>
                    <a:pt x="436" y="140"/>
                  </a:cubicBezTo>
                  <a:close/>
                </a:path>
              </a:pathLst>
            </a:custGeom>
            <a:solidFill>
              <a:srgbClr val="CD8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7" name="Freeform 11"/>
            <p:cNvSpPr>
              <a:spLocks noEditPoints="1"/>
            </p:cNvSpPr>
            <p:nvPr/>
          </p:nvSpPr>
          <p:spPr bwMode="auto">
            <a:xfrm>
              <a:off x="775" y="1767"/>
              <a:ext cx="1929" cy="636"/>
            </a:xfrm>
            <a:custGeom>
              <a:avLst/>
              <a:gdLst>
                <a:gd name="T0" fmla="*/ 432 w 434"/>
                <a:gd name="T1" fmla="*/ 138 h 143"/>
                <a:gd name="T2" fmla="*/ 434 w 434"/>
                <a:gd name="T3" fmla="*/ 141 h 143"/>
                <a:gd name="T4" fmla="*/ 431 w 434"/>
                <a:gd name="T5" fmla="*/ 143 h 143"/>
                <a:gd name="T6" fmla="*/ 432 w 434"/>
                <a:gd name="T7" fmla="*/ 138 h 143"/>
                <a:gd name="T8" fmla="*/ 431 w 434"/>
                <a:gd name="T9" fmla="*/ 143 h 143"/>
                <a:gd name="T10" fmla="*/ 2 w 434"/>
                <a:gd name="T11" fmla="*/ 4 h 143"/>
                <a:gd name="T12" fmla="*/ 4 w 434"/>
                <a:gd name="T13" fmla="*/ 0 h 143"/>
                <a:gd name="T14" fmla="*/ 432 w 434"/>
                <a:gd name="T15" fmla="*/ 138 h 143"/>
                <a:gd name="T16" fmla="*/ 431 w 434"/>
                <a:gd name="T17" fmla="*/ 143 h 143"/>
                <a:gd name="T18" fmla="*/ 2 w 434"/>
                <a:gd name="T19" fmla="*/ 4 h 143"/>
                <a:gd name="T20" fmla="*/ 1 w 434"/>
                <a:gd name="T21" fmla="*/ 1 h 143"/>
                <a:gd name="T22" fmla="*/ 4 w 434"/>
                <a:gd name="T23" fmla="*/ 0 h 143"/>
                <a:gd name="T24" fmla="*/ 2 w 434"/>
                <a:gd name="T25" fmla="*/ 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143">
                  <a:moveTo>
                    <a:pt x="432" y="138"/>
                  </a:moveTo>
                  <a:cubicBezTo>
                    <a:pt x="434" y="139"/>
                    <a:pt x="434" y="140"/>
                    <a:pt x="434" y="141"/>
                  </a:cubicBezTo>
                  <a:cubicBezTo>
                    <a:pt x="434" y="142"/>
                    <a:pt x="432" y="143"/>
                    <a:pt x="431" y="143"/>
                  </a:cubicBezTo>
                  <a:lnTo>
                    <a:pt x="432" y="138"/>
                  </a:lnTo>
                  <a:close/>
                  <a:moveTo>
                    <a:pt x="431" y="143"/>
                  </a:moveTo>
                  <a:lnTo>
                    <a:pt x="2" y="4"/>
                  </a:lnTo>
                  <a:lnTo>
                    <a:pt x="4" y="0"/>
                  </a:lnTo>
                  <a:lnTo>
                    <a:pt x="432" y="138"/>
                  </a:lnTo>
                  <a:lnTo>
                    <a:pt x="431" y="143"/>
                  </a:lnTo>
                  <a:close/>
                  <a:moveTo>
                    <a:pt x="2" y="4"/>
                  </a:moveTo>
                  <a:cubicBezTo>
                    <a:pt x="1" y="4"/>
                    <a:pt x="0" y="3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AA9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8" name="Freeform 12"/>
            <p:cNvSpPr>
              <a:spLocks noEditPoints="1"/>
            </p:cNvSpPr>
            <p:nvPr/>
          </p:nvSpPr>
          <p:spPr bwMode="auto">
            <a:xfrm>
              <a:off x="780" y="1767"/>
              <a:ext cx="1875" cy="618"/>
            </a:xfrm>
            <a:custGeom>
              <a:avLst/>
              <a:gdLst>
                <a:gd name="T0" fmla="*/ 420 w 422"/>
                <a:gd name="T1" fmla="*/ 135 h 139"/>
                <a:gd name="T2" fmla="*/ 421 w 422"/>
                <a:gd name="T3" fmla="*/ 137 h 139"/>
                <a:gd name="T4" fmla="*/ 419 w 422"/>
                <a:gd name="T5" fmla="*/ 139 h 139"/>
                <a:gd name="T6" fmla="*/ 420 w 422"/>
                <a:gd name="T7" fmla="*/ 135 h 139"/>
                <a:gd name="T8" fmla="*/ 419 w 422"/>
                <a:gd name="T9" fmla="*/ 139 h 139"/>
                <a:gd name="T10" fmla="*/ 1 w 422"/>
                <a:gd name="T11" fmla="*/ 4 h 139"/>
                <a:gd name="T12" fmla="*/ 2 w 422"/>
                <a:gd name="T13" fmla="*/ 0 h 139"/>
                <a:gd name="T14" fmla="*/ 420 w 422"/>
                <a:gd name="T15" fmla="*/ 135 h 139"/>
                <a:gd name="T16" fmla="*/ 419 w 422"/>
                <a:gd name="T17" fmla="*/ 139 h 139"/>
                <a:gd name="T18" fmla="*/ 1 w 422"/>
                <a:gd name="T19" fmla="*/ 4 h 139"/>
                <a:gd name="T20" fmla="*/ 0 w 422"/>
                <a:gd name="T21" fmla="*/ 1 h 139"/>
                <a:gd name="T22" fmla="*/ 2 w 422"/>
                <a:gd name="T23" fmla="*/ 0 h 139"/>
                <a:gd name="T24" fmla="*/ 1 w 422"/>
                <a:gd name="T25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139">
                  <a:moveTo>
                    <a:pt x="420" y="135"/>
                  </a:moveTo>
                  <a:cubicBezTo>
                    <a:pt x="421" y="135"/>
                    <a:pt x="422" y="136"/>
                    <a:pt x="421" y="137"/>
                  </a:cubicBezTo>
                  <a:cubicBezTo>
                    <a:pt x="421" y="138"/>
                    <a:pt x="420" y="139"/>
                    <a:pt x="419" y="139"/>
                  </a:cubicBezTo>
                  <a:lnTo>
                    <a:pt x="420" y="135"/>
                  </a:lnTo>
                  <a:close/>
                  <a:moveTo>
                    <a:pt x="419" y="139"/>
                  </a:moveTo>
                  <a:lnTo>
                    <a:pt x="1" y="4"/>
                  </a:lnTo>
                  <a:lnTo>
                    <a:pt x="2" y="0"/>
                  </a:lnTo>
                  <a:lnTo>
                    <a:pt x="420" y="135"/>
                  </a:lnTo>
                  <a:lnTo>
                    <a:pt x="419" y="139"/>
                  </a:lnTo>
                  <a:close/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BA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69" name="Freeform 13"/>
            <p:cNvSpPr>
              <a:spLocks noEditPoints="1"/>
            </p:cNvSpPr>
            <p:nvPr/>
          </p:nvSpPr>
          <p:spPr bwMode="auto">
            <a:xfrm>
              <a:off x="780" y="1767"/>
              <a:ext cx="1822" cy="600"/>
            </a:xfrm>
            <a:custGeom>
              <a:avLst/>
              <a:gdLst>
                <a:gd name="T0" fmla="*/ 409 w 410"/>
                <a:gd name="T1" fmla="*/ 131 h 135"/>
                <a:gd name="T2" fmla="*/ 410 w 410"/>
                <a:gd name="T3" fmla="*/ 134 h 135"/>
                <a:gd name="T4" fmla="*/ 408 w 410"/>
                <a:gd name="T5" fmla="*/ 135 h 135"/>
                <a:gd name="T6" fmla="*/ 409 w 410"/>
                <a:gd name="T7" fmla="*/ 131 h 135"/>
                <a:gd name="T8" fmla="*/ 408 w 410"/>
                <a:gd name="T9" fmla="*/ 135 h 135"/>
                <a:gd name="T10" fmla="*/ 1 w 410"/>
                <a:gd name="T11" fmla="*/ 3 h 135"/>
                <a:gd name="T12" fmla="*/ 2 w 410"/>
                <a:gd name="T13" fmla="*/ 0 h 135"/>
                <a:gd name="T14" fmla="*/ 409 w 410"/>
                <a:gd name="T15" fmla="*/ 131 h 135"/>
                <a:gd name="T16" fmla="*/ 408 w 410"/>
                <a:gd name="T17" fmla="*/ 135 h 135"/>
                <a:gd name="T18" fmla="*/ 1 w 410"/>
                <a:gd name="T19" fmla="*/ 3 h 135"/>
                <a:gd name="T20" fmla="*/ 0 w 410"/>
                <a:gd name="T21" fmla="*/ 1 h 135"/>
                <a:gd name="T22" fmla="*/ 2 w 410"/>
                <a:gd name="T23" fmla="*/ 0 h 135"/>
                <a:gd name="T24" fmla="*/ 1 w 410"/>
                <a:gd name="T25" fmla="*/ 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0" h="135">
                  <a:moveTo>
                    <a:pt x="409" y="131"/>
                  </a:moveTo>
                  <a:cubicBezTo>
                    <a:pt x="410" y="132"/>
                    <a:pt x="410" y="133"/>
                    <a:pt x="410" y="134"/>
                  </a:cubicBezTo>
                  <a:cubicBezTo>
                    <a:pt x="410" y="134"/>
                    <a:pt x="409" y="135"/>
                    <a:pt x="408" y="135"/>
                  </a:cubicBezTo>
                  <a:lnTo>
                    <a:pt x="409" y="131"/>
                  </a:lnTo>
                  <a:close/>
                  <a:moveTo>
                    <a:pt x="408" y="135"/>
                  </a:moveTo>
                  <a:lnTo>
                    <a:pt x="1" y="3"/>
                  </a:lnTo>
                  <a:lnTo>
                    <a:pt x="2" y="0"/>
                  </a:lnTo>
                  <a:lnTo>
                    <a:pt x="409" y="131"/>
                  </a:lnTo>
                  <a:lnTo>
                    <a:pt x="408" y="135"/>
                  </a:lnTo>
                  <a:close/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BB6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0" name="Freeform 14"/>
            <p:cNvSpPr>
              <a:spLocks noEditPoints="1"/>
            </p:cNvSpPr>
            <p:nvPr/>
          </p:nvSpPr>
          <p:spPr bwMode="auto">
            <a:xfrm>
              <a:off x="780" y="1767"/>
              <a:ext cx="1773" cy="582"/>
            </a:xfrm>
            <a:custGeom>
              <a:avLst/>
              <a:gdLst>
                <a:gd name="T0" fmla="*/ 398 w 399"/>
                <a:gd name="T1" fmla="*/ 128 h 131"/>
                <a:gd name="T2" fmla="*/ 398 w 399"/>
                <a:gd name="T3" fmla="*/ 130 h 131"/>
                <a:gd name="T4" fmla="*/ 397 w 399"/>
                <a:gd name="T5" fmla="*/ 131 h 131"/>
                <a:gd name="T6" fmla="*/ 398 w 399"/>
                <a:gd name="T7" fmla="*/ 128 h 131"/>
                <a:gd name="T8" fmla="*/ 397 w 399"/>
                <a:gd name="T9" fmla="*/ 131 h 131"/>
                <a:gd name="T10" fmla="*/ 1 w 399"/>
                <a:gd name="T11" fmla="*/ 3 h 131"/>
                <a:gd name="T12" fmla="*/ 2 w 399"/>
                <a:gd name="T13" fmla="*/ 0 h 131"/>
                <a:gd name="T14" fmla="*/ 398 w 399"/>
                <a:gd name="T15" fmla="*/ 128 h 131"/>
                <a:gd name="T16" fmla="*/ 397 w 399"/>
                <a:gd name="T17" fmla="*/ 131 h 131"/>
                <a:gd name="T18" fmla="*/ 1 w 399"/>
                <a:gd name="T19" fmla="*/ 3 h 131"/>
                <a:gd name="T20" fmla="*/ 0 w 399"/>
                <a:gd name="T21" fmla="*/ 1 h 131"/>
                <a:gd name="T22" fmla="*/ 2 w 399"/>
                <a:gd name="T23" fmla="*/ 0 h 131"/>
                <a:gd name="T24" fmla="*/ 1 w 399"/>
                <a:gd name="T25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131">
                  <a:moveTo>
                    <a:pt x="398" y="128"/>
                  </a:moveTo>
                  <a:cubicBezTo>
                    <a:pt x="398" y="128"/>
                    <a:pt x="399" y="129"/>
                    <a:pt x="398" y="130"/>
                  </a:cubicBezTo>
                  <a:cubicBezTo>
                    <a:pt x="398" y="130"/>
                    <a:pt x="397" y="131"/>
                    <a:pt x="397" y="131"/>
                  </a:cubicBezTo>
                  <a:lnTo>
                    <a:pt x="398" y="128"/>
                  </a:lnTo>
                  <a:close/>
                  <a:moveTo>
                    <a:pt x="397" y="131"/>
                  </a:moveTo>
                  <a:lnTo>
                    <a:pt x="1" y="3"/>
                  </a:lnTo>
                  <a:lnTo>
                    <a:pt x="2" y="0"/>
                  </a:lnTo>
                  <a:lnTo>
                    <a:pt x="398" y="128"/>
                  </a:lnTo>
                  <a:lnTo>
                    <a:pt x="397" y="131"/>
                  </a:lnTo>
                  <a:close/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CB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1" name="Freeform 15"/>
            <p:cNvSpPr>
              <a:spLocks noEditPoints="1"/>
            </p:cNvSpPr>
            <p:nvPr/>
          </p:nvSpPr>
          <p:spPr bwMode="auto">
            <a:xfrm>
              <a:off x="780" y="1767"/>
              <a:ext cx="1719" cy="564"/>
            </a:xfrm>
            <a:custGeom>
              <a:avLst/>
              <a:gdLst>
                <a:gd name="T0" fmla="*/ 386 w 387"/>
                <a:gd name="T1" fmla="*/ 125 h 127"/>
                <a:gd name="T2" fmla="*/ 387 w 387"/>
                <a:gd name="T3" fmla="*/ 126 h 127"/>
                <a:gd name="T4" fmla="*/ 385 w 387"/>
                <a:gd name="T5" fmla="*/ 127 h 127"/>
                <a:gd name="T6" fmla="*/ 386 w 387"/>
                <a:gd name="T7" fmla="*/ 125 h 127"/>
                <a:gd name="T8" fmla="*/ 385 w 387"/>
                <a:gd name="T9" fmla="*/ 127 h 127"/>
                <a:gd name="T10" fmla="*/ 1 w 387"/>
                <a:gd name="T11" fmla="*/ 3 h 127"/>
                <a:gd name="T12" fmla="*/ 2 w 387"/>
                <a:gd name="T13" fmla="*/ 1 h 127"/>
                <a:gd name="T14" fmla="*/ 386 w 387"/>
                <a:gd name="T15" fmla="*/ 125 h 127"/>
                <a:gd name="T16" fmla="*/ 385 w 387"/>
                <a:gd name="T17" fmla="*/ 127 h 127"/>
                <a:gd name="T18" fmla="*/ 1 w 387"/>
                <a:gd name="T19" fmla="*/ 3 h 127"/>
                <a:gd name="T20" fmla="*/ 1 w 387"/>
                <a:gd name="T21" fmla="*/ 1 h 127"/>
                <a:gd name="T22" fmla="*/ 2 w 387"/>
                <a:gd name="T23" fmla="*/ 1 h 127"/>
                <a:gd name="T24" fmla="*/ 1 w 387"/>
                <a:gd name="T2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7" h="127">
                  <a:moveTo>
                    <a:pt x="386" y="125"/>
                  </a:moveTo>
                  <a:cubicBezTo>
                    <a:pt x="387" y="125"/>
                    <a:pt x="387" y="125"/>
                    <a:pt x="387" y="126"/>
                  </a:cubicBezTo>
                  <a:cubicBezTo>
                    <a:pt x="387" y="126"/>
                    <a:pt x="386" y="127"/>
                    <a:pt x="385" y="127"/>
                  </a:cubicBezTo>
                  <a:lnTo>
                    <a:pt x="386" y="125"/>
                  </a:lnTo>
                  <a:close/>
                  <a:moveTo>
                    <a:pt x="385" y="127"/>
                  </a:moveTo>
                  <a:lnTo>
                    <a:pt x="1" y="3"/>
                  </a:lnTo>
                  <a:lnTo>
                    <a:pt x="2" y="1"/>
                  </a:lnTo>
                  <a:lnTo>
                    <a:pt x="386" y="125"/>
                  </a:lnTo>
                  <a:lnTo>
                    <a:pt x="385" y="127"/>
                  </a:lnTo>
                  <a:close/>
                  <a:moveTo>
                    <a:pt x="1" y="3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CC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2" name="Freeform 16"/>
            <p:cNvSpPr>
              <a:spLocks noEditPoints="1"/>
            </p:cNvSpPr>
            <p:nvPr/>
          </p:nvSpPr>
          <p:spPr bwMode="auto">
            <a:xfrm>
              <a:off x="784" y="1772"/>
              <a:ext cx="1667" cy="542"/>
            </a:xfrm>
            <a:custGeom>
              <a:avLst/>
              <a:gdLst>
                <a:gd name="T0" fmla="*/ 374 w 375"/>
                <a:gd name="T1" fmla="*/ 120 h 122"/>
                <a:gd name="T2" fmla="*/ 374 w 375"/>
                <a:gd name="T3" fmla="*/ 121 h 122"/>
                <a:gd name="T4" fmla="*/ 373 w 375"/>
                <a:gd name="T5" fmla="*/ 122 h 122"/>
                <a:gd name="T6" fmla="*/ 374 w 375"/>
                <a:gd name="T7" fmla="*/ 120 h 122"/>
                <a:gd name="T8" fmla="*/ 373 w 375"/>
                <a:gd name="T9" fmla="*/ 122 h 122"/>
                <a:gd name="T10" fmla="*/ 0 w 375"/>
                <a:gd name="T11" fmla="*/ 1 h 122"/>
                <a:gd name="T12" fmla="*/ 1 w 375"/>
                <a:gd name="T13" fmla="*/ 0 h 122"/>
                <a:gd name="T14" fmla="*/ 374 w 375"/>
                <a:gd name="T15" fmla="*/ 120 h 122"/>
                <a:gd name="T16" fmla="*/ 373 w 375"/>
                <a:gd name="T17" fmla="*/ 122 h 122"/>
                <a:gd name="T18" fmla="*/ 0 w 375"/>
                <a:gd name="T19" fmla="*/ 1 h 122"/>
                <a:gd name="T20" fmla="*/ 0 w 375"/>
                <a:gd name="T21" fmla="*/ 0 h 122"/>
                <a:gd name="T22" fmla="*/ 1 w 375"/>
                <a:gd name="T23" fmla="*/ 0 h 122"/>
                <a:gd name="T24" fmla="*/ 0 w 375"/>
                <a:gd name="T25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122">
                  <a:moveTo>
                    <a:pt x="374" y="120"/>
                  </a:moveTo>
                  <a:cubicBezTo>
                    <a:pt x="374" y="120"/>
                    <a:pt x="375" y="121"/>
                    <a:pt x="374" y="121"/>
                  </a:cubicBezTo>
                  <a:cubicBezTo>
                    <a:pt x="374" y="122"/>
                    <a:pt x="374" y="122"/>
                    <a:pt x="373" y="122"/>
                  </a:cubicBezTo>
                  <a:lnTo>
                    <a:pt x="374" y="120"/>
                  </a:lnTo>
                  <a:close/>
                  <a:moveTo>
                    <a:pt x="373" y="12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74" y="120"/>
                  </a:lnTo>
                  <a:lnTo>
                    <a:pt x="373" y="122"/>
                  </a:ln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D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3" name="Line 17"/>
            <p:cNvSpPr>
              <a:spLocks noChangeShapeType="1"/>
            </p:cNvSpPr>
            <p:nvPr/>
          </p:nvSpPr>
          <p:spPr bwMode="auto">
            <a:xfrm flipH="1" flipV="1">
              <a:off x="789" y="1772"/>
              <a:ext cx="1604" cy="520"/>
            </a:xfrm>
            <a:prstGeom prst="line">
              <a:avLst/>
            </a:prstGeom>
            <a:noFill/>
            <a:ln w="0">
              <a:solidFill>
                <a:srgbClr val="FDD46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4" name="Freeform 18"/>
            <p:cNvSpPr>
              <a:spLocks/>
            </p:cNvSpPr>
            <p:nvPr/>
          </p:nvSpPr>
          <p:spPr bwMode="auto">
            <a:xfrm>
              <a:off x="744" y="1839"/>
              <a:ext cx="1889" cy="612"/>
            </a:xfrm>
            <a:custGeom>
              <a:avLst/>
              <a:gdLst>
                <a:gd name="T0" fmla="*/ 416 w 425"/>
                <a:gd name="T1" fmla="*/ 134 h 138"/>
                <a:gd name="T2" fmla="*/ 0 w 425"/>
                <a:gd name="T3" fmla="*/ 0 h 138"/>
                <a:gd name="T4" fmla="*/ 2 w 425"/>
                <a:gd name="T5" fmla="*/ 3 h 138"/>
                <a:gd name="T6" fmla="*/ 417 w 425"/>
                <a:gd name="T7" fmla="*/ 138 h 138"/>
                <a:gd name="T8" fmla="*/ 416 w 425"/>
                <a:gd name="T9" fmla="*/ 1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8">
                  <a:moveTo>
                    <a:pt x="416" y="134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417" y="138"/>
                  </a:lnTo>
                  <a:cubicBezTo>
                    <a:pt x="417" y="138"/>
                    <a:pt x="425" y="137"/>
                    <a:pt x="416" y="134"/>
                  </a:cubicBezTo>
                  <a:close/>
                </a:path>
              </a:pathLst>
            </a:custGeom>
            <a:solidFill>
              <a:srgbClr val="A97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5" name="Freeform 19"/>
            <p:cNvSpPr>
              <a:spLocks/>
            </p:cNvSpPr>
            <p:nvPr/>
          </p:nvSpPr>
          <p:spPr bwMode="auto">
            <a:xfrm>
              <a:off x="469" y="1643"/>
              <a:ext cx="195" cy="173"/>
            </a:xfrm>
            <a:custGeom>
              <a:avLst/>
              <a:gdLst>
                <a:gd name="T0" fmla="*/ 44 w 44"/>
                <a:gd name="T1" fmla="*/ 10 h 39"/>
                <a:gd name="T2" fmla="*/ 9 w 44"/>
                <a:gd name="T3" fmla="*/ 11 h 39"/>
                <a:gd name="T4" fmla="*/ 38 w 44"/>
                <a:gd name="T5" fmla="*/ 39 h 39"/>
                <a:gd name="T6" fmla="*/ 44 w 44"/>
                <a:gd name="T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9">
                  <a:moveTo>
                    <a:pt x="44" y="10"/>
                  </a:moveTo>
                  <a:cubicBezTo>
                    <a:pt x="22" y="3"/>
                    <a:pt x="14" y="0"/>
                    <a:pt x="9" y="11"/>
                  </a:cubicBezTo>
                  <a:cubicBezTo>
                    <a:pt x="0" y="30"/>
                    <a:pt x="19" y="32"/>
                    <a:pt x="38" y="39"/>
                  </a:cubicBezTo>
                  <a:lnTo>
                    <a:pt x="44" y="10"/>
                  </a:lnTo>
                  <a:close/>
                </a:path>
              </a:pathLst>
            </a:custGeom>
            <a:solidFill>
              <a:srgbClr val="DA7C6C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76" name="Freeform 20"/>
            <p:cNvSpPr>
              <a:spLocks/>
            </p:cNvSpPr>
            <p:nvPr/>
          </p:nvSpPr>
          <p:spPr bwMode="auto">
            <a:xfrm>
              <a:off x="482" y="1643"/>
              <a:ext cx="245" cy="169"/>
            </a:xfrm>
            <a:custGeom>
              <a:avLst/>
              <a:gdLst>
                <a:gd name="T0" fmla="*/ 7 w 55"/>
                <a:gd name="T1" fmla="*/ 11 h 38"/>
                <a:gd name="T2" fmla="*/ 47 w 55"/>
                <a:gd name="T3" fmla="*/ 26 h 38"/>
                <a:gd name="T4" fmla="*/ 7 w 55"/>
                <a:gd name="T5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8">
                  <a:moveTo>
                    <a:pt x="7" y="11"/>
                  </a:moveTo>
                  <a:cubicBezTo>
                    <a:pt x="13" y="0"/>
                    <a:pt x="55" y="13"/>
                    <a:pt x="47" y="26"/>
                  </a:cubicBezTo>
                  <a:cubicBezTo>
                    <a:pt x="39" y="38"/>
                    <a:pt x="0" y="24"/>
                    <a:pt x="7" y="11"/>
                  </a:cubicBezTo>
                  <a:close/>
                </a:path>
              </a:pathLst>
            </a:custGeom>
            <a:solidFill>
              <a:srgbClr val="DA7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7" name="Freeform 21"/>
            <p:cNvSpPr>
              <a:spLocks/>
            </p:cNvSpPr>
            <p:nvPr/>
          </p:nvSpPr>
          <p:spPr bwMode="auto">
            <a:xfrm>
              <a:off x="491" y="1648"/>
              <a:ext cx="222" cy="151"/>
            </a:xfrm>
            <a:custGeom>
              <a:avLst/>
              <a:gdLst>
                <a:gd name="T0" fmla="*/ 6 w 50"/>
                <a:gd name="T1" fmla="*/ 10 h 34"/>
                <a:gd name="T2" fmla="*/ 43 w 50"/>
                <a:gd name="T3" fmla="*/ 24 h 34"/>
                <a:gd name="T4" fmla="*/ 6 w 50"/>
                <a:gd name="T5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4">
                  <a:moveTo>
                    <a:pt x="6" y="10"/>
                  </a:moveTo>
                  <a:cubicBezTo>
                    <a:pt x="11" y="0"/>
                    <a:pt x="50" y="12"/>
                    <a:pt x="43" y="24"/>
                  </a:cubicBezTo>
                  <a:cubicBezTo>
                    <a:pt x="36" y="34"/>
                    <a:pt x="0" y="22"/>
                    <a:pt x="6" y="10"/>
                  </a:cubicBezTo>
                  <a:close/>
                </a:path>
              </a:pathLst>
            </a:custGeom>
            <a:solidFill>
              <a:srgbClr val="E18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8" name="Freeform 22"/>
            <p:cNvSpPr>
              <a:spLocks/>
            </p:cNvSpPr>
            <p:nvPr/>
          </p:nvSpPr>
          <p:spPr bwMode="auto">
            <a:xfrm>
              <a:off x="500" y="1656"/>
              <a:ext cx="200" cy="129"/>
            </a:xfrm>
            <a:custGeom>
              <a:avLst/>
              <a:gdLst>
                <a:gd name="T0" fmla="*/ 4 w 45"/>
                <a:gd name="T1" fmla="*/ 8 h 29"/>
                <a:gd name="T2" fmla="*/ 39 w 45"/>
                <a:gd name="T3" fmla="*/ 21 h 29"/>
                <a:gd name="T4" fmla="*/ 4 w 45"/>
                <a:gd name="T5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9">
                  <a:moveTo>
                    <a:pt x="4" y="8"/>
                  </a:moveTo>
                  <a:cubicBezTo>
                    <a:pt x="8" y="0"/>
                    <a:pt x="45" y="11"/>
                    <a:pt x="39" y="21"/>
                  </a:cubicBezTo>
                  <a:cubicBezTo>
                    <a:pt x="33" y="29"/>
                    <a:pt x="0" y="18"/>
                    <a:pt x="4" y="8"/>
                  </a:cubicBezTo>
                  <a:close/>
                </a:path>
              </a:pathLst>
            </a:custGeom>
            <a:solidFill>
              <a:srgbClr val="E38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79" name="Freeform 23"/>
            <p:cNvSpPr>
              <a:spLocks/>
            </p:cNvSpPr>
            <p:nvPr/>
          </p:nvSpPr>
          <p:spPr bwMode="auto">
            <a:xfrm>
              <a:off x="509" y="1661"/>
              <a:ext cx="178" cy="115"/>
            </a:xfrm>
            <a:custGeom>
              <a:avLst/>
              <a:gdLst>
                <a:gd name="T0" fmla="*/ 3 w 40"/>
                <a:gd name="T1" fmla="*/ 8 h 26"/>
                <a:gd name="T2" fmla="*/ 35 w 40"/>
                <a:gd name="T3" fmla="*/ 19 h 26"/>
                <a:gd name="T4" fmla="*/ 3 w 40"/>
                <a:gd name="T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3" y="8"/>
                  </a:moveTo>
                  <a:cubicBezTo>
                    <a:pt x="6" y="0"/>
                    <a:pt x="40" y="10"/>
                    <a:pt x="35" y="19"/>
                  </a:cubicBezTo>
                  <a:cubicBezTo>
                    <a:pt x="31" y="26"/>
                    <a:pt x="0" y="15"/>
                    <a:pt x="3" y="8"/>
                  </a:cubicBezTo>
                  <a:close/>
                </a:path>
              </a:pathLst>
            </a:custGeom>
            <a:solidFill>
              <a:srgbClr val="E988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0" name="Freeform 24"/>
            <p:cNvSpPr>
              <a:spLocks/>
            </p:cNvSpPr>
            <p:nvPr/>
          </p:nvSpPr>
          <p:spPr bwMode="auto">
            <a:xfrm>
              <a:off x="513" y="1670"/>
              <a:ext cx="160" cy="93"/>
            </a:xfrm>
            <a:custGeom>
              <a:avLst/>
              <a:gdLst>
                <a:gd name="T0" fmla="*/ 3 w 36"/>
                <a:gd name="T1" fmla="*/ 6 h 21"/>
                <a:gd name="T2" fmla="*/ 32 w 36"/>
                <a:gd name="T3" fmla="*/ 16 h 21"/>
                <a:gd name="T4" fmla="*/ 3 w 36"/>
                <a:gd name="T5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1">
                  <a:moveTo>
                    <a:pt x="3" y="6"/>
                  </a:moveTo>
                  <a:cubicBezTo>
                    <a:pt x="5" y="0"/>
                    <a:pt x="36" y="9"/>
                    <a:pt x="32" y="16"/>
                  </a:cubicBezTo>
                  <a:cubicBezTo>
                    <a:pt x="29" y="21"/>
                    <a:pt x="0" y="12"/>
                    <a:pt x="3" y="6"/>
                  </a:cubicBezTo>
                  <a:close/>
                </a:path>
              </a:pathLst>
            </a:custGeom>
            <a:solidFill>
              <a:srgbClr val="EF8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1" name="Freeform 25"/>
            <p:cNvSpPr>
              <a:spLocks/>
            </p:cNvSpPr>
            <p:nvPr/>
          </p:nvSpPr>
          <p:spPr bwMode="auto">
            <a:xfrm>
              <a:off x="522" y="1674"/>
              <a:ext cx="138" cy="76"/>
            </a:xfrm>
            <a:custGeom>
              <a:avLst/>
              <a:gdLst>
                <a:gd name="T0" fmla="*/ 2 w 31"/>
                <a:gd name="T1" fmla="*/ 5 h 17"/>
                <a:gd name="T2" fmla="*/ 28 w 31"/>
                <a:gd name="T3" fmla="*/ 14 h 17"/>
                <a:gd name="T4" fmla="*/ 2 w 31"/>
                <a:gd name="T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7">
                  <a:moveTo>
                    <a:pt x="2" y="5"/>
                  </a:moveTo>
                  <a:cubicBezTo>
                    <a:pt x="3" y="0"/>
                    <a:pt x="31" y="8"/>
                    <a:pt x="28" y="14"/>
                  </a:cubicBezTo>
                  <a:cubicBezTo>
                    <a:pt x="26" y="17"/>
                    <a:pt x="0" y="9"/>
                    <a:pt x="2" y="5"/>
                  </a:cubicBezTo>
                  <a:close/>
                </a:path>
              </a:pathLst>
            </a:custGeom>
            <a:solidFill>
              <a:srgbClr val="F39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2" name="Freeform 26"/>
            <p:cNvSpPr>
              <a:spLocks/>
            </p:cNvSpPr>
            <p:nvPr/>
          </p:nvSpPr>
          <p:spPr bwMode="auto">
            <a:xfrm>
              <a:off x="531" y="1683"/>
              <a:ext cx="116" cy="53"/>
            </a:xfrm>
            <a:custGeom>
              <a:avLst/>
              <a:gdLst>
                <a:gd name="T0" fmla="*/ 1 w 26"/>
                <a:gd name="T1" fmla="*/ 3 h 12"/>
                <a:gd name="T2" fmla="*/ 24 w 26"/>
                <a:gd name="T3" fmla="*/ 11 h 12"/>
                <a:gd name="T4" fmla="*/ 1 w 26"/>
                <a:gd name="T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2">
                  <a:moveTo>
                    <a:pt x="1" y="3"/>
                  </a:moveTo>
                  <a:cubicBezTo>
                    <a:pt x="1" y="0"/>
                    <a:pt x="26" y="7"/>
                    <a:pt x="24" y="11"/>
                  </a:cubicBezTo>
                  <a:cubicBezTo>
                    <a:pt x="23" y="12"/>
                    <a:pt x="0" y="6"/>
                    <a:pt x="1" y="3"/>
                  </a:cubicBezTo>
                  <a:close/>
                </a:path>
              </a:pathLst>
            </a:custGeom>
            <a:solidFill>
              <a:srgbClr val="F89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3" name="Freeform 27"/>
            <p:cNvSpPr>
              <a:spLocks/>
            </p:cNvSpPr>
            <p:nvPr/>
          </p:nvSpPr>
          <p:spPr bwMode="auto">
            <a:xfrm>
              <a:off x="575" y="1674"/>
              <a:ext cx="258" cy="200"/>
            </a:xfrm>
            <a:custGeom>
              <a:avLst/>
              <a:gdLst>
                <a:gd name="T0" fmla="*/ 51 w 58"/>
                <a:gd name="T1" fmla="*/ 45 h 45"/>
                <a:gd name="T2" fmla="*/ 44 w 58"/>
                <a:gd name="T3" fmla="*/ 43 h 45"/>
                <a:gd name="T4" fmla="*/ 41 w 58"/>
                <a:gd name="T5" fmla="*/ 42 h 45"/>
                <a:gd name="T6" fmla="*/ 40 w 58"/>
                <a:gd name="T7" fmla="*/ 42 h 45"/>
                <a:gd name="T8" fmla="*/ 37 w 58"/>
                <a:gd name="T9" fmla="*/ 40 h 45"/>
                <a:gd name="T10" fmla="*/ 35 w 58"/>
                <a:gd name="T11" fmla="*/ 40 h 45"/>
                <a:gd name="T12" fmla="*/ 32 w 58"/>
                <a:gd name="T13" fmla="*/ 39 h 45"/>
                <a:gd name="T14" fmla="*/ 26 w 58"/>
                <a:gd name="T15" fmla="*/ 37 h 45"/>
                <a:gd name="T16" fmla="*/ 23 w 58"/>
                <a:gd name="T17" fmla="*/ 36 h 45"/>
                <a:gd name="T18" fmla="*/ 22 w 58"/>
                <a:gd name="T19" fmla="*/ 35 h 45"/>
                <a:gd name="T20" fmla="*/ 19 w 58"/>
                <a:gd name="T21" fmla="*/ 34 h 45"/>
                <a:gd name="T22" fmla="*/ 17 w 58"/>
                <a:gd name="T23" fmla="*/ 33 h 45"/>
                <a:gd name="T24" fmla="*/ 14 w 58"/>
                <a:gd name="T25" fmla="*/ 32 h 45"/>
                <a:gd name="T26" fmla="*/ 12 w 58"/>
                <a:gd name="T27" fmla="*/ 31 h 45"/>
                <a:gd name="T28" fmla="*/ 20 w 58"/>
                <a:gd name="T29" fmla="*/ 3 h 45"/>
                <a:gd name="T30" fmla="*/ 22 w 58"/>
                <a:gd name="T31" fmla="*/ 4 h 45"/>
                <a:gd name="T32" fmla="*/ 25 w 58"/>
                <a:gd name="T33" fmla="*/ 5 h 45"/>
                <a:gd name="T34" fmla="*/ 27 w 58"/>
                <a:gd name="T35" fmla="*/ 5 h 45"/>
                <a:gd name="T36" fmla="*/ 30 w 58"/>
                <a:gd name="T37" fmla="*/ 6 h 45"/>
                <a:gd name="T38" fmla="*/ 31 w 58"/>
                <a:gd name="T39" fmla="*/ 7 h 45"/>
                <a:gd name="T40" fmla="*/ 34 w 58"/>
                <a:gd name="T41" fmla="*/ 7 h 45"/>
                <a:gd name="T42" fmla="*/ 40 w 58"/>
                <a:gd name="T43" fmla="*/ 10 h 45"/>
                <a:gd name="T44" fmla="*/ 43 w 58"/>
                <a:gd name="T45" fmla="*/ 10 h 45"/>
                <a:gd name="T46" fmla="*/ 45 w 58"/>
                <a:gd name="T47" fmla="*/ 11 h 45"/>
                <a:gd name="T48" fmla="*/ 48 w 58"/>
                <a:gd name="T49" fmla="*/ 12 h 45"/>
                <a:gd name="T50" fmla="*/ 49 w 58"/>
                <a:gd name="T51" fmla="*/ 12 h 45"/>
                <a:gd name="T52" fmla="*/ 52 w 58"/>
                <a:gd name="T53" fmla="*/ 13 h 45"/>
                <a:gd name="T54" fmla="*/ 58 w 58"/>
                <a:gd name="T55" fmla="*/ 15 h 45"/>
                <a:gd name="T56" fmla="*/ 51 w 58"/>
                <a:gd name="T5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45">
                  <a:moveTo>
                    <a:pt x="51" y="45"/>
                  </a:moveTo>
                  <a:lnTo>
                    <a:pt x="44" y="43"/>
                  </a:lnTo>
                  <a:cubicBezTo>
                    <a:pt x="43" y="44"/>
                    <a:pt x="43" y="44"/>
                    <a:pt x="41" y="42"/>
                  </a:cubicBezTo>
                  <a:cubicBezTo>
                    <a:pt x="41" y="42"/>
                    <a:pt x="40" y="42"/>
                    <a:pt x="40" y="42"/>
                  </a:cubicBezTo>
                  <a:cubicBezTo>
                    <a:pt x="38" y="42"/>
                    <a:pt x="38" y="42"/>
                    <a:pt x="37" y="40"/>
                  </a:cubicBezTo>
                  <a:cubicBezTo>
                    <a:pt x="37" y="40"/>
                    <a:pt x="35" y="40"/>
                    <a:pt x="35" y="40"/>
                  </a:cubicBezTo>
                  <a:cubicBezTo>
                    <a:pt x="34" y="40"/>
                    <a:pt x="34" y="40"/>
                    <a:pt x="32" y="39"/>
                  </a:cubicBezTo>
                  <a:lnTo>
                    <a:pt x="26" y="37"/>
                  </a:lnTo>
                  <a:cubicBezTo>
                    <a:pt x="25" y="37"/>
                    <a:pt x="25" y="37"/>
                    <a:pt x="23" y="36"/>
                  </a:cubicBezTo>
                  <a:cubicBezTo>
                    <a:pt x="23" y="36"/>
                    <a:pt x="22" y="35"/>
                    <a:pt x="22" y="35"/>
                  </a:cubicBezTo>
                  <a:cubicBezTo>
                    <a:pt x="20" y="36"/>
                    <a:pt x="20" y="36"/>
                    <a:pt x="19" y="34"/>
                  </a:cubicBezTo>
                  <a:cubicBezTo>
                    <a:pt x="19" y="34"/>
                    <a:pt x="17" y="33"/>
                    <a:pt x="17" y="33"/>
                  </a:cubicBezTo>
                  <a:cubicBezTo>
                    <a:pt x="16" y="34"/>
                    <a:pt x="16" y="34"/>
                    <a:pt x="14" y="32"/>
                  </a:cubicBezTo>
                  <a:cubicBezTo>
                    <a:pt x="14" y="32"/>
                    <a:pt x="12" y="31"/>
                    <a:pt x="12" y="31"/>
                  </a:cubicBezTo>
                  <a:cubicBezTo>
                    <a:pt x="0" y="26"/>
                    <a:pt x="10" y="0"/>
                    <a:pt x="20" y="3"/>
                  </a:cubicBezTo>
                  <a:cubicBezTo>
                    <a:pt x="20" y="3"/>
                    <a:pt x="22" y="4"/>
                    <a:pt x="22" y="4"/>
                  </a:cubicBezTo>
                  <a:cubicBezTo>
                    <a:pt x="24" y="3"/>
                    <a:pt x="24" y="3"/>
                    <a:pt x="25" y="5"/>
                  </a:cubicBezTo>
                  <a:cubicBezTo>
                    <a:pt x="25" y="5"/>
                    <a:pt x="27" y="5"/>
                    <a:pt x="27" y="5"/>
                  </a:cubicBezTo>
                  <a:cubicBezTo>
                    <a:pt x="29" y="5"/>
                    <a:pt x="29" y="5"/>
                    <a:pt x="30" y="6"/>
                  </a:cubicBezTo>
                  <a:cubicBezTo>
                    <a:pt x="30" y="6"/>
                    <a:pt x="31" y="7"/>
                    <a:pt x="31" y="7"/>
                  </a:cubicBezTo>
                  <a:cubicBezTo>
                    <a:pt x="33" y="6"/>
                    <a:pt x="33" y="6"/>
                    <a:pt x="34" y="7"/>
                  </a:cubicBezTo>
                  <a:lnTo>
                    <a:pt x="40" y="10"/>
                  </a:lnTo>
                  <a:cubicBezTo>
                    <a:pt x="42" y="9"/>
                    <a:pt x="42" y="9"/>
                    <a:pt x="43" y="10"/>
                  </a:cubicBezTo>
                  <a:cubicBezTo>
                    <a:pt x="43" y="10"/>
                    <a:pt x="45" y="11"/>
                    <a:pt x="45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8" y="12"/>
                    <a:pt x="49" y="12"/>
                    <a:pt x="49" y="12"/>
                  </a:cubicBezTo>
                  <a:cubicBezTo>
                    <a:pt x="51" y="12"/>
                    <a:pt x="51" y="12"/>
                    <a:pt x="52" y="13"/>
                  </a:cubicBezTo>
                  <a:lnTo>
                    <a:pt x="58" y="15"/>
                  </a:lnTo>
                  <a:cubicBezTo>
                    <a:pt x="43" y="17"/>
                    <a:pt x="44" y="41"/>
                    <a:pt x="51" y="45"/>
                  </a:cubicBezTo>
                  <a:close/>
                </a:path>
              </a:pathLst>
            </a:custGeom>
            <a:solidFill>
              <a:srgbClr val="8D969D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84" name="Freeform 28"/>
            <p:cNvSpPr>
              <a:spLocks/>
            </p:cNvSpPr>
            <p:nvPr/>
          </p:nvSpPr>
          <p:spPr bwMode="auto">
            <a:xfrm>
              <a:off x="602" y="1692"/>
              <a:ext cx="213" cy="151"/>
            </a:xfrm>
            <a:custGeom>
              <a:avLst/>
              <a:gdLst>
                <a:gd name="T0" fmla="*/ 39 w 48"/>
                <a:gd name="T1" fmla="*/ 34 h 34"/>
                <a:gd name="T2" fmla="*/ 2 w 48"/>
                <a:gd name="T3" fmla="*/ 21 h 34"/>
                <a:gd name="T4" fmla="*/ 10 w 48"/>
                <a:gd name="T5" fmla="*/ 0 h 34"/>
                <a:gd name="T6" fmla="*/ 48 w 48"/>
                <a:gd name="T7" fmla="*/ 12 h 34"/>
                <a:gd name="T8" fmla="*/ 39 w 4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4">
                  <a:moveTo>
                    <a:pt x="39" y="34"/>
                  </a:moveTo>
                  <a:lnTo>
                    <a:pt x="2" y="21"/>
                  </a:lnTo>
                  <a:cubicBezTo>
                    <a:pt x="0" y="11"/>
                    <a:pt x="5" y="2"/>
                    <a:pt x="10" y="0"/>
                  </a:cubicBezTo>
                  <a:cubicBezTo>
                    <a:pt x="12" y="0"/>
                    <a:pt x="48" y="12"/>
                    <a:pt x="48" y="12"/>
                  </a:cubicBezTo>
                  <a:cubicBezTo>
                    <a:pt x="39" y="17"/>
                    <a:pt x="38" y="28"/>
                    <a:pt x="39" y="34"/>
                  </a:cubicBezTo>
                  <a:close/>
                </a:path>
              </a:pathLst>
            </a:custGeom>
            <a:solidFill>
              <a:srgbClr val="8D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5" name="Freeform 29"/>
            <p:cNvSpPr>
              <a:spLocks/>
            </p:cNvSpPr>
            <p:nvPr/>
          </p:nvSpPr>
          <p:spPr bwMode="auto">
            <a:xfrm>
              <a:off x="602" y="1696"/>
              <a:ext cx="209" cy="143"/>
            </a:xfrm>
            <a:custGeom>
              <a:avLst/>
              <a:gdLst>
                <a:gd name="T0" fmla="*/ 39 w 47"/>
                <a:gd name="T1" fmla="*/ 32 h 32"/>
                <a:gd name="T2" fmla="*/ 2 w 47"/>
                <a:gd name="T3" fmla="*/ 19 h 32"/>
                <a:gd name="T4" fmla="*/ 9 w 47"/>
                <a:gd name="T5" fmla="*/ 0 h 32"/>
                <a:gd name="T6" fmla="*/ 47 w 47"/>
                <a:gd name="T7" fmla="*/ 12 h 32"/>
                <a:gd name="T8" fmla="*/ 39 w 4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2">
                  <a:moveTo>
                    <a:pt x="39" y="32"/>
                  </a:moveTo>
                  <a:lnTo>
                    <a:pt x="2" y="19"/>
                  </a:lnTo>
                  <a:cubicBezTo>
                    <a:pt x="0" y="11"/>
                    <a:pt x="5" y="2"/>
                    <a:pt x="9" y="0"/>
                  </a:cubicBezTo>
                  <a:cubicBezTo>
                    <a:pt x="11" y="0"/>
                    <a:pt x="47" y="12"/>
                    <a:pt x="47" y="12"/>
                  </a:cubicBezTo>
                  <a:cubicBezTo>
                    <a:pt x="39" y="16"/>
                    <a:pt x="38" y="27"/>
                    <a:pt x="39" y="32"/>
                  </a:cubicBezTo>
                  <a:close/>
                </a:path>
              </a:pathLst>
            </a:custGeom>
            <a:solidFill>
              <a:srgbClr val="949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6" name="Freeform 30"/>
            <p:cNvSpPr>
              <a:spLocks/>
            </p:cNvSpPr>
            <p:nvPr/>
          </p:nvSpPr>
          <p:spPr bwMode="auto">
            <a:xfrm>
              <a:off x="607" y="1696"/>
              <a:ext cx="199" cy="138"/>
            </a:xfrm>
            <a:custGeom>
              <a:avLst/>
              <a:gdLst>
                <a:gd name="T0" fmla="*/ 38 w 45"/>
                <a:gd name="T1" fmla="*/ 31 h 31"/>
                <a:gd name="T2" fmla="*/ 1 w 45"/>
                <a:gd name="T3" fmla="*/ 18 h 31"/>
                <a:gd name="T4" fmla="*/ 8 w 45"/>
                <a:gd name="T5" fmla="*/ 0 h 31"/>
                <a:gd name="T6" fmla="*/ 45 w 45"/>
                <a:gd name="T7" fmla="*/ 12 h 31"/>
                <a:gd name="T8" fmla="*/ 38 w 45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1">
                  <a:moveTo>
                    <a:pt x="38" y="31"/>
                  </a:moveTo>
                  <a:lnTo>
                    <a:pt x="1" y="18"/>
                  </a:lnTo>
                  <a:cubicBezTo>
                    <a:pt x="0" y="11"/>
                    <a:pt x="4" y="3"/>
                    <a:pt x="8" y="0"/>
                  </a:cubicBezTo>
                  <a:cubicBezTo>
                    <a:pt x="10" y="1"/>
                    <a:pt x="45" y="12"/>
                    <a:pt x="45" y="12"/>
                  </a:cubicBezTo>
                  <a:cubicBezTo>
                    <a:pt x="39" y="16"/>
                    <a:pt x="37" y="26"/>
                    <a:pt x="38" y="31"/>
                  </a:cubicBezTo>
                  <a:close/>
                </a:path>
              </a:pathLst>
            </a:custGeom>
            <a:solidFill>
              <a:srgbClr val="9CA4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7" name="Freeform 31"/>
            <p:cNvSpPr>
              <a:spLocks/>
            </p:cNvSpPr>
            <p:nvPr/>
          </p:nvSpPr>
          <p:spPr bwMode="auto">
            <a:xfrm>
              <a:off x="607" y="1701"/>
              <a:ext cx="195" cy="129"/>
            </a:xfrm>
            <a:custGeom>
              <a:avLst/>
              <a:gdLst>
                <a:gd name="T0" fmla="*/ 38 w 44"/>
                <a:gd name="T1" fmla="*/ 29 h 29"/>
                <a:gd name="T2" fmla="*/ 1 w 44"/>
                <a:gd name="T3" fmla="*/ 17 h 29"/>
                <a:gd name="T4" fmla="*/ 7 w 44"/>
                <a:gd name="T5" fmla="*/ 0 h 29"/>
                <a:gd name="T6" fmla="*/ 44 w 44"/>
                <a:gd name="T7" fmla="*/ 12 h 29"/>
                <a:gd name="T8" fmla="*/ 38 w 4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38" y="29"/>
                  </a:moveTo>
                  <a:lnTo>
                    <a:pt x="1" y="17"/>
                  </a:lnTo>
                  <a:cubicBezTo>
                    <a:pt x="0" y="11"/>
                    <a:pt x="3" y="3"/>
                    <a:pt x="7" y="0"/>
                  </a:cubicBezTo>
                  <a:cubicBezTo>
                    <a:pt x="9" y="1"/>
                    <a:pt x="44" y="12"/>
                    <a:pt x="44" y="12"/>
                  </a:cubicBezTo>
                  <a:cubicBezTo>
                    <a:pt x="39" y="15"/>
                    <a:pt x="38" y="24"/>
                    <a:pt x="38" y="29"/>
                  </a:cubicBezTo>
                  <a:close/>
                </a:path>
              </a:pathLst>
            </a:custGeom>
            <a:solidFill>
              <a:srgbClr val="A3AB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8" name="Freeform 32"/>
            <p:cNvSpPr>
              <a:spLocks/>
            </p:cNvSpPr>
            <p:nvPr/>
          </p:nvSpPr>
          <p:spPr bwMode="auto">
            <a:xfrm>
              <a:off x="607" y="1705"/>
              <a:ext cx="191" cy="120"/>
            </a:xfrm>
            <a:custGeom>
              <a:avLst/>
              <a:gdLst>
                <a:gd name="T0" fmla="*/ 38 w 43"/>
                <a:gd name="T1" fmla="*/ 27 h 27"/>
                <a:gd name="T2" fmla="*/ 1 w 43"/>
                <a:gd name="T3" fmla="*/ 15 h 27"/>
                <a:gd name="T4" fmla="*/ 6 w 43"/>
                <a:gd name="T5" fmla="*/ 0 h 27"/>
                <a:gd name="T6" fmla="*/ 43 w 43"/>
                <a:gd name="T7" fmla="*/ 12 h 27"/>
                <a:gd name="T8" fmla="*/ 38 w 4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7">
                  <a:moveTo>
                    <a:pt x="38" y="27"/>
                  </a:moveTo>
                  <a:lnTo>
                    <a:pt x="1" y="15"/>
                  </a:lnTo>
                  <a:cubicBezTo>
                    <a:pt x="0" y="10"/>
                    <a:pt x="3" y="3"/>
                    <a:pt x="6" y="0"/>
                  </a:cubicBezTo>
                  <a:cubicBezTo>
                    <a:pt x="8" y="0"/>
                    <a:pt x="43" y="12"/>
                    <a:pt x="43" y="12"/>
                  </a:cubicBezTo>
                  <a:cubicBezTo>
                    <a:pt x="39" y="14"/>
                    <a:pt x="38" y="22"/>
                    <a:pt x="38" y="27"/>
                  </a:cubicBezTo>
                  <a:close/>
                </a:path>
              </a:pathLst>
            </a:custGeom>
            <a:solidFill>
              <a:srgbClr val="ACB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9" name="Freeform 33"/>
            <p:cNvSpPr>
              <a:spLocks/>
            </p:cNvSpPr>
            <p:nvPr/>
          </p:nvSpPr>
          <p:spPr bwMode="auto">
            <a:xfrm>
              <a:off x="607" y="1710"/>
              <a:ext cx="191" cy="111"/>
            </a:xfrm>
            <a:custGeom>
              <a:avLst/>
              <a:gdLst>
                <a:gd name="T0" fmla="*/ 38 w 43"/>
                <a:gd name="T1" fmla="*/ 25 h 25"/>
                <a:gd name="T2" fmla="*/ 1 w 43"/>
                <a:gd name="T3" fmla="*/ 13 h 25"/>
                <a:gd name="T4" fmla="*/ 6 w 43"/>
                <a:gd name="T5" fmla="*/ 0 h 25"/>
                <a:gd name="T6" fmla="*/ 43 w 43"/>
                <a:gd name="T7" fmla="*/ 11 h 25"/>
                <a:gd name="T8" fmla="*/ 38 w 43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5">
                  <a:moveTo>
                    <a:pt x="38" y="25"/>
                  </a:moveTo>
                  <a:lnTo>
                    <a:pt x="1" y="13"/>
                  </a:lnTo>
                  <a:cubicBezTo>
                    <a:pt x="0" y="10"/>
                    <a:pt x="2" y="3"/>
                    <a:pt x="6" y="0"/>
                  </a:cubicBezTo>
                  <a:cubicBezTo>
                    <a:pt x="7" y="0"/>
                    <a:pt x="43" y="11"/>
                    <a:pt x="43" y="11"/>
                  </a:cubicBezTo>
                  <a:cubicBezTo>
                    <a:pt x="40" y="13"/>
                    <a:pt x="38" y="21"/>
                    <a:pt x="38" y="25"/>
                  </a:cubicBezTo>
                  <a:close/>
                </a:path>
              </a:pathLst>
            </a:custGeom>
            <a:solidFill>
              <a:srgbClr val="B1B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0" name="Freeform 34"/>
            <p:cNvSpPr>
              <a:spLocks/>
            </p:cNvSpPr>
            <p:nvPr/>
          </p:nvSpPr>
          <p:spPr bwMode="auto">
            <a:xfrm>
              <a:off x="607" y="1710"/>
              <a:ext cx="186" cy="106"/>
            </a:xfrm>
            <a:custGeom>
              <a:avLst/>
              <a:gdLst>
                <a:gd name="T0" fmla="*/ 38 w 42"/>
                <a:gd name="T1" fmla="*/ 24 h 24"/>
                <a:gd name="T2" fmla="*/ 1 w 42"/>
                <a:gd name="T3" fmla="*/ 12 h 24"/>
                <a:gd name="T4" fmla="*/ 5 w 42"/>
                <a:gd name="T5" fmla="*/ 0 h 24"/>
                <a:gd name="T6" fmla="*/ 42 w 42"/>
                <a:gd name="T7" fmla="*/ 12 h 24"/>
                <a:gd name="T8" fmla="*/ 38 w 4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38" y="24"/>
                  </a:moveTo>
                  <a:lnTo>
                    <a:pt x="1" y="12"/>
                  </a:lnTo>
                  <a:cubicBezTo>
                    <a:pt x="0" y="10"/>
                    <a:pt x="2" y="3"/>
                    <a:pt x="5" y="0"/>
                  </a:cubicBezTo>
                  <a:cubicBezTo>
                    <a:pt x="7" y="1"/>
                    <a:pt x="42" y="12"/>
                    <a:pt x="42" y="12"/>
                  </a:cubicBezTo>
                  <a:cubicBezTo>
                    <a:pt x="40" y="14"/>
                    <a:pt x="38" y="20"/>
                    <a:pt x="38" y="24"/>
                  </a:cubicBezTo>
                  <a:close/>
                </a:path>
              </a:pathLst>
            </a:custGeom>
            <a:solidFill>
              <a:srgbClr val="BBC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1" name="Freeform 35"/>
            <p:cNvSpPr>
              <a:spLocks/>
            </p:cNvSpPr>
            <p:nvPr/>
          </p:nvSpPr>
          <p:spPr bwMode="auto">
            <a:xfrm>
              <a:off x="611" y="1714"/>
              <a:ext cx="178" cy="102"/>
            </a:xfrm>
            <a:custGeom>
              <a:avLst/>
              <a:gdLst>
                <a:gd name="T0" fmla="*/ 37 w 40"/>
                <a:gd name="T1" fmla="*/ 23 h 23"/>
                <a:gd name="T2" fmla="*/ 0 w 40"/>
                <a:gd name="T3" fmla="*/ 10 h 23"/>
                <a:gd name="T4" fmla="*/ 3 w 40"/>
                <a:gd name="T5" fmla="*/ 0 h 23"/>
                <a:gd name="T6" fmla="*/ 40 w 40"/>
                <a:gd name="T7" fmla="*/ 12 h 23"/>
                <a:gd name="T8" fmla="*/ 37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37" y="23"/>
                  </a:moveTo>
                  <a:lnTo>
                    <a:pt x="0" y="10"/>
                  </a:lnTo>
                  <a:cubicBezTo>
                    <a:pt x="0" y="10"/>
                    <a:pt x="0" y="3"/>
                    <a:pt x="3" y="0"/>
                  </a:cubicBezTo>
                  <a:cubicBezTo>
                    <a:pt x="5" y="1"/>
                    <a:pt x="40" y="12"/>
                    <a:pt x="40" y="12"/>
                  </a:cubicBezTo>
                  <a:cubicBezTo>
                    <a:pt x="39" y="13"/>
                    <a:pt x="37" y="18"/>
                    <a:pt x="37" y="23"/>
                  </a:cubicBezTo>
                  <a:close/>
                </a:path>
              </a:pathLst>
            </a:custGeom>
            <a:solidFill>
              <a:srgbClr val="C4C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2" name="Freeform 36"/>
            <p:cNvSpPr>
              <a:spLocks/>
            </p:cNvSpPr>
            <p:nvPr/>
          </p:nvSpPr>
          <p:spPr bwMode="auto">
            <a:xfrm>
              <a:off x="615" y="1714"/>
              <a:ext cx="174" cy="71"/>
            </a:xfrm>
            <a:custGeom>
              <a:avLst/>
              <a:gdLst>
                <a:gd name="T0" fmla="*/ 37 w 39"/>
                <a:gd name="T1" fmla="*/ 16 h 16"/>
                <a:gd name="T2" fmla="*/ 0 w 39"/>
                <a:gd name="T3" fmla="*/ 4 h 16"/>
                <a:gd name="T4" fmla="*/ 2 w 39"/>
                <a:gd name="T5" fmla="*/ 0 h 16"/>
                <a:gd name="T6" fmla="*/ 39 w 39"/>
                <a:gd name="T7" fmla="*/ 12 h 16"/>
                <a:gd name="T8" fmla="*/ 37 w 3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37" y="16"/>
                  </a:moveTo>
                  <a:lnTo>
                    <a:pt x="0" y="4"/>
                  </a:lnTo>
                  <a:cubicBezTo>
                    <a:pt x="0" y="3"/>
                    <a:pt x="0" y="2"/>
                    <a:pt x="2" y="0"/>
                  </a:cubicBezTo>
                  <a:cubicBezTo>
                    <a:pt x="4" y="1"/>
                    <a:pt x="39" y="12"/>
                    <a:pt x="39" y="12"/>
                  </a:cubicBezTo>
                  <a:cubicBezTo>
                    <a:pt x="38" y="13"/>
                    <a:pt x="38" y="14"/>
                    <a:pt x="37" y="16"/>
                  </a:cubicBezTo>
                  <a:close/>
                </a:path>
              </a:pathLst>
            </a:custGeom>
            <a:solidFill>
              <a:srgbClr val="C4C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3" name="Freeform 37"/>
            <p:cNvSpPr>
              <a:spLocks/>
            </p:cNvSpPr>
            <p:nvPr/>
          </p:nvSpPr>
          <p:spPr bwMode="auto">
            <a:xfrm>
              <a:off x="615" y="1719"/>
              <a:ext cx="174" cy="62"/>
            </a:xfrm>
            <a:custGeom>
              <a:avLst/>
              <a:gdLst>
                <a:gd name="T0" fmla="*/ 39 w 39"/>
                <a:gd name="T1" fmla="*/ 11 h 14"/>
                <a:gd name="T2" fmla="*/ 37 w 39"/>
                <a:gd name="T3" fmla="*/ 14 h 14"/>
                <a:gd name="T4" fmla="*/ 0 w 39"/>
                <a:gd name="T5" fmla="*/ 3 h 14"/>
                <a:gd name="T6" fmla="*/ 2 w 39"/>
                <a:gd name="T7" fmla="*/ 0 h 14"/>
                <a:gd name="T8" fmla="*/ 39 w 39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39" y="11"/>
                  </a:moveTo>
                  <a:cubicBezTo>
                    <a:pt x="38" y="12"/>
                    <a:pt x="38" y="13"/>
                    <a:pt x="37" y="14"/>
                  </a:cubicBezTo>
                  <a:lnTo>
                    <a:pt x="0" y="3"/>
                  </a:lnTo>
                  <a:cubicBezTo>
                    <a:pt x="1" y="1"/>
                    <a:pt x="1" y="1"/>
                    <a:pt x="2" y="0"/>
                  </a:cubicBezTo>
                  <a:cubicBezTo>
                    <a:pt x="4" y="0"/>
                    <a:pt x="39" y="11"/>
                    <a:pt x="39" y="11"/>
                  </a:cubicBezTo>
                  <a:close/>
                </a:path>
              </a:pathLst>
            </a:custGeom>
            <a:solidFill>
              <a:srgbClr val="D0D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4" name="Freeform 38"/>
            <p:cNvSpPr>
              <a:spLocks/>
            </p:cNvSpPr>
            <p:nvPr/>
          </p:nvSpPr>
          <p:spPr bwMode="auto">
            <a:xfrm>
              <a:off x="615" y="1719"/>
              <a:ext cx="174" cy="62"/>
            </a:xfrm>
            <a:custGeom>
              <a:avLst/>
              <a:gdLst>
                <a:gd name="T0" fmla="*/ 39 w 39"/>
                <a:gd name="T1" fmla="*/ 12 h 14"/>
                <a:gd name="T2" fmla="*/ 38 w 39"/>
                <a:gd name="T3" fmla="*/ 14 h 14"/>
                <a:gd name="T4" fmla="*/ 0 w 39"/>
                <a:gd name="T5" fmla="*/ 2 h 14"/>
                <a:gd name="T6" fmla="*/ 2 w 39"/>
                <a:gd name="T7" fmla="*/ 0 h 14"/>
                <a:gd name="T8" fmla="*/ 39 w 39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39" y="12"/>
                  </a:moveTo>
                  <a:cubicBezTo>
                    <a:pt x="38" y="12"/>
                    <a:pt x="38" y="13"/>
                    <a:pt x="38" y="14"/>
                  </a:cubicBezTo>
                  <a:lnTo>
                    <a:pt x="0" y="2"/>
                  </a:lnTo>
                  <a:cubicBezTo>
                    <a:pt x="1" y="1"/>
                    <a:pt x="1" y="1"/>
                    <a:pt x="2" y="0"/>
                  </a:cubicBezTo>
                  <a:cubicBezTo>
                    <a:pt x="4" y="1"/>
                    <a:pt x="39" y="12"/>
                    <a:pt x="39" y="12"/>
                  </a:cubicBezTo>
                  <a:close/>
                </a:path>
              </a:pathLst>
            </a:custGeom>
            <a:solidFill>
              <a:srgbClr val="D6DE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5" name="Freeform 39"/>
            <p:cNvSpPr>
              <a:spLocks/>
            </p:cNvSpPr>
            <p:nvPr/>
          </p:nvSpPr>
          <p:spPr bwMode="auto">
            <a:xfrm>
              <a:off x="620" y="1719"/>
              <a:ext cx="169" cy="62"/>
            </a:xfrm>
            <a:custGeom>
              <a:avLst/>
              <a:gdLst>
                <a:gd name="T0" fmla="*/ 38 w 38"/>
                <a:gd name="T1" fmla="*/ 12 h 14"/>
                <a:gd name="T2" fmla="*/ 37 w 38"/>
                <a:gd name="T3" fmla="*/ 14 h 14"/>
                <a:gd name="T4" fmla="*/ 0 w 38"/>
                <a:gd name="T5" fmla="*/ 2 h 14"/>
                <a:gd name="T6" fmla="*/ 1 w 38"/>
                <a:gd name="T7" fmla="*/ 0 h 14"/>
                <a:gd name="T8" fmla="*/ 38 w 38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4">
                  <a:moveTo>
                    <a:pt x="38" y="12"/>
                  </a:moveTo>
                  <a:cubicBezTo>
                    <a:pt x="37" y="13"/>
                    <a:pt x="37" y="13"/>
                    <a:pt x="37" y="14"/>
                  </a:cubicBezTo>
                  <a:lnTo>
                    <a:pt x="0" y="2"/>
                  </a:lnTo>
                  <a:cubicBezTo>
                    <a:pt x="0" y="1"/>
                    <a:pt x="0" y="1"/>
                    <a:pt x="1" y="0"/>
                  </a:cubicBezTo>
                  <a:cubicBezTo>
                    <a:pt x="2" y="1"/>
                    <a:pt x="38" y="12"/>
                    <a:pt x="38" y="12"/>
                  </a:cubicBezTo>
                  <a:close/>
                </a:path>
              </a:pathLst>
            </a:custGeom>
            <a:solidFill>
              <a:srgbClr val="E1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6" name="Freeform 40"/>
            <p:cNvSpPr>
              <a:spLocks/>
            </p:cNvSpPr>
            <p:nvPr/>
          </p:nvSpPr>
          <p:spPr bwMode="auto">
            <a:xfrm>
              <a:off x="620" y="1719"/>
              <a:ext cx="164" cy="57"/>
            </a:xfrm>
            <a:custGeom>
              <a:avLst/>
              <a:gdLst>
                <a:gd name="T0" fmla="*/ 37 w 37"/>
                <a:gd name="T1" fmla="*/ 13 h 13"/>
                <a:gd name="T2" fmla="*/ 0 w 37"/>
                <a:gd name="T3" fmla="*/ 2 h 13"/>
                <a:gd name="T4" fmla="*/ 0 w 37"/>
                <a:gd name="T5" fmla="*/ 1 h 13"/>
                <a:gd name="T6" fmla="*/ 37 w 37"/>
                <a:gd name="T7" fmla="*/ 12 h 13"/>
                <a:gd name="T8" fmla="*/ 37 w 3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">
                  <a:moveTo>
                    <a:pt x="37" y="13"/>
                  </a:moveTo>
                  <a:lnTo>
                    <a:pt x="0" y="2"/>
                  </a:ln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7" y="12"/>
                    <a:pt x="37" y="12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rgbClr val="E9F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7" name="Freeform 41"/>
            <p:cNvSpPr>
              <a:spLocks/>
            </p:cNvSpPr>
            <p:nvPr/>
          </p:nvSpPr>
          <p:spPr bwMode="auto">
            <a:xfrm>
              <a:off x="2868" y="2460"/>
              <a:ext cx="160" cy="62"/>
            </a:xfrm>
            <a:custGeom>
              <a:avLst/>
              <a:gdLst>
                <a:gd name="T0" fmla="*/ 36 w 36"/>
                <a:gd name="T1" fmla="*/ 14 h 14"/>
                <a:gd name="T2" fmla="*/ 33 w 36"/>
                <a:gd name="T3" fmla="*/ 13 h 14"/>
                <a:gd name="T4" fmla="*/ 0 w 36"/>
                <a:gd name="T5" fmla="*/ 7 h 14"/>
                <a:gd name="T6" fmla="*/ 8 w 36"/>
                <a:gd name="T7" fmla="*/ 0 h 14"/>
                <a:gd name="T8" fmla="*/ 36 w 3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">
                  <a:moveTo>
                    <a:pt x="36" y="14"/>
                  </a:moveTo>
                  <a:lnTo>
                    <a:pt x="33" y="13"/>
                  </a:lnTo>
                  <a:lnTo>
                    <a:pt x="0" y="7"/>
                  </a:lnTo>
                  <a:lnTo>
                    <a:pt x="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46535A"/>
            </a:solidFill>
            <a:ln w="0">
              <a:solidFill>
                <a:srgbClr val="24211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698" name="Freeform 42"/>
            <p:cNvSpPr>
              <a:spLocks/>
            </p:cNvSpPr>
            <p:nvPr/>
          </p:nvSpPr>
          <p:spPr bwMode="auto">
            <a:xfrm>
              <a:off x="2868" y="2456"/>
              <a:ext cx="160" cy="66"/>
            </a:xfrm>
            <a:custGeom>
              <a:avLst/>
              <a:gdLst>
                <a:gd name="T0" fmla="*/ 1 w 36"/>
                <a:gd name="T1" fmla="*/ 4 h 15"/>
                <a:gd name="T2" fmla="*/ 33 w 36"/>
                <a:gd name="T3" fmla="*/ 14 h 15"/>
                <a:gd name="T4" fmla="*/ 1 w 36"/>
                <a:gd name="T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5">
                  <a:moveTo>
                    <a:pt x="1" y="4"/>
                  </a:moveTo>
                  <a:cubicBezTo>
                    <a:pt x="0" y="0"/>
                    <a:pt x="28" y="12"/>
                    <a:pt x="33" y="14"/>
                  </a:cubicBezTo>
                  <a:cubicBezTo>
                    <a:pt x="36" y="15"/>
                    <a:pt x="1" y="7"/>
                    <a:pt x="1" y="4"/>
                  </a:cubicBezTo>
                  <a:close/>
                </a:path>
              </a:pathLst>
            </a:custGeom>
            <a:solidFill>
              <a:srgbClr val="465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99" name="Freeform 43"/>
            <p:cNvSpPr>
              <a:spLocks/>
            </p:cNvSpPr>
            <p:nvPr/>
          </p:nvSpPr>
          <p:spPr bwMode="auto">
            <a:xfrm>
              <a:off x="2859" y="2456"/>
              <a:ext cx="165" cy="66"/>
            </a:xfrm>
            <a:custGeom>
              <a:avLst/>
              <a:gdLst>
                <a:gd name="T0" fmla="*/ 34 w 37"/>
                <a:gd name="T1" fmla="*/ 13 h 15"/>
                <a:gd name="T2" fmla="*/ 1 w 37"/>
                <a:gd name="T3" fmla="*/ 3 h 15"/>
                <a:gd name="T4" fmla="*/ 34 w 37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5">
                  <a:moveTo>
                    <a:pt x="34" y="13"/>
                  </a:moveTo>
                  <a:cubicBezTo>
                    <a:pt x="37" y="15"/>
                    <a:pt x="2" y="6"/>
                    <a:pt x="1" y="3"/>
                  </a:cubicBezTo>
                  <a:cubicBezTo>
                    <a:pt x="0" y="0"/>
                    <a:pt x="29" y="12"/>
                    <a:pt x="34" y="13"/>
                  </a:cubicBezTo>
                  <a:close/>
                </a:path>
              </a:pathLst>
            </a:custGeom>
            <a:solidFill>
              <a:srgbClr val="4E5C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0" name="Freeform 44"/>
            <p:cNvSpPr>
              <a:spLocks/>
            </p:cNvSpPr>
            <p:nvPr/>
          </p:nvSpPr>
          <p:spPr bwMode="auto">
            <a:xfrm>
              <a:off x="2846" y="2456"/>
              <a:ext cx="173" cy="66"/>
            </a:xfrm>
            <a:custGeom>
              <a:avLst/>
              <a:gdLst>
                <a:gd name="T0" fmla="*/ 36 w 39"/>
                <a:gd name="T1" fmla="*/ 13 h 15"/>
                <a:gd name="T2" fmla="*/ 2 w 39"/>
                <a:gd name="T3" fmla="*/ 3 h 15"/>
                <a:gd name="T4" fmla="*/ 36 w 39"/>
                <a:gd name="T5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15">
                  <a:moveTo>
                    <a:pt x="36" y="13"/>
                  </a:moveTo>
                  <a:cubicBezTo>
                    <a:pt x="39" y="15"/>
                    <a:pt x="4" y="5"/>
                    <a:pt x="2" y="3"/>
                  </a:cubicBezTo>
                  <a:cubicBezTo>
                    <a:pt x="0" y="0"/>
                    <a:pt x="31" y="11"/>
                    <a:pt x="36" y="13"/>
                  </a:cubicBezTo>
                  <a:close/>
                </a:path>
              </a:pathLst>
            </a:custGeom>
            <a:solidFill>
              <a:srgbClr val="566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1" name="Freeform 45"/>
            <p:cNvSpPr>
              <a:spLocks/>
            </p:cNvSpPr>
            <p:nvPr/>
          </p:nvSpPr>
          <p:spPr bwMode="auto">
            <a:xfrm>
              <a:off x="2837" y="2456"/>
              <a:ext cx="182" cy="62"/>
            </a:xfrm>
            <a:custGeom>
              <a:avLst/>
              <a:gdLst>
                <a:gd name="T0" fmla="*/ 37 w 41"/>
                <a:gd name="T1" fmla="*/ 13 h 14"/>
                <a:gd name="T2" fmla="*/ 3 w 41"/>
                <a:gd name="T3" fmla="*/ 2 h 14"/>
                <a:gd name="T4" fmla="*/ 37 w 41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4">
                  <a:moveTo>
                    <a:pt x="37" y="13"/>
                  </a:moveTo>
                  <a:cubicBezTo>
                    <a:pt x="41" y="14"/>
                    <a:pt x="5" y="4"/>
                    <a:pt x="3" y="2"/>
                  </a:cubicBezTo>
                  <a:cubicBezTo>
                    <a:pt x="0" y="0"/>
                    <a:pt x="33" y="11"/>
                    <a:pt x="37" y="13"/>
                  </a:cubicBezTo>
                  <a:close/>
                </a:path>
              </a:pathLst>
            </a:custGeom>
            <a:solidFill>
              <a:srgbClr val="60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2" name="Freeform 46"/>
            <p:cNvSpPr>
              <a:spLocks/>
            </p:cNvSpPr>
            <p:nvPr/>
          </p:nvSpPr>
          <p:spPr bwMode="auto">
            <a:xfrm>
              <a:off x="2828" y="2456"/>
              <a:ext cx="187" cy="62"/>
            </a:xfrm>
            <a:custGeom>
              <a:avLst/>
              <a:gdLst>
                <a:gd name="T0" fmla="*/ 3 w 42"/>
                <a:gd name="T1" fmla="*/ 2 h 14"/>
                <a:gd name="T2" fmla="*/ 38 w 42"/>
                <a:gd name="T3" fmla="*/ 13 h 14"/>
                <a:gd name="T4" fmla="*/ 3 w 42"/>
                <a:gd name="T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4">
                  <a:moveTo>
                    <a:pt x="3" y="2"/>
                  </a:moveTo>
                  <a:cubicBezTo>
                    <a:pt x="0" y="0"/>
                    <a:pt x="34" y="11"/>
                    <a:pt x="38" y="13"/>
                  </a:cubicBezTo>
                  <a:cubicBezTo>
                    <a:pt x="42" y="14"/>
                    <a:pt x="5" y="3"/>
                    <a:pt x="3" y="2"/>
                  </a:cubicBezTo>
                  <a:close/>
                </a:path>
              </a:pathLst>
            </a:custGeom>
            <a:solidFill>
              <a:srgbClr val="68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3" name="Freeform 47"/>
            <p:cNvSpPr>
              <a:spLocks/>
            </p:cNvSpPr>
            <p:nvPr/>
          </p:nvSpPr>
          <p:spPr bwMode="auto">
            <a:xfrm>
              <a:off x="2571" y="2336"/>
              <a:ext cx="377" cy="169"/>
            </a:xfrm>
            <a:custGeom>
              <a:avLst/>
              <a:gdLst>
                <a:gd name="T0" fmla="*/ 22 w 85"/>
                <a:gd name="T1" fmla="*/ 0 h 38"/>
                <a:gd name="T2" fmla="*/ 85 w 85"/>
                <a:gd name="T3" fmla="*/ 33 h 38"/>
                <a:gd name="T4" fmla="*/ 72 w 85"/>
                <a:gd name="T5" fmla="*/ 32 h 38"/>
                <a:gd name="T6" fmla="*/ 81 w 85"/>
                <a:gd name="T7" fmla="*/ 38 h 38"/>
                <a:gd name="T8" fmla="*/ 53 w 85"/>
                <a:gd name="T9" fmla="*/ 34 h 38"/>
                <a:gd name="T10" fmla="*/ 9 w 85"/>
                <a:gd name="T11" fmla="*/ 27 h 38"/>
                <a:gd name="T12" fmla="*/ 4 w 85"/>
                <a:gd name="T13" fmla="*/ 18 h 38"/>
                <a:gd name="T14" fmla="*/ 28 w 85"/>
                <a:gd name="T15" fmla="*/ 14 h 38"/>
                <a:gd name="T16" fmla="*/ 22 w 85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38">
                  <a:moveTo>
                    <a:pt x="22" y="0"/>
                  </a:moveTo>
                  <a:cubicBezTo>
                    <a:pt x="22" y="0"/>
                    <a:pt x="59" y="20"/>
                    <a:pt x="85" y="33"/>
                  </a:cubicBezTo>
                  <a:cubicBezTo>
                    <a:pt x="85" y="33"/>
                    <a:pt x="67" y="30"/>
                    <a:pt x="72" y="32"/>
                  </a:cubicBezTo>
                  <a:cubicBezTo>
                    <a:pt x="79" y="36"/>
                    <a:pt x="81" y="38"/>
                    <a:pt x="81" y="38"/>
                  </a:cubicBezTo>
                  <a:cubicBezTo>
                    <a:pt x="81" y="38"/>
                    <a:pt x="62" y="35"/>
                    <a:pt x="53" y="34"/>
                  </a:cubicBezTo>
                  <a:cubicBezTo>
                    <a:pt x="43" y="33"/>
                    <a:pt x="22" y="29"/>
                    <a:pt x="9" y="27"/>
                  </a:cubicBezTo>
                  <a:cubicBezTo>
                    <a:pt x="0" y="26"/>
                    <a:pt x="0" y="20"/>
                    <a:pt x="4" y="18"/>
                  </a:cubicBezTo>
                  <a:cubicBezTo>
                    <a:pt x="11" y="14"/>
                    <a:pt x="28" y="14"/>
                    <a:pt x="28" y="1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C5B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4" name="Freeform 48"/>
            <p:cNvSpPr>
              <a:spLocks/>
            </p:cNvSpPr>
            <p:nvPr/>
          </p:nvSpPr>
          <p:spPr bwMode="auto">
            <a:xfrm>
              <a:off x="620" y="1696"/>
              <a:ext cx="58" cy="125"/>
            </a:xfrm>
            <a:custGeom>
              <a:avLst/>
              <a:gdLst>
                <a:gd name="T0" fmla="*/ 13 w 13"/>
                <a:gd name="T1" fmla="*/ 0 h 28"/>
                <a:gd name="T2" fmla="*/ 7 w 13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8">
                  <a:moveTo>
                    <a:pt x="13" y="0"/>
                  </a:moveTo>
                  <a:cubicBezTo>
                    <a:pt x="8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5" name="Freeform 49"/>
            <p:cNvSpPr>
              <a:spLocks/>
            </p:cNvSpPr>
            <p:nvPr/>
          </p:nvSpPr>
          <p:spPr bwMode="auto">
            <a:xfrm>
              <a:off x="620" y="1696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6" name="Freeform 50"/>
            <p:cNvSpPr>
              <a:spLocks/>
            </p:cNvSpPr>
            <p:nvPr/>
          </p:nvSpPr>
          <p:spPr bwMode="auto">
            <a:xfrm>
              <a:off x="620" y="1696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2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7" name="Freeform 51"/>
            <p:cNvSpPr>
              <a:spLocks/>
            </p:cNvSpPr>
            <p:nvPr/>
          </p:nvSpPr>
          <p:spPr bwMode="auto">
            <a:xfrm>
              <a:off x="624" y="1696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3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3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8" name="Freeform 52"/>
            <p:cNvSpPr>
              <a:spLocks/>
            </p:cNvSpPr>
            <p:nvPr/>
          </p:nvSpPr>
          <p:spPr bwMode="auto">
            <a:xfrm>
              <a:off x="624" y="1696"/>
              <a:ext cx="45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5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9" name="Freeform 53"/>
            <p:cNvSpPr>
              <a:spLocks/>
            </p:cNvSpPr>
            <p:nvPr/>
          </p:nvSpPr>
          <p:spPr bwMode="auto">
            <a:xfrm>
              <a:off x="624" y="1696"/>
              <a:ext cx="40" cy="94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3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0" name="Freeform 54"/>
            <p:cNvSpPr>
              <a:spLocks/>
            </p:cNvSpPr>
            <p:nvPr/>
          </p:nvSpPr>
          <p:spPr bwMode="auto">
            <a:xfrm>
              <a:off x="2668" y="2336"/>
              <a:ext cx="280" cy="146"/>
            </a:xfrm>
            <a:custGeom>
              <a:avLst/>
              <a:gdLst>
                <a:gd name="T0" fmla="*/ 0 w 63"/>
                <a:gd name="T1" fmla="*/ 0 h 33"/>
                <a:gd name="T2" fmla="*/ 63 w 63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" h="33">
                  <a:moveTo>
                    <a:pt x="0" y="0"/>
                  </a:moveTo>
                  <a:cubicBezTo>
                    <a:pt x="0" y="0"/>
                    <a:pt x="37" y="20"/>
                    <a:pt x="63" y="33"/>
                  </a:cubicBez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1" name="Freeform 55"/>
            <p:cNvSpPr>
              <a:spLocks/>
            </p:cNvSpPr>
            <p:nvPr/>
          </p:nvSpPr>
          <p:spPr bwMode="auto">
            <a:xfrm>
              <a:off x="2593" y="2451"/>
              <a:ext cx="338" cy="54"/>
            </a:xfrm>
            <a:custGeom>
              <a:avLst/>
              <a:gdLst>
                <a:gd name="T0" fmla="*/ 76 w 76"/>
                <a:gd name="T1" fmla="*/ 12 h 12"/>
                <a:gd name="T2" fmla="*/ 48 w 76"/>
                <a:gd name="T3" fmla="*/ 8 h 12"/>
                <a:gd name="T4" fmla="*/ 5 w 76"/>
                <a:gd name="T5" fmla="*/ 1 h 12"/>
                <a:gd name="T6" fmla="*/ 0 w 7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2">
                  <a:moveTo>
                    <a:pt x="76" y="12"/>
                  </a:moveTo>
                  <a:cubicBezTo>
                    <a:pt x="76" y="12"/>
                    <a:pt x="57" y="9"/>
                    <a:pt x="48" y="8"/>
                  </a:cubicBezTo>
                  <a:cubicBezTo>
                    <a:pt x="38" y="7"/>
                    <a:pt x="17" y="3"/>
                    <a:pt x="5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noFill/>
            <a:ln w="0">
              <a:solidFill>
                <a:srgbClr val="2421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2" name="Freeform 56"/>
            <p:cNvSpPr>
              <a:spLocks/>
            </p:cNvSpPr>
            <p:nvPr/>
          </p:nvSpPr>
          <p:spPr bwMode="auto">
            <a:xfrm>
              <a:off x="2579" y="2349"/>
              <a:ext cx="347" cy="142"/>
            </a:xfrm>
            <a:custGeom>
              <a:avLst/>
              <a:gdLst>
                <a:gd name="T0" fmla="*/ 70 w 78"/>
                <a:gd name="T1" fmla="*/ 28 h 32"/>
                <a:gd name="T2" fmla="*/ 75 w 78"/>
                <a:gd name="T3" fmla="*/ 32 h 32"/>
                <a:gd name="T4" fmla="*/ 0 w 78"/>
                <a:gd name="T5" fmla="*/ 18 h 32"/>
                <a:gd name="T6" fmla="*/ 26 w 78"/>
                <a:gd name="T7" fmla="*/ 11 h 32"/>
                <a:gd name="T8" fmla="*/ 22 w 78"/>
                <a:gd name="T9" fmla="*/ 0 h 32"/>
                <a:gd name="T10" fmla="*/ 78 w 78"/>
                <a:gd name="T11" fmla="*/ 29 h 32"/>
                <a:gd name="T12" fmla="*/ 70 w 78"/>
                <a:gd name="T1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32">
                  <a:moveTo>
                    <a:pt x="70" y="28"/>
                  </a:moveTo>
                  <a:lnTo>
                    <a:pt x="75" y="32"/>
                  </a:lnTo>
                  <a:lnTo>
                    <a:pt x="0" y="18"/>
                  </a:lnTo>
                  <a:cubicBezTo>
                    <a:pt x="2" y="12"/>
                    <a:pt x="26" y="11"/>
                    <a:pt x="26" y="11"/>
                  </a:cubicBezTo>
                  <a:lnTo>
                    <a:pt x="22" y="0"/>
                  </a:lnTo>
                  <a:lnTo>
                    <a:pt x="78" y="29"/>
                  </a:lnTo>
                  <a:lnTo>
                    <a:pt x="70" y="28"/>
                  </a:lnTo>
                  <a:close/>
                </a:path>
              </a:pathLst>
            </a:custGeom>
            <a:solidFill>
              <a:srgbClr val="C5B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3" name="Freeform 57"/>
            <p:cNvSpPr>
              <a:spLocks/>
            </p:cNvSpPr>
            <p:nvPr/>
          </p:nvSpPr>
          <p:spPr bwMode="auto">
            <a:xfrm>
              <a:off x="2584" y="2354"/>
              <a:ext cx="338" cy="137"/>
            </a:xfrm>
            <a:custGeom>
              <a:avLst/>
              <a:gdLst>
                <a:gd name="T0" fmla="*/ 0 w 76"/>
                <a:gd name="T1" fmla="*/ 16 h 31"/>
                <a:gd name="T2" fmla="*/ 25 w 76"/>
                <a:gd name="T3" fmla="*/ 10 h 31"/>
                <a:gd name="T4" fmla="*/ 21 w 76"/>
                <a:gd name="T5" fmla="*/ 0 h 31"/>
                <a:gd name="T6" fmla="*/ 76 w 76"/>
                <a:gd name="T7" fmla="*/ 28 h 31"/>
                <a:gd name="T8" fmla="*/ 69 w 76"/>
                <a:gd name="T9" fmla="*/ 27 h 31"/>
                <a:gd name="T10" fmla="*/ 73 w 76"/>
                <a:gd name="T11" fmla="*/ 31 h 31"/>
                <a:gd name="T12" fmla="*/ 0 w 76"/>
                <a:gd name="T13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1">
                  <a:moveTo>
                    <a:pt x="0" y="16"/>
                  </a:moveTo>
                  <a:cubicBezTo>
                    <a:pt x="3" y="11"/>
                    <a:pt x="25" y="10"/>
                    <a:pt x="25" y="10"/>
                  </a:cubicBezTo>
                  <a:lnTo>
                    <a:pt x="21" y="0"/>
                  </a:lnTo>
                  <a:lnTo>
                    <a:pt x="76" y="28"/>
                  </a:lnTo>
                  <a:lnTo>
                    <a:pt x="69" y="27"/>
                  </a:lnTo>
                  <a:lnTo>
                    <a:pt x="73" y="3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9BB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4" name="Freeform 58"/>
            <p:cNvSpPr>
              <a:spLocks/>
            </p:cNvSpPr>
            <p:nvPr/>
          </p:nvSpPr>
          <p:spPr bwMode="auto">
            <a:xfrm>
              <a:off x="2593" y="2358"/>
              <a:ext cx="324" cy="129"/>
            </a:xfrm>
            <a:custGeom>
              <a:avLst/>
              <a:gdLst>
                <a:gd name="T0" fmla="*/ 0 w 73"/>
                <a:gd name="T1" fmla="*/ 13 h 29"/>
                <a:gd name="T2" fmla="*/ 23 w 73"/>
                <a:gd name="T3" fmla="*/ 9 h 29"/>
                <a:gd name="T4" fmla="*/ 19 w 73"/>
                <a:gd name="T5" fmla="*/ 0 h 29"/>
                <a:gd name="T6" fmla="*/ 73 w 73"/>
                <a:gd name="T7" fmla="*/ 27 h 29"/>
                <a:gd name="T8" fmla="*/ 67 w 73"/>
                <a:gd name="T9" fmla="*/ 26 h 29"/>
                <a:gd name="T10" fmla="*/ 71 w 73"/>
                <a:gd name="T11" fmla="*/ 29 h 29"/>
                <a:gd name="T12" fmla="*/ 0 w 73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9">
                  <a:moveTo>
                    <a:pt x="0" y="13"/>
                  </a:moveTo>
                  <a:cubicBezTo>
                    <a:pt x="4" y="10"/>
                    <a:pt x="23" y="9"/>
                    <a:pt x="23" y="9"/>
                  </a:cubicBezTo>
                  <a:lnTo>
                    <a:pt x="19" y="0"/>
                  </a:lnTo>
                  <a:lnTo>
                    <a:pt x="73" y="27"/>
                  </a:lnTo>
                  <a:lnTo>
                    <a:pt x="67" y="26"/>
                  </a:lnTo>
                  <a:lnTo>
                    <a:pt x="71" y="2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DB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5" name="Freeform 59"/>
            <p:cNvSpPr>
              <a:spLocks/>
            </p:cNvSpPr>
            <p:nvPr/>
          </p:nvSpPr>
          <p:spPr bwMode="auto">
            <a:xfrm>
              <a:off x="2602" y="2363"/>
              <a:ext cx="311" cy="124"/>
            </a:xfrm>
            <a:custGeom>
              <a:avLst/>
              <a:gdLst>
                <a:gd name="T0" fmla="*/ 0 w 70"/>
                <a:gd name="T1" fmla="*/ 11 h 28"/>
                <a:gd name="T2" fmla="*/ 20 w 70"/>
                <a:gd name="T3" fmla="*/ 8 h 28"/>
                <a:gd name="T4" fmla="*/ 18 w 70"/>
                <a:gd name="T5" fmla="*/ 0 h 28"/>
                <a:gd name="T6" fmla="*/ 70 w 70"/>
                <a:gd name="T7" fmla="*/ 26 h 28"/>
                <a:gd name="T8" fmla="*/ 65 w 70"/>
                <a:gd name="T9" fmla="*/ 25 h 28"/>
                <a:gd name="T10" fmla="*/ 68 w 70"/>
                <a:gd name="T11" fmla="*/ 28 h 28"/>
                <a:gd name="T12" fmla="*/ 0 w 70"/>
                <a:gd name="T13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8">
                  <a:moveTo>
                    <a:pt x="0" y="11"/>
                  </a:moveTo>
                  <a:cubicBezTo>
                    <a:pt x="4" y="9"/>
                    <a:pt x="20" y="8"/>
                    <a:pt x="20" y="8"/>
                  </a:cubicBezTo>
                  <a:lnTo>
                    <a:pt x="18" y="0"/>
                  </a:lnTo>
                  <a:lnTo>
                    <a:pt x="70" y="26"/>
                  </a:lnTo>
                  <a:lnTo>
                    <a:pt x="65" y="25"/>
                  </a:lnTo>
                  <a:lnTo>
                    <a:pt x="68" y="28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D6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6" name="Freeform 60"/>
            <p:cNvSpPr>
              <a:spLocks/>
            </p:cNvSpPr>
            <p:nvPr/>
          </p:nvSpPr>
          <p:spPr bwMode="auto">
            <a:xfrm>
              <a:off x="2615" y="2367"/>
              <a:ext cx="298" cy="115"/>
            </a:xfrm>
            <a:custGeom>
              <a:avLst/>
              <a:gdLst>
                <a:gd name="T0" fmla="*/ 0 w 67"/>
                <a:gd name="T1" fmla="*/ 10 h 26"/>
                <a:gd name="T2" fmla="*/ 14 w 67"/>
                <a:gd name="T3" fmla="*/ 7 h 26"/>
                <a:gd name="T4" fmla="*/ 17 w 67"/>
                <a:gd name="T5" fmla="*/ 5 h 26"/>
                <a:gd name="T6" fmla="*/ 16 w 67"/>
                <a:gd name="T7" fmla="*/ 0 h 26"/>
                <a:gd name="T8" fmla="*/ 67 w 67"/>
                <a:gd name="T9" fmla="*/ 25 h 26"/>
                <a:gd name="T10" fmla="*/ 67 w 67"/>
                <a:gd name="T11" fmla="*/ 25 h 26"/>
                <a:gd name="T12" fmla="*/ 62 w 67"/>
                <a:gd name="T13" fmla="*/ 24 h 26"/>
                <a:gd name="T14" fmla="*/ 62 w 67"/>
                <a:gd name="T15" fmla="*/ 24 h 26"/>
                <a:gd name="T16" fmla="*/ 63 w 67"/>
                <a:gd name="T17" fmla="*/ 25 h 26"/>
                <a:gd name="T18" fmla="*/ 64 w 67"/>
                <a:gd name="T19" fmla="*/ 26 h 26"/>
                <a:gd name="T20" fmla="*/ 0 w 67"/>
                <a:gd name="T21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26">
                  <a:moveTo>
                    <a:pt x="0" y="10"/>
                  </a:moveTo>
                  <a:cubicBezTo>
                    <a:pt x="3" y="8"/>
                    <a:pt x="10" y="8"/>
                    <a:pt x="14" y="7"/>
                  </a:cubicBezTo>
                  <a:cubicBezTo>
                    <a:pt x="16" y="7"/>
                    <a:pt x="17" y="5"/>
                    <a:pt x="17" y="5"/>
                  </a:cubicBezTo>
                  <a:lnTo>
                    <a:pt x="16" y="0"/>
                  </a:lnTo>
                  <a:lnTo>
                    <a:pt x="67" y="25"/>
                  </a:lnTo>
                  <a:lnTo>
                    <a:pt x="67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5"/>
                  </a:lnTo>
                  <a:lnTo>
                    <a:pt x="64" y="2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7" name="Freeform 61"/>
            <p:cNvSpPr>
              <a:spLocks/>
            </p:cNvSpPr>
            <p:nvPr/>
          </p:nvSpPr>
          <p:spPr bwMode="auto">
            <a:xfrm>
              <a:off x="2628" y="2371"/>
              <a:ext cx="280" cy="111"/>
            </a:xfrm>
            <a:custGeom>
              <a:avLst/>
              <a:gdLst>
                <a:gd name="T0" fmla="*/ 0 w 63"/>
                <a:gd name="T1" fmla="*/ 8 h 25"/>
                <a:gd name="T2" fmla="*/ 13 w 63"/>
                <a:gd name="T3" fmla="*/ 6 h 25"/>
                <a:gd name="T4" fmla="*/ 13 w 63"/>
                <a:gd name="T5" fmla="*/ 2 h 25"/>
                <a:gd name="T6" fmla="*/ 14 w 63"/>
                <a:gd name="T7" fmla="*/ 0 h 25"/>
                <a:gd name="T8" fmla="*/ 63 w 63"/>
                <a:gd name="T9" fmla="*/ 23 h 25"/>
                <a:gd name="T10" fmla="*/ 63 w 63"/>
                <a:gd name="T11" fmla="*/ 24 h 25"/>
                <a:gd name="T12" fmla="*/ 59 w 63"/>
                <a:gd name="T13" fmla="*/ 23 h 25"/>
                <a:gd name="T14" fmla="*/ 59 w 63"/>
                <a:gd name="T15" fmla="*/ 24 h 25"/>
                <a:gd name="T16" fmla="*/ 60 w 63"/>
                <a:gd name="T17" fmla="*/ 24 h 25"/>
                <a:gd name="T18" fmla="*/ 61 w 63"/>
                <a:gd name="T19" fmla="*/ 25 h 25"/>
                <a:gd name="T20" fmla="*/ 0 w 63"/>
                <a:gd name="T2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25">
                  <a:moveTo>
                    <a:pt x="0" y="8"/>
                  </a:moveTo>
                  <a:cubicBezTo>
                    <a:pt x="3" y="7"/>
                    <a:pt x="11" y="6"/>
                    <a:pt x="13" y="6"/>
                  </a:cubicBezTo>
                  <a:cubicBezTo>
                    <a:pt x="14" y="6"/>
                    <a:pt x="13" y="2"/>
                    <a:pt x="13" y="2"/>
                  </a:cubicBezTo>
                  <a:lnTo>
                    <a:pt x="14" y="0"/>
                  </a:lnTo>
                  <a:lnTo>
                    <a:pt x="63" y="23"/>
                  </a:lnTo>
                  <a:lnTo>
                    <a:pt x="63" y="24"/>
                  </a:lnTo>
                  <a:lnTo>
                    <a:pt x="59" y="23"/>
                  </a:lnTo>
                  <a:lnTo>
                    <a:pt x="59" y="24"/>
                  </a:lnTo>
                  <a:lnTo>
                    <a:pt x="60" y="24"/>
                  </a:lnTo>
                  <a:lnTo>
                    <a:pt x="61" y="2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3D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8" name="Freeform 62"/>
            <p:cNvSpPr>
              <a:spLocks/>
            </p:cNvSpPr>
            <p:nvPr/>
          </p:nvSpPr>
          <p:spPr bwMode="auto">
            <a:xfrm>
              <a:off x="2642" y="2376"/>
              <a:ext cx="262" cy="106"/>
            </a:xfrm>
            <a:custGeom>
              <a:avLst/>
              <a:gdLst>
                <a:gd name="T0" fmla="*/ 56 w 59"/>
                <a:gd name="T1" fmla="*/ 22 h 24"/>
                <a:gd name="T2" fmla="*/ 57 w 59"/>
                <a:gd name="T3" fmla="*/ 24 h 24"/>
                <a:gd name="T4" fmla="*/ 0 w 59"/>
                <a:gd name="T5" fmla="*/ 6 h 24"/>
                <a:gd name="T6" fmla="*/ 12 w 59"/>
                <a:gd name="T7" fmla="*/ 5 h 24"/>
                <a:gd name="T8" fmla="*/ 10 w 59"/>
                <a:gd name="T9" fmla="*/ 0 h 24"/>
                <a:gd name="T10" fmla="*/ 59 w 59"/>
                <a:gd name="T11" fmla="*/ 23 h 24"/>
                <a:gd name="T12" fmla="*/ 56 w 59"/>
                <a:gd name="T13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4">
                  <a:moveTo>
                    <a:pt x="56" y="22"/>
                  </a:moveTo>
                  <a:lnTo>
                    <a:pt x="57" y="24"/>
                  </a:lnTo>
                  <a:lnTo>
                    <a:pt x="0" y="6"/>
                  </a:lnTo>
                  <a:cubicBezTo>
                    <a:pt x="4" y="5"/>
                    <a:pt x="12" y="5"/>
                    <a:pt x="12" y="5"/>
                  </a:cubicBezTo>
                  <a:lnTo>
                    <a:pt x="10" y="0"/>
                  </a:lnTo>
                  <a:lnTo>
                    <a:pt x="59" y="23"/>
                  </a:lnTo>
                  <a:lnTo>
                    <a:pt x="56" y="22"/>
                  </a:lnTo>
                  <a:close/>
                </a:path>
              </a:pathLst>
            </a:custGeom>
            <a:solidFill>
              <a:srgbClr val="EAD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19" name="Freeform 63"/>
            <p:cNvSpPr>
              <a:spLocks/>
            </p:cNvSpPr>
            <p:nvPr/>
          </p:nvSpPr>
          <p:spPr bwMode="auto">
            <a:xfrm>
              <a:off x="638" y="1701"/>
              <a:ext cx="62" cy="124"/>
            </a:xfrm>
            <a:custGeom>
              <a:avLst/>
              <a:gdLst>
                <a:gd name="T0" fmla="*/ 14 w 14"/>
                <a:gd name="T1" fmla="*/ 0 h 28"/>
                <a:gd name="T2" fmla="*/ 7 w 14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8">
                  <a:moveTo>
                    <a:pt x="14" y="0"/>
                  </a:moveTo>
                  <a:cubicBezTo>
                    <a:pt x="8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0" name="Freeform 64"/>
            <p:cNvSpPr>
              <a:spLocks/>
            </p:cNvSpPr>
            <p:nvPr/>
          </p:nvSpPr>
          <p:spPr bwMode="auto">
            <a:xfrm>
              <a:off x="638" y="1701"/>
              <a:ext cx="57" cy="120"/>
            </a:xfrm>
            <a:custGeom>
              <a:avLst/>
              <a:gdLst>
                <a:gd name="T0" fmla="*/ 13 w 13"/>
                <a:gd name="T1" fmla="*/ 0 h 27"/>
                <a:gd name="T2" fmla="*/ 6 w 13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8" y="1"/>
                    <a:pt x="0" y="16"/>
                    <a:pt x="6" y="27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1" name="Freeform 65"/>
            <p:cNvSpPr>
              <a:spLocks/>
            </p:cNvSpPr>
            <p:nvPr/>
          </p:nvSpPr>
          <p:spPr bwMode="auto">
            <a:xfrm>
              <a:off x="638" y="1705"/>
              <a:ext cx="53" cy="107"/>
            </a:xfrm>
            <a:custGeom>
              <a:avLst/>
              <a:gdLst>
                <a:gd name="T0" fmla="*/ 12 w 12"/>
                <a:gd name="T1" fmla="*/ 0 h 24"/>
                <a:gd name="T2" fmla="*/ 5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7" y="1"/>
                    <a:pt x="0" y="14"/>
                    <a:pt x="5" y="24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2" name="Freeform 66"/>
            <p:cNvSpPr>
              <a:spLocks/>
            </p:cNvSpPr>
            <p:nvPr/>
          </p:nvSpPr>
          <p:spPr bwMode="auto">
            <a:xfrm>
              <a:off x="642" y="1705"/>
              <a:ext cx="49" cy="102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1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3" name="Freeform 67"/>
            <p:cNvSpPr>
              <a:spLocks/>
            </p:cNvSpPr>
            <p:nvPr/>
          </p:nvSpPr>
          <p:spPr bwMode="auto">
            <a:xfrm>
              <a:off x="642" y="1705"/>
              <a:ext cx="45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2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4" name="Freeform 68"/>
            <p:cNvSpPr>
              <a:spLocks/>
            </p:cNvSpPr>
            <p:nvPr/>
          </p:nvSpPr>
          <p:spPr bwMode="auto">
            <a:xfrm>
              <a:off x="642" y="1705"/>
              <a:ext cx="45" cy="94"/>
            </a:xfrm>
            <a:custGeom>
              <a:avLst/>
              <a:gdLst>
                <a:gd name="T0" fmla="*/ 10 w 10"/>
                <a:gd name="T1" fmla="*/ 0 h 21"/>
                <a:gd name="T2" fmla="*/ 2 w 10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1">
                  <a:moveTo>
                    <a:pt x="10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5" name="Freeform 69"/>
            <p:cNvSpPr>
              <a:spLocks/>
            </p:cNvSpPr>
            <p:nvPr/>
          </p:nvSpPr>
          <p:spPr bwMode="auto">
            <a:xfrm>
              <a:off x="655" y="1710"/>
              <a:ext cx="63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9" y="1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6" name="Freeform 70"/>
            <p:cNvSpPr>
              <a:spLocks/>
            </p:cNvSpPr>
            <p:nvPr/>
          </p:nvSpPr>
          <p:spPr bwMode="auto">
            <a:xfrm>
              <a:off x="655" y="1710"/>
              <a:ext cx="58" cy="115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7" name="Freeform 71"/>
            <p:cNvSpPr>
              <a:spLocks/>
            </p:cNvSpPr>
            <p:nvPr/>
          </p:nvSpPr>
          <p:spPr bwMode="auto">
            <a:xfrm>
              <a:off x="660" y="1710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8" name="Freeform 72"/>
            <p:cNvSpPr>
              <a:spLocks/>
            </p:cNvSpPr>
            <p:nvPr/>
          </p:nvSpPr>
          <p:spPr bwMode="auto">
            <a:xfrm>
              <a:off x="660" y="1710"/>
              <a:ext cx="49" cy="102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2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9" name="Freeform 73"/>
            <p:cNvSpPr>
              <a:spLocks/>
            </p:cNvSpPr>
            <p:nvPr/>
          </p:nvSpPr>
          <p:spPr bwMode="auto">
            <a:xfrm>
              <a:off x="660" y="1710"/>
              <a:ext cx="44" cy="97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0" name="Freeform 74"/>
            <p:cNvSpPr>
              <a:spLocks/>
            </p:cNvSpPr>
            <p:nvPr/>
          </p:nvSpPr>
          <p:spPr bwMode="auto">
            <a:xfrm>
              <a:off x="664" y="1710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1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4" y="3"/>
                    <a:pt x="0" y="12"/>
                    <a:pt x="1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1" name="Freeform 75"/>
            <p:cNvSpPr>
              <a:spLocks/>
            </p:cNvSpPr>
            <p:nvPr/>
          </p:nvSpPr>
          <p:spPr bwMode="auto">
            <a:xfrm>
              <a:off x="695" y="1723"/>
              <a:ext cx="63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8" y="1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2" name="Freeform 76"/>
            <p:cNvSpPr>
              <a:spLocks/>
            </p:cNvSpPr>
            <p:nvPr/>
          </p:nvSpPr>
          <p:spPr bwMode="auto">
            <a:xfrm>
              <a:off x="695" y="1723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8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3" name="Freeform 77"/>
            <p:cNvSpPr>
              <a:spLocks/>
            </p:cNvSpPr>
            <p:nvPr/>
          </p:nvSpPr>
          <p:spPr bwMode="auto">
            <a:xfrm>
              <a:off x="700" y="1723"/>
              <a:ext cx="53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4" name="Freeform 78"/>
            <p:cNvSpPr>
              <a:spLocks/>
            </p:cNvSpPr>
            <p:nvPr/>
          </p:nvSpPr>
          <p:spPr bwMode="auto">
            <a:xfrm>
              <a:off x="700" y="1723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4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4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5" name="Freeform 79"/>
            <p:cNvSpPr>
              <a:spLocks/>
            </p:cNvSpPr>
            <p:nvPr/>
          </p:nvSpPr>
          <p:spPr bwMode="auto">
            <a:xfrm>
              <a:off x="700" y="1723"/>
              <a:ext cx="44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6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6" name="Freeform 80"/>
            <p:cNvSpPr>
              <a:spLocks/>
            </p:cNvSpPr>
            <p:nvPr/>
          </p:nvSpPr>
          <p:spPr bwMode="auto">
            <a:xfrm>
              <a:off x="704" y="1723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1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4" y="3"/>
                    <a:pt x="0" y="12"/>
                    <a:pt x="1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7" name="Freeform 81"/>
            <p:cNvSpPr>
              <a:spLocks/>
            </p:cNvSpPr>
            <p:nvPr/>
          </p:nvSpPr>
          <p:spPr bwMode="auto">
            <a:xfrm>
              <a:off x="713" y="1727"/>
              <a:ext cx="62" cy="125"/>
            </a:xfrm>
            <a:custGeom>
              <a:avLst/>
              <a:gdLst>
                <a:gd name="T0" fmla="*/ 14 w 14"/>
                <a:gd name="T1" fmla="*/ 0 h 28"/>
                <a:gd name="T2" fmla="*/ 7 w 14"/>
                <a:gd name="T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8">
                  <a:moveTo>
                    <a:pt x="14" y="0"/>
                  </a:moveTo>
                  <a:cubicBezTo>
                    <a:pt x="9" y="1"/>
                    <a:pt x="0" y="16"/>
                    <a:pt x="7" y="28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8" name="Freeform 82"/>
            <p:cNvSpPr>
              <a:spLocks/>
            </p:cNvSpPr>
            <p:nvPr/>
          </p:nvSpPr>
          <p:spPr bwMode="auto">
            <a:xfrm>
              <a:off x="713" y="1727"/>
              <a:ext cx="58" cy="120"/>
            </a:xfrm>
            <a:custGeom>
              <a:avLst/>
              <a:gdLst>
                <a:gd name="T0" fmla="*/ 13 w 13"/>
                <a:gd name="T1" fmla="*/ 0 h 27"/>
                <a:gd name="T2" fmla="*/ 6 w 13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8" y="1"/>
                    <a:pt x="0" y="15"/>
                    <a:pt x="6" y="27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9" name="Freeform 83"/>
            <p:cNvSpPr>
              <a:spLocks/>
            </p:cNvSpPr>
            <p:nvPr/>
          </p:nvSpPr>
          <p:spPr bwMode="auto">
            <a:xfrm>
              <a:off x="718" y="1727"/>
              <a:ext cx="53" cy="112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2"/>
                    <a:pt x="0" y="15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0" name="Freeform 84"/>
            <p:cNvSpPr>
              <a:spLocks/>
            </p:cNvSpPr>
            <p:nvPr/>
          </p:nvSpPr>
          <p:spPr bwMode="auto">
            <a:xfrm>
              <a:off x="718" y="1727"/>
              <a:ext cx="49" cy="107"/>
            </a:xfrm>
            <a:custGeom>
              <a:avLst/>
              <a:gdLst>
                <a:gd name="T0" fmla="*/ 11 w 11"/>
                <a:gd name="T1" fmla="*/ 0 h 24"/>
                <a:gd name="T2" fmla="*/ 4 w 11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4">
                  <a:moveTo>
                    <a:pt x="11" y="0"/>
                  </a:moveTo>
                  <a:cubicBezTo>
                    <a:pt x="6" y="2"/>
                    <a:pt x="0" y="14"/>
                    <a:pt x="4" y="24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1" name="Freeform 85"/>
            <p:cNvSpPr>
              <a:spLocks/>
            </p:cNvSpPr>
            <p:nvPr/>
          </p:nvSpPr>
          <p:spPr bwMode="auto">
            <a:xfrm>
              <a:off x="718" y="1727"/>
              <a:ext cx="49" cy="103"/>
            </a:xfrm>
            <a:custGeom>
              <a:avLst/>
              <a:gdLst>
                <a:gd name="T0" fmla="*/ 11 w 11"/>
                <a:gd name="T1" fmla="*/ 0 h 23"/>
                <a:gd name="T2" fmla="*/ 3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6" y="3"/>
                    <a:pt x="0" y="13"/>
                    <a:pt x="3" y="23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2" name="Freeform 86"/>
            <p:cNvSpPr>
              <a:spLocks/>
            </p:cNvSpPr>
            <p:nvPr/>
          </p:nvSpPr>
          <p:spPr bwMode="auto">
            <a:xfrm>
              <a:off x="722" y="1732"/>
              <a:ext cx="40" cy="93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3" name="Freeform 87"/>
            <p:cNvSpPr>
              <a:spLocks/>
            </p:cNvSpPr>
            <p:nvPr/>
          </p:nvSpPr>
          <p:spPr bwMode="auto">
            <a:xfrm>
              <a:off x="731" y="1736"/>
              <a:ext cx="62" cy="120"/>
            </a:xfrm>
            <a:custGeom>
              <a:avLst/>
              <a:gdLst>
                <a:gd name="T0" fmla="*/ 14 w 14"/>
                <a:gd name="T1" fmla="*/ 0 h 27"/>
                <a:gd name="T2" fmla="*/ 7 w 14"/>
                <a:gd name="T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7">
                  <a:moveTo>
                    <a:pt x="14" y="0"/>
                  </a:moveTo>
                  <a:cubicBezTo>
                    <a:pt x="9" y="0"/>
                    <a:pt x="0" y="16"/>
                    <a:pt x="7" y="27"/>
                  </a:cubicBezTo>
                </a:path>
              </a:pathLst>
            </a:custGeom>
            <a:noFill/>
            <a:ln w="0">
              <a:solidFill>
                <a:srgbClr val="757C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4" name="Freeform 88"/>
            <p:cNvSpPr>
              <a:spLocks/>
            </p:cNvSpPr>
            <p:nvPr/>
          </p:nvSpPr>
          <p:spPr bwMode="auto">
            <a:xfrm>
              <a:off x="735" y="1736"/>
              <a:ext cx="58" cy="116"/>
            </a:xfrm>
            <a:custGeom>
              <a:avLst/>
              <a:gdLst>
                <a:gd name="T0" fmla="*/ 13 w 13"/>
                <a:gd name="T1" fmla="*/ 0 h 26"/>
                <a:gd name="T2" fmla="*/ 6 w 13"/>
                <a:gd name="T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7" y="1"/>
                    <a:pt x="0" y="15"/>
                    <a:pt x="6" y="26"/>
                  </a:cubicBezTo>
                </a:path>
              </a:pathLst>
            </a:custGeom>
            <a:noFill/>
            <a:ln w="0">
              <a:solidFill>
                <a:srgbClr val="858C9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5" name="Freeform 89"/>
            <p:cNvSpPr>
              <a:spLocks/>
            </p:cNvSpPr>
            <p:nvPr/>
          </p:nvSpPr>
          <p:spPr bwMode="auto">
            <a:xfrm>
              <a:off x="735" y="1736"/>
              <a:ext cx="54" cy="111"/>
            </a:xfrm>
            <a:custGeom>
              <a:avLst/>
              <a:gdLst>
                <a:gd name="T0" fmla="*/ 12 w 12"/>
                <a:gd name="T1" fmla="*/ 0 h 25"/>
                <a:gd name="T2" fmla="*/ 5 w 12"/>
                <a:gd name="T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5">
                  <a:moveTo>
                    <a:pt x="12" y="0"/>
                  </a:moveTo>
                  <a:cubicBezTo>
                    <a:pt x="7" y="1"/>
                    <a:pt x="0" y="14"/>
                    <a:pt x="5" y="25"/>
                  </a:cubicBezTo>
                </a:path>
              </a:pathLst>
            </a:custGeom>
            <a:noFill/>
            <a:ln w="0">
              <a:solidFill>
                <a:srgbClr val="969EA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6" name="Freeform 90"/>
            <p:cNvSpPr>
              <a:spLocks/>
            </p:cNvSpPr>
            <p:nvPr/>
          </p:nvSpPr>
          <p:spPr bwMode="auto">
            <a:xfrm>
              <a:off x="735" y="1736"/>
              <a:ext cx="49" cy="103"/>
            </a:xfrm>
            <a:custGeom>
              <a:avLst/>
              <a:gdLst>
                <a:gd name="T0" fmla="*/ 11 w 11"/>
                <a:gd name="T1" fmla="*/ 0 h 23"/>
                <a:gd name="T2" fmla="*/ 4 w 11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3">
                  <a:moveTo>
                    <a:pt x="11" y="0"/>
                  </a:moveTo>
                  <a:cubicBezTo>
                    <a:pt x="7" y="2"/>
                    <a:pt x="0" y="13"/>
                    <a:pt x="4" y="23"/>
                  </a:cubicBezTo>
                </a:path>
              </a:pathLst>
            </a:custGeom>
            <a:noFill/>
            <a:ln w="0">
              <a:solidFill>
                <a:srgbClr val="AAB2B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7" name="Freeform 91"/>
            <p:cNvSpPr>
              <a:spLocks/>
            </p:cNvSpPr>
            <p:nvPr/>
          </p:nvSpPr>
          <p:spPr bwMode="auto">
            <a:xfrm>
              <a:off x="740" y="1736"/>
              <a:ext cx="44" cy="98"/>
            </a:xfrm>
            <a:custGeom>
              <a:avLst/>
              <a:gdLst>
                <a:gd name="T0" fmla="*/ 10 w 10"/>
                <a:gd name="T1" fmla="*/ 0 h 22"/>
                <a:gd name="T2" fmla="*/ 3 w 10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cubicBezTo>
                    <a:pt x="5" y="2"/>
                    <a:pt x="0" y="13"/>
                    <a:pt x="3" y="22"/>
                  </a:cubicBezTo>
                </a:path>
              </a:pathLst>
            </a:custGeom>
            <a:noFill/>
            <a:ln w="0">
              <a:solidFill>
                <a:srgbClr val="C0C8C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8" name="Freeform 92"/>
            <p:cNvSpPr>
              <a:spLocks/>
            </p:cNvSpPr>
            <p:nvPr/>
          </p:nvSpPr>
          <p:spPr bwMode="auto">
            <a:xfrm>
              <a:off x="740" y="1736"/>
              <a:ext cx="40" cy="94"/>
            </a:xfrm>
            <a:custGeom>
              <a:avLst/>
              <a:gdLst>
                <a:gd name="T0" fmla="*/ 9 w 9"/>
                <a:gd name="T1" fmla="*/ 0 h 21"/>
                <a:gd name="T2" fmla="*/ 2 w 9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1">
                  <a:moveTo>
                    <a:pt x="9" y="0"/>
                  </a:moveTo>
                  <a:cubicBezTo>
                    <a:pt x="5" y="2"/>
                    <a:pt x="0" y="12"/>
                    <a:pt x="2" y="21"/>
                  </a:cubicBezTo>
                </a:path>
              </a:pathLst>
            </a:custGeom>
            <a:noFill/>
            <a:ln w="0">
              <a:solidFill>
                <a:srgbClr val="DFE7E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49" name="Freeform 93"/>
            <p:cNvSpPr>
              <a:spLocks/>
            </p:cNvSpPr>
            <p:nvPr/>
          </p:nvSpPr>
          <p:spPr bwMode="auto">
            <a:xfrm>
              <a:off x="638" y="1719"/>
              <a:ext cx="9" cy="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50" name="Freeform 94"/>
            <p:cNvSpPr>
              <a:spLocks/>
            </p:cNvSpPr>
            <p:nvPr/>
          </p:nvSpPr>
          <p:spPr bwMode="auto">
            <a:xfrm>
              <a:off x="660" y="1723"/>
              <a:ext cx="4" cy="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51" name="Freeform 95"/>
            <p:cNvSpPr>
              <a:spLocks/>
            </p:cNvSpPr>
            <p:nvPr/>
          </p:nvSpPr>
          <p:spPr bwMode="auto">
            <a:xfrm>
              <a:off x="678" y="1727"/>
              <a:ext cx="4" cy="1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1"/>
                    <a:pt x="0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52" name="Freeform 96"/>
            <p:cNvSpPr>
              <a:spLocks/>
            </p:cNvSpPr>
            <p:nvPr/>
          </p:nvSpPr>
          <p:spPr bwMode="auto">
            <a:xfrm>
              <a:off x="718" y="1745"/>
              <a:ext cx="4" cy="9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53" name="Freeform 97"/>
            <p:cNvSpPr>
              <a:spLocks/>
            </p:cNvSpPr>
            <p:nvPr/>
          </p:nvSpPr>
          <p:spPr bwMode="auto">
            <a:xfrm>
              <a:off x="735" y="1750"/>
              <a:ext cx="5" cy="9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54" name="Freeform 98"/>
            <p:cNvSpPr>
              <a:spLocks/>
            </p:cNvSpPr>
            <p:nvPr/>
          </p:nvSpPr>
          <p:spPr bwMode="auto">
            <a:xfrm>
              <a:off x="753" y="1754"/>
              <a:ext cx="5" cy="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2"/>
                    <a:pt x="0" y="3"/>
                  </a:cubicBezTo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755" name="Line 99"/>
          <p:cNvSpPr>
            <a:spLocks noChangeShapeType="1"/>
          </p:cNvSpPr>
          <p:nvPr/>
        </p:nvSpPr>
        <p:spPr bwMode="auto">
          <a:xfrm flipV="1">
            <a:off x="4321175" y="2557463"/>
            <a:ext cx="1065213" cy="7080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756" name="Oval 100"/>
          <p:cNvSpPr>
            <a:spLocks noChangeArrowheads="1"/>
          </p:cNvSpPr>
          <p:nvPr/>
        </p:nvSpPr>
        <p:spPr bwMode="auto">
          <a:xfrm>
            <a:off x="4291013" y="3233738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57" name="Text Box 101"/>
          <p:cNvSpPr txBox="1">
            <a:spLocks noChangeArrowheads="1"/>
          </p:cNvSpPr>
          <p:nvPr/>
        </p:nvSpPr>
        <p:spPr bwMode="auto">
          <a:xfrm>
            <a:off x="4238625" y="3297238"/>
            <a:ext cx="155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/>
              <a:t>p</a:t>
            </a:r>
          </a:p>
        </p:txBody>
      </p:sp>
      <p:sp>
        <p:nvSpPr>
          <p:cNvPr id="70758" name="Text Box 102"/>
          <p:cNvSpPr txBox="1">
            <a:spLocks noChangeArrowheads="1"/>
          </p:cNvSpPr>
          <p:nvPr/>
        </p:nvSpPr>
        <p:spPr bwMode="auto">
          <a:xfrm>
            <a:off x="4845050" y="2903538"/>
            <a:ext cx="160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 b="1" i="1">
                <a:sym typeface="Symbol" panose="05050102010706020507" pitchFamily="18" charset="2"/>
              </a:rPr>
              <a:t></a:t>
            </a:r>
          </a:p>
        </p:txBody>
      </p:sp>
      <p:sp>
        <p:nvSpPr>
          <p:cNvPr id="70760" name="Freeform 104"/>
          <p:cNvSpPr>
            <a:spLocks/>
          </p:cNvSpPr>
          <p:nvPr/>
        </p:nvSpPr>
        <p:spPr bwMode="auto">
          <a:xfrm>
            <a:off x="4729163" y="2992438"/>
            <a:ext cx="69850" cy="276225"/>
          </a:xfrm>
          <a:custGeom>
            <a:avLst/>
            <a:gdLst>
              <a:gd name="T0" fmla="*/ 0 w 3"/>
              <a:gd name="T1" fmla="*/ 0 h 12"/>
              <a:gd name="T2" fmla="*/ 3 w 3"/>
              <a:gd name="T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12">
                <a:moveTo>
                  <a:pt x="0" y="0"/>
                </a:moveTo>
                <a:cubicBezTo>
                  <a:pt x="2" y="4"/>
                  <a:pt x="3" y="8"/>
                  <a:pt x="3" y="12"/>
                </a:cubicBezTo>
              </a:path>
            </a:pathLst>
          </a:custGeom>
          <a:noFill/>
          <a:ln w="28575" cmpd="sng">
            <a:solidFill>
              <a:srgbClr val="24211D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761" name="AutoShape 105"/>
          <p:cNvSpPr>
            <a:spLocks noChangeArrowheads="1"/>
          </p:cNvSpPr>
          <p:nvPr/>
        </p:nvSpPr>
        <p:spPr bwMode="auto">
          <a:xfrm>
            <a:off x="6534150" y="3162300"/>
            <a:ext cx="914400" cy="1214438"/>
          </a:xfrm>
          <a:prstGeom prst="can">
            <a:avLst>
              <a:gd name="adj" fmla="val 33203"/>
            </a:avLst>
          </a:prstGeom>
          <a:gradFill rotWithShape="1">
            <a:gsLst>
              <a:gs pos="0">
                <a:srgbClr val="3399FF"/>
              </a:gs>
              <a:gs pos="100000">
                <a:srgbClr val="3399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763" name="Freeform 107"/>
          <p:cNvSpPr>
            <a:spLocks/>
          </p:cNvSpPr>
          <p:nvPr/>
        </p:nvSpPr>
        <p:spPr bwMode="auto">
          <a:xfrm>
            <a:off x="5143500" y="2590800"/>
            <a:ext cx="1847850" cy="477838"/>
          </a:xfrm>
          <a:custGeom>
            <a:avLst/>
            <a:gdLst>
              <a:gd name="T0" fmla="*/ 0 w 1056"/>
              <a:gd name="T1" fmla="*/ 300 h 301"/>
              <a:gd name="T2" fmla="*/ 540 w 1056"/>
              <a:gd name="T3" fmla="*/ 0 h 301"/>
              <a:gd name="T4" fmla="*/ 1056 w 1056"/>
              <a:gd name="T5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6" h="301">
                <a:moveTo>
                  <a:pt x="0" y="300"/>
                </a:moveTo>
                <a:cubicBezTo>
                  <a:pt x="90" y="250"/>
                  <a:pt x="364" y="0"/>
                  <a:pt x="540" y="0"/>
                </a:cubicBezTo>
                <a:cubicBezTo>
                  <a:pt x="716" y="0"/>
                  <a:pt x="948" y="238"/>
                  <a:pt x="1056" y="301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0766" name="Text Box 110"/>
          <p:cNvSpPr txBox="1">
            <a:spLocks noChangeArrowheads="1"/>
          </p:cNvSpPr>
          <p:nvPr/>
        </p:nvSpPr>
        <p:spPr bwMode="auto">
          <a:xfrm>
            <a:off x="6594475" y="3417888"/>
            <a:ext cx="738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i="1"/>
              <a:t>(p,</a:t>
            </a:r>
            <a:r>
              <a:rPr lang="en-US" sz="2000" b="1" i="1">
                <a:sym typeface="Symbol" panose="05050102010706020507" pitchFamily="18" charset="2"/>
              </a:rPr>
              <a:t>)</a:t>
            </a:r>
          </a:p>
        </p:txBody>
      </p:sp>
      <p:sp>
        <p:nvSpPr>
          <p:cNvPr id="70767" name="Text Box 111"/>
          <p:cNvSpPr txBox="1">
            <a:spLocks noChangeArrowheads="1"/>
          </p:cNvSpPr>
          <p:nvPr/>
        </p:nvSpPr>
        <p:spPr bwMode="auto">
          <a:xfrm>
            <a:off x="3940175" y="5200650"/>
            <a:ext cx="1049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i="1"/>
              <a:t>(</a:t>
            </a:r>
            <a:r>
              <a:rPr lang="en-US" sz="2000" b="1" i="1">
                <a:sym typeface="Symbol" panose="05050102010706020507" pitchFamily="18" charset="2"/>
              </a:rPr>
              <a:t>d,)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3" grpId="0" animBg="1"/>
      <p:bldP spid="7076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3E947CE-76C3-4771-9CF5-413A5A3E2DD1}" type="slidenum">
              <a:rPr lang="en-US"/>
              <a:pPr/>
              <a:t>54</a:t>
            </a:fld>
            <a:endParaRPr lang="en-US"/>
          </a:p>
        </p:txBody>
      </p:sp>
      <p:sp>
        <p:nvSpPr>
          <p:cNvPr id="78130" name="Rectangle 30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]</a:t>
            </a:r>
          </a:p>
        </p:txBody>
      </p:sp>
      <p:sp>
        <p:nvSpPr>
          <p:cNvPr id="77828" name="Line 4"/>
          <p:cNvSpPr>
            <a:spLocks noChangeShapeType="1"/>
          </p:cNvSpPr>
          <p:nvPr/>
        </p:nvSpPr>
        <p:spPr bwMode="auto">
          <a:xfrm>
            <a:off x="1935163" y="5592763"/>
            <a:ext cx="53197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7829" name="Line 5"/>
          <p:cNvSpPr>
            <a:spLocks noChangeShapeType="1"/>
          </p:cNvSpPr>
          <p:nvPr/>
        </p:nvSpPr>
        <p:spPr bwMode="auto">
          <a:xfrm flipV="1">
            <a:off x="1935163" y="1782763"/>
            <a:ext cx="0" cy="381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1890713" y="5548313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137" name="Group 313"/>
          <p:cNvGrpSpPr>
            <a:grpSpLocks/>
          </p:cNvGrpSpPr>
          <p:nvPr/>
        </p:nvGrpSpPr>
        <p:grpSpPr bwMode="auto">
          <a:xfrm>
            <a:off x="3563938" y="2557463"/>
            <a:ext cx="2008187" cy="1044575"/>
            <a:chOff x="2245" y="1611"/>
            <a:chExt cx="1265" cy="658"/>
          </a:xfrm>
        </p:grpSpPr>
        <p:sp>
          <p:nvSpPr>
            <p:cNvPr id="77831" name="Line 7"/>
            <p:cNvSpPr>
              <a:spLocks noChangeShapeType="1"/>
            </p:cNvSpPr>
            <p:nvPr/>
          </p:nvSpPr>
          <p:spPr bwMode="auto">
            <a:xfrm>
              <a:off x="2722" y="2057"/>
              <a:ext cx="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77832" name="Group 8"/>
            <p:cNvGrpSpPr>
              <a:grpSpLocks/>
            </p:cNvGrpSpPr>
            <p:nvPr/>
          </p:nvGrpSpPr>
          <p:grpSpPr bwMode="auto">
            <a:xfrm>
              <a:off x="2245" y="1855"/>
              <a:ext cx="477" cy="201"/>
              <a:chOff x="469" y="1643"/>
              <a:chExt cx="2559" cy="879"/>
            </a:xfrm>
          </p:grpSpPr>
          <p:sp>
            <p:nvSpPr>
              <p:cNvPr id="77833" name="Freeform 9"/>
              <p:cNvSpPr>
                <a:spLocks/>
              </p:cNvSpPr>
              <p:nvPr/>
            </p:nvSpPr>
            <p:spPr bwMode="auto">
              <a:xfrm>
                <a:off x="767" y="1719"/>
                <a:ext cx="1959" cy="737"/>
              </a:xfrm>
              <a:custGeom>
                <a:avLst/>
                <a:gdLst>
                  <a:gd name="T0" fmla="*/ 11 w 441"/>
                  <a:gd name="T1" fmla="*/ 4 h 166"/>
                  <a:gd name="T2" fmla="*/ 429 w 441"/>
                  <a:gd name="T3" fmla="*/ 139 h 166"/>
                  <a:gd name="T4" fmla="*/ 438 w 441"/>
                  <a:gd name="T5" fmla="*/ 155 h 166"/>
                  <a:gd name="T6" fmla="*/ 412 w 441"/>
                  <a:gd name="T7" fmla="*/ 166 h 166"/>
                  <a:gd name="T8" fmla="*/ 1 w 441"/>
                  <a:gd name="T9" fmla="*/ 33 h 166"/>
                  <a:gd name="T10" fmla="*/ 11 w 441"/>
                  <a:gd name="T11" fmla="*/ 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166">
                    <a:moveTo>
                      <a:pt x="11" y="4"/>
                    </a:moveTo>
                    <a:cubicBezTo>
                      <a:pt x="17" y="6"/>
                      <a:pt x="429" y="139"/>
                      <a:pt x="429" y="139"/>
                    </a:cubicBezTo>
                    <a:cubicBezTo>
                      <a:pt x="429" y="139"/>
                      <a:pt x="441" y="151"/>
                      <a:pt x="438" y="155"/>
                    </a:cubicBezTo>
                    <a:cubicBezTo>
                      <a:pt x="436" y="159"/>
                      <a:pt x="412" y="166"/>
                      <a:pt x="412" y="166"/>
                    </a:cubicBezTo>
                    <a:lnTo>
                      <a:pt x="1" y="33"/>
                    </a:lnTo>
                    <a:cubicBezTo>
                      <a:pt x="1" y="33"/>
                      <a:pt x="0" y="0"/>
                      <a:pt x="11" y="4"/>
                    </a:cubicBezTo>
                    <a:close/>
                  </a:path>
                </a:pathLst>
              </a:custGeom>
              <a:solidFill>
                <a:srgbClr val="EA993E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4" name="Freeform 10"/>
              <p:cNvSpPr>
                <a:spLocks/>
              </p:cNvSpPr>
              <p:nvPr/>
            </p:nvSpPr>
            <p:spPr bwMode="auto">
              <a:xfrm>
                <a:off x="762" y="1776"/>
                <a:ext cx="1973" cy="662"/>
              </a:xfrm>
              <a:custGeom>
                <a:avLst/>
                <a:gdLst>
                  <a:gd name="T0" fmla="*/ 436 w 444"/>
                  <a:gd name="T1" fmla="*/ 140 h 149"/>
                  <a:gd name="T2" fmla="*/ 0 w 444"/>
                  <a:gd name="T3" fmla="*/ 0 h 149"/>
                  <a:gd name="T4" fmla="*/ 1 w 444"/>
                  <a:gd name="T5" fmla="*/ 15 h 149"/>
                  <a:gd name="T6" fmla="*/ 416 w 444"/>
                  <a:gd name="T7" fmla="*/ 149 h 149"/>
                  <a:gd name="T8" fmla="*/ 436 w 444"/>
                  <a:gd name="T9" fmla="*/ 14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149">
                    <a:moveTo>
                      <a:pt x="436" y="140"/>
                    </a:moveTo>
                    <a:lnTo>
                      <a:pt x="0" y="0"/>
                    </a:lnTo>
                    <a:lnTo>
                      <a:pt x="1" y="15"/>
                    </a:lnTo>
                    <a:lnTo>
                      <a:pt x="416" y="149"/>
                    </a:lnTo>
                    <a:cubicBezTo>
                      <a:pt x="416" y="149"/>
                      <a:pt x="444" y="142"/>
                      <a:pt x="436" y="140"/>
                    </a:cubicBezTo>
                    <a:close/>
                  </a:path>
                </a:pathLst>
              </a:custGeom>
              <a:solidFill>
                <a:srgbClr val="CD8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5" name="Freeform 11"/>
              <p:cNvSpPr>
                <a:spLocks noEditPoints="1"/>
              </p:cNvSpPr>
              <p:nvPr/>
            </p:nvSpPr>
            <p:spPr bwMode="auto">
              <a:xfrm>
                <a:off x="775" y="1767"/>
                <a:ext cx="1929" cy="636"/>
              </a:xfrm>
              <a:custGeom>
                <a:avLst/>
                <a:gdLst>
                  <a:gd name="T0" fmla="*/ 432 w 434"/>
                  <a:gd name="T1" fmla="*/ 138 h 143"/>
                  <a:gd name="T2" fmla="*/ 434 w 434"/>
                  <a:gd name="T3" fmla="*/ 141 h 143"/>
                  <a:gd name="T4" fmla="*/ 431 w 434"/>
                  <a:gd name="T5" fmla="*/ 143 h 143"/>
                  <a:gd name="T6" fmla="*/ 432 w 434"/>
                  <a:gd name="T7" fmla="*/ 138 h 143"/>
                  <a:gd name="T8" fmla="*/ 431 w 434"/>
                  <a:gd name="T9" fmla="*/ 143 h 143"/>
                  <a:gd name="T10" fmla="*/ 2 w 434"/>
                  <a:gd name="T11" fmla="*/ 4 h 143"/>
                  <a:gd name="T12" fmla="*/ 4 w 434"/>
                  <a:gd name="T13" fmla="*/ 0 h 143"/>
                  <a:gd name="T14" fmla="*/ 432 w 434"/>
                  <a:gd name="T15" fmla="*/ 138 h 143"/>
                  <a:gd name="T16" fmla="*/ 431 w 434"/>
                  <a:gd name="T17" fmla="*/ 143 h 143"/>
                  <a:gd name="T18" fmla="*/ 2 w 434"/>
                  <a:gd name="T19" fmla="*/ 4 h 143"/>
                  <a:gd name="T20" fmla="*/ 1 w 434"/>
                  <a:gd name="T21" fmla="*/ 1 h 143"/>
                  <a:gd name="T22" fmla="*/ 4 w 434"/>
                  <a:gd name="T23" fmla="*/ 0 h 143"/>
                  <a:gd name="T24" fmla="*/ 2 w 434"/>
                  <a:gd name="T25" fmla="*/ 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4" h="143">
                    <a:moveTo>
                      <a:pt x="432" y="138"/>
                    </a:moveTo>
                    <a:cubicBezTo>
                      <a:pt x="434" y="139"/>
                      <a:pt x="434" y="140"/>
                      <a:pt x="434" y="141"/>
                    </a:cubicBezTo>
                    <a:cubicBezTo>
                      <a:pt x="434" y="142"/>
                      <a:pt x="432" y="143"/>
                      <a:pt x="431" y="143"/>
                    </a:cubicBezTo>
                    <a:lnTo>
                      <a:pt x="432" y="138"/>
                    </a:lnTo>
                    <a:close/>
                    <a:moveTo>
                      <a:pt x="431" y="143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432" y="138"/>
                    </a:lnTo>
                    <a:lnTo>
                      <a:pt x="431" y="143"/>
                    </a:lnTo>
                    <a:close/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6" name="Freeform 12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75" cy="618"/>
              </a:xfrm>
              <a:custGeom>
                <a:avLst/>
                <a:gdLst>
                  <a:gd name="T0" fmla="*/ 420 w 422"/>
                  <a:gd name="T1" fmla="*/ 135 h 139"/>
                  <a:gd name="T2" fmla="*/ 421 w 422"/>
                  <a:gd name="T3" fmla="*/ 137 h 139"/>
                  <a:gd name="T4" fmla="*/ 419 w 422"/>
                  <a:gd name="T5" fmla="*/ 139 h 139"/>
                  <a:gd name="T6" fmla="*/ 420 w 422"/>
                  <a:gd name="T7" fmla="*/ 135 h 139"/>
                  <a:gd name="T8" fmla="*/ 419 w 422"/>
                  <a:gd name="T9" fmla="*/ 139 h 139"/>
                  <a:gd name="T10" fmla="*/ 1 w 422"/>
                  <a:gd name="T11" fmla="*/ 4 h 139"/>
                  <a:gd name="T12" fmla="*/ 2 w 422"/>
                  <a:gd name="T13" fmla="*/ 0 h 139"/>
                  <a:gd name="T14" fmla="*/ 420 w 422"/>
                  <a:gd name="T15" fmla="*/ 135 h 139"/>
                  <a:gd name="T16" fmla="*/ 419 w 422"/>
                  <a:gd name="T17" fmla="*/ 139 h 139"/>
                  <a:gd name="T18" fmla="*/ 1 w 422"/>
                  <a:gd name="T19" fmla="*/ 4 h 139"/>
                  <a:gd name="T20" fmla="*/ 0 w 422"/>
                  <a:gd name="T21" fmla="*/ 1 h 139"/>
                  <a:gd name="T22" fmla="*/ 2 w 422"/>
                  <a:gd name="T23" fmla="*/ 0 h 139"/>
                  <a:gd name="T24" fmla="*/ 1 w 422"/>
                  <a:gd name="T25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2" h="139">
                    <a:moveTo>
                      <a:pt x="420" y="135"/>
                    </a:moveTo>
                    <a:cubicBezTo>
                      <a:pt x="421" y="135"/>
                      <a:pt x="422" y="136"/>
                      <a:pt x="421" y="137"/>
                    </a:cubicBezTo>
                    <a:cubicBezTo>
                      <a:pt x="421" y="138"/>
                      <a:pt x="420" y="139"/>
                      <a:pt x="419" y="139"/>
                    </a:cubicBezTo>
                    <a:lnTo>
                      <a:pt x="420" y="135"/>
                    </a:lnTo>
                    <a:close/>
                    <a:moveTo>
                      <a:pt x="419" y="139"/>
                    </a:moveTo>
                    <a:lnTo>
                      <a:pt x="1" y="4"/>
                    </a:lnTo>
                    <a:lnTo>
                      <a:pt x="2" y="0"/>
                    </a:lnTo>
                    <a:lnTo>
                      <a:pt x="420" y="135"/>
                    </a:lnTo>
                    <a:lnTo>
                      <a:pt x="419" y="139"/>
                    </a:lnTo>
                    <a:close/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BA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7" name="Freeform 13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22" cy="600"/>
              </a:xfrm>
              <a:custGeom>
                <a:avLst/>
                <a:gdLst>
                  <a:gd name="T0" fmla="*/ 409 w 410"/>
                  <a:gd name="T1" fmla="*/ 131 h 135"/>
                  <a:gd name="T2" fmla="*/ 410 w 410"/>
                  <a:gd name="T3" fmla="*/ 134 h 135"/>
                  <a:gd name="T4" fmla="*/ 408 w 410"/>
                  <a:gd name="T5" fmla="*/ 135 h 135"/>
                  <a:gd name="T6" fmla="*/ 409 w 410"/>
                  <a:gd name="T7" fmla="*/ 131 h 135"/>
                  <a:gd name="T8" fmla="*/ 408 w 410"/>
                  <a:gd name="T9" fmla="*/ 135 h 135"/>
                  <a:gd name="T10" fmla="*/ 1 w 410"/>
                  <a:gd name="T11" fmla="*/ 3 h 135"/>
                  <a:gd name="T12" fmla="*/ 2 w 410"/>
                  <a:gd name="T13" fmla="*/ 0 h 135"/>
                  <a:gd name="T14" fmla="*/ 409 w 410"/>
                  <a:gd name="T15" fmla="*/ 131 h 135"/>
                  <a:gd name="T16" fmla="*/ 408 w 410"/>
                  <a:gd name="T17" fmla="*/ 135 h 135"/>
                  <a:gd name="T18" fmla="*/ 1 w 410"/>
                  <a:gd name="T19" fmla="*/ 3 h 135"/>
                  <a:gd name="T20" fmla="*/ 0 w 410"/>
                  <a:gd name="T21" fmla="*/ 1 h 135"/>
                  <a:gd name="T22" fmla="*/ 2 w 410"/>
                  <a:gd name="T23" fmla="*/ 0 h 135"/>
                  <a:gd name="T24" fmla="*/ 1 w 410"/>
                  <a:gd name="T25" fmla="*/ 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0" h="135">
                    <a:moveTo>
                      <a:pt x="409" y="131"/>
                    </a:moveTo>
                    <a:cubicBezTo>
                      <a:pt x="410" y="132"/>
                      <a:pt x="410" y="133"/>
                      <a:pt x="410" y="134"/>
                    </a:cubicBezTo>
                    <a:cubicBezTo>
                      <a:pt x="410" y="134"/>
                      <a:pt x="409" y="135"/>
                      <a:pt x="408" y="135"/>
                    </a:cubicBezTo>
                    <a:lnTo>
                      <a:pt x="409" y="131"/>
                    </a:lnTo>
                    <a:close/>
                    <a:moveTo>
                      <a:pt x="408" y="135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409" y="131"/>
                    </a:lnTo>
                    <a:lnTo>
                      <a:pt x="408" y="135"/>
                    </a:lnTo>
                    <a:close/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BB6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8" name="Freeform 14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73" cy="582"/>
              </a:xfrm>
              <a:custGeom>
                <a:avLst/>
                <a:gdLst>
                  <a:gd name="T0" fmla="*/ 398 w 399"/>
                  <a:gd name="T1" fmla="*/ 128 h 131"/>
                  <a:gd name="T2" fmla="*/ 398 w 399"/>
                  <a:gd name="T3" fmla="*/ 130 h 131"/>
                  <a:gd name="T4" fmla="*/ 397 w 399"/>
                  <a:gd name="T5" fmla="*/ 131 h 131"/>
                  <a:gd name="T6" fmla="*/ 398 w 399"/>
                  <a:gd name="T7" fmla="*/ 128 h 131"/>
                  <a:gd name="T8" fmla="*/ 397 w 399"/>
                  <a:gd name="T9" fmla="*/ 131 h 131"/>
                  <a:gd name="T10" fmla="*/ 1 w 399"/>
                  <a:gd name="T11" fmla="*/ 3 h 131"/>
                  <a:gd name="T12" fmla="*/ 2 w 399"/>
                  <a:gd name="T13" fmla="*/ 0 h 131"/>
                  <a:gd name="T14" fmla="*/ 398 w 399"/>
                  <a:gd name="T15" fmla="*/ 128 h 131"/>
                  <a:gd name="T16" fmla="*/ 397 w 399"/>
                  <a:gd name="T17" fmla="*/ 131 h 131"/>
                  <a:gd name="T18" fmla="*/ 1 w 399"/>
                  <a:gd name="T19" fmla="*/ 3 h 131"/>
                  <a:gd name="T20" fmla="*/ 0 w 399"/>
                  <a:gd name="T21" fmla="*/ 1 h 131"/>
                  <a:gd name="T22" fmla="*/ 2 w 399"/>
                  <a:gd name="T23" fmla="*/ 0 h 131"/>
                  <a:gd name="T24" fmla="*/ 1 w 399"/>
                  <a:gd name="T25" fmla="*/ 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9" h="131">
                    <a:moveTo>
                      <a:pt x="398" y="128"/>
                    </a:moveTo>
                    <a:cubicBezTo>
                      <a:pt x="398" y="128"/>
                      <a:pt x="399" y="129"/>
                      <a:pt x="398" y="130"/>
                    </a:cubicBezTo>
                    <a:cubicBezTo>
                      <a:pt x="398" y="130"/>
                      <a:pt x="397" y="131"/>
                      <a:pt x="397" y="131"/>
                    </a:cubicBezTo>
                    <a:lnTo>
                      <a:pt x="398" y="128"/>
                    </a:lnTo>
                    <a:close/>
                    <a:moveTo>
                      <a:pt x="397" y="131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398" y="128"/>
                    </a:lnTo>
                    <a:lnTo>
                      <a:pt x="397" y="131"/>
                    </a:lnTo>
                    <a:close/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B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39" name="Freeform 15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19" cy="564"/>
              </a:xfrm>
              <a:custGeom>
                <a:avLst/>
                <a:gdLst>
                  <a:gd name="T0" fmla="*/ 386 w 387"/>
                  <a:gd name="T1" fmla="*/ 125 h 127"/>
                  <a:gd name="T2" fmla="*/ 387 w 387"/>
                  <a:gd name="T3" fmla="*/ 126 h 127"/>
                  <a:gd name="T4" fmla="*/ 385 w 387"/>
                  <a:gd name="T5" fmla="*/ 127 h 127"/>
                  <a:gd name="T6" fmla="*/ 386 w 387"/>
                  <a:gd name="T7" fmla="*/ 125 h 127"/>
                  <a:gd name="T8" fmla="*/ 385 w 387"/>
                  <a:gd name="T9" fmla="*/ 127 h 127"/>
                  <a:gd name="T10" fmla="*/ 1 w 387"/>
                  <a:gd name="T11" fmla="*/ 3 h 127"/>
                  <a:gd name="T12" fmla="*/ 2 w 387"/>
                  <a:gd name="T13" fmla="*/ 1 h 127"/>
                  <a:gd name="T14" fmla="*/ 386 w 387"/>
                  <a:gd name="T15" fmla="*/ 125 h 127"/>
                  <a:gd name="T16" fmla="*/ 385 w 387"/>
                  <a:gd name="T17" fmla="*/ 127 h 127"/>
                  <a:gd name="T18" fmla="*/ 1 w 387"/>
                  <a:gd name="T19" fmla="*/ 3 h 127"/>
                  <a:gd name="T20" fmla="*/ 1 w 387"/>
                  <a:gd name="T21" fmla="*/ 1 h 127"/>
                  <a:gd name="T22" fmla="*/ 2 w 387"/>
                  <a:gd name="T23" fmla="*/ 1 h 127"/>
                  <a:gd name="T24" fmla="*/ 1 w 387"/>
                  <a:gd name="T2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7" h="127">
                    <a:moveTo>
                      <a:pt x="386" y="125"/>
                    </a:moveTo>
                    <a:cubicBezTo>
                      <a:pt x="387" y="125"/>
                      <a:pt x="387" y="125"/>
                      <a:pt x="387" y="126"/>
                    </a:cubicBezTo>
                    <a:cubicBezTo>
                      <a:pt x="387" y="126"/>
                      <a:pt x="386" y="127"/>
                      <a:pt x="385" y="127"/>
                    </a:cubicBezTo>
                    <a:lnTo>
                      <a:pt x="386" y="125"/>
                    </a:lnTo>
                    <a:close/>
                    <a:moveTo>
                      <a:pt x="385" y="127"/>
                    </a:moveTo>
                    <a:lnTo>
                      <a:pt x="1" y="3"/>
                    </a:lnTo>
                    <a:lnTo>
                      <a:pt x="2" y="1"/>
                    </a:lnTo>
                    <a:lnTo>
                      <a:pt x="386" y="125"/>
                    </a:lnTo>
                    <a:lnTo>
                      <a:pt x="385" y="127"/>
                    </a:lnTo>
                    <a:close/>
                    <a:moveTo>
                      <a:pt x="1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C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0" name="Freeform 16"/>
              <p:cNvSpPr>
                <a:spLocks noEditPoints="1"/>
              </p:cNvSpPr>
              <p:nvPr/>
            </p:nvSpPr>
            <p:spPr bwMode="auto">
              <a:xfrm>
                <a:off x="784" y="1772"/>
                <a:ext cx="1667" cy="542"/>
              </a:xfrm>
              <a:custGeom>
                <a:avLst/>
                <a:gdLst>
                  <a:gd name="T0" fmla="*/ 374 w 375"/>
                  <a:gd name="T1" fmla="*/ 120 h 122"/>
                  <a:gd name="T2" fmla="*/ 374 w 375"/>
                  <a:gd name="T3" fmla="*/ 121 h 122"/>
                  <a:gd name="T4" fmla="*/ 373 w 375"/>
                  <a:gd name="T5" fmla="*/ 122 h 122"/>
                  <a:gd name="T6" fmla="*/ 374 w 375"/>
                  <a:gd name="T7" fmla="*/ 120 h 122"/>
                  <a:gd name="T8" fmla="*/ 373 w 375"/>
                  <a:gd name="T9" fmla="*/ 122 h 122"/>
                  <a:gd name="T10" fmla="*/ 0 w 375"/>
                  <a:gd name="T11" fmla="*/ 1 h 122"/>
                  <a:gd name="T12" fmla="*/ 1 w 375"/>
                  <a:gd name="T13" fmla="*/ 0 h 122"/>
                  <a:gd name="T14" fmla="*/ 374 w 375"/>
                  <a:gd name="T15" fmla="*/ 120 h 122"/>
                  <a:gd name="T16" fmla="*/ 373 w 375"/>
                  <a:gd name="T17" fmla="*/ 122 h 122"/>
                  <a:gd name="T18" fmla="*/ 0 w 375"/>
                  <a:gd name="T19" fmla="*/ 1 h 122"/>
                  <a:gd name="T20" fmla="*/ 0 w 375"/>
                  <a:gd name="T21" fmla="*/ 0 h 122"/>
                  <a:gd name="T22" fmla="*/ 1 w 375"/>
                  <a:gd name="T23" fmla="*/ 0 h 122"/>
                  <a:gd name="T24" fmla="*/ 0 w 375"/>
                  <a:gd name="T25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122">
                    <a:moveTo>
                      <a:pt x="374" y="120"/>
                    </a:moveTo>
                    <a:cubicBezTo>
                      <a:pt x="374" y="120"/>
                      <a:pt x="375" y="121"/>
                      <a:pt x="374" y="121"/>
                    </a:cubicBezTo>
                    <a:cubicBezTo>
                      <a:pt x="374" y="122"/>
                      <a:pt x="374" y="122"/>
                      <a:pt x="373" y="122"/>
                    </a:cubicBezTo>
                    <a:lnTo>
                      <a:pt x="374" y="120"/>
                    </a:lnTo>
                    <a:close/>
                    <a:moveTo>
                      <a:pt x="373" y="122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74" y="120"/>
                    </a:lnTo>
                    <a:lnTo>
                      <a:pt x="373" y="122"/>
                    </a:ln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1" name="Line 17"/>
              <p:cNvSpPr>
                <a:spLocks noChangeShapeType="1"/>
              </p:cNvSpPr>
              <p:nvPr/>
            </p:nvSpPr>
            <p:spPr bwMode="auto">
              <a:xfrm flipH="1" flipV="1">
                <a:off x="789" y="1772"/>
                <a:ext cx="1604" cy="520"/>
              </a:xfrm>
              <a:prstGeom prst="line">
                <a:avLst/>
              </a:prstGeom>
              <a:noFill/>
              <a:ln w="0">
                <a:solidFill>
                  <a:srgbClr val="FDD46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2" name="Freeform 18"/>
              <p:cNvSpPr>
                <a:spLocks/>
              </p:cNvSpPr>
              <p:nvPr/>
            </p:nvSpPr>
            <p:spPr bwMode="auto">
              <a:xfrm>
                <a:off x="744" y="1839"/>
                <a:ext cx="1889" cy="612"/>
              </a:xfrm>
              <a:custGeom>
                <a:avLst/>
                <a:gdLst>
                  <a:gd name="T0" fmla="*/ 416 w 425"/>
                  <a:gd name="T1" fmla="*/ 134 h 138"/>
                  <a:gd name="T2" fmla="*/ 0 w 425"/>
                  <a:gd name="T3" fmla="*/ 0 h 138"/>
                  <a:gd name="T4" fmla="*/ 2 w 425"/>
                  <a:gd name="T5" fmla="*/ 3 h 138"/>
                  <a:gd name="T6" fmla="*/ 417 w 425"/>
                  <a:gd name="T7" fmla="*/ 138 h 138"/>
                  <a:gd name="T8" fmla="*/ 416 w 425"/>
                  <a:gd name="T9" fmla="*/ 1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138">
                    <a:moveTo>
                      <a:pt x="416" y="134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17" y="138"/>
                    </a:lnTo>
                    <a:cubicBezTo>
                      <a:pt x="417" y="138"/>
                      <a:pt x="425" y="137"/>
                      <a:pt x="416" y="134"/>
                    </a:cubicBezTo>
                    <a:close/>
                  </a:path>
                </a:pathLst>
              </a:custGeom>
              <a:solidFill>
                <a:srgbClr val="A97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3" name="Freeform 19"/>
              <p:cNvSpPr>
                <a:spLocks/>
              </p:cNvSpPr>
              <p:nvPr/>
            </p:nvSpPr>
            <p:spPr bwMode="auto">
              <a:xfrm>
                <a:off x="469" y="1643"/>
                <a:ext cx="195" cy="173"/>
              </a:xfrm>
              <a:custGeom>
                <a:avLst/>
                <a:gdLst>
                  <a:gd name="T0" fmla="*/ 44 w 44"/>
                  <a:gd name="T1" fmla="*/ 10 h 39"/>
                  <a:gd name="T2" fmla="*/ 9 w 44"/>
                  <a:gd name="T3" fmla="*/ 11 h 39"/>
                  <a:gd name="T4" fmla="*/ 38 w 44"/>
                  <a:gd name="T5" fmla="*/ 39 h 39"/>
                  <a:gd name="T6" fmla="*/ 44 w 44"/>
                  <a:gd name="T7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9">
                    <a:moveTo>
                      <a:pt x="44" y="10"/>
                    </a:moveTo>
                    <a:cubicBezTo>
                      <a:pt x="22" y="3"/>
                      <a:pt x="14" y="0"/>
                      <a:pt x="9" y="11"/>
                    </a:cubicBezTo>
                    <a:cubicBezTo>
                      <a:pt x="0" y="30"/>
                      <a:pt x="19" y="32"/>
                      <a:pt x="38" y="39"/>
                    </a:cubicBezTo>
                    <a:lnTo>
                      <a:pt x="44" y="10"/>
                    </a:lnTo>
                    <a:close/>
                  </a:path>
                </a:pathLst>
              </a:custGeom>
              <a:solidFill>
                <a:srgbClr val="DA7C6C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4" name="Freeform 20"/>
              <p:cNvSpPr>
                <a:spLocks/>
              </p:cNvSpPr>
              <p:nvPr/>
            </p:nvSpPr>
            <p:spPr bwMode="auto">
              <a:xfrm>
                <a:off x="482" y="1643"/>
                <a:ext cx="245" cy="169"/>
              </a:xfrm>
              <a:custGeom>
                <a:avLst/>
                <a:gdLst>
                  <a:gd name="T0" fmla="*/ 7 w 55"/>
                  <a:gd name="T1" fmla="*/ 11 h 38"/>
                  <a:gd name="T2" fmla="*/ 47 w 55"/>
                  <a:gd name="T3" fmla="*/ 26 h 38"/>
                  <a:gd name="T4" fmla="*/ 7 w 55"/>
                  <a:gd name="T5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8">
                    <a:moveTo>
                      <a:pt x="7" y="11"/>
                    </a:moveTo>
                    <a:cubicBezTo>
                      <a:pt x="13" y="0"/>
                      <a:pt x="55" y="13"/>
                      <a:pt x="47" y="26"/>
                    </a:cubicBezTo>
                    <a:cubicBezTo>
                      <a:pt x="39" y="38"/>
                      <a:pt x="0" y="24"/>
                      <a:pt x="7" y="11"/>
                    </a:cubicBezTo>
                    <a:close/>
                  </a:path>
                </a:pathLst>
              </a:custGeom>
              <a:solidFill>
                <a:srgbClr val="DA7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5" name="Freeform 21"/>
              <p:cNvSpPr>
                <a:spLocks/>
              </p:cNvSpPr>
              <p:nvPr/>
            </p:nvSpPr>
            <p:spPr bwMode="auto">
              <a:xfrm>
                <a:off x="491" y="1648"/>
                <a:ext cx="222" cy="151"/>
              </a:xfrm>
              <a:custGeom>
                <a:avLst/>
                <a:gdLst>
                  <a:gd name="T0" fmla="*/ 6 w 50"/>
                  <a:gd name="T1" fmla="*/ 10 h 34"/>
                  <a:gd name="T2" fmla="*/ 43 w 50"/>
                  <a:gd name="T3" fmla="*/ 24 h 34"/>
                  <a:gd name="T4" fmla="*/ 6 w 50"/>
                  <a:gd name="T5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4">
                    <a:moveTo>
                      <a:pt x="6" y="10"/>
                    </a:moveTo>
                    <a:cubicBezTo>
                      <a:pt x="11" y="0"/>
                      <a:pt x="50" y="12"/>
                      <a:pt x="43" y="24"/>
                    </a:cubicBezTo>
                    <a:cubicBezTo>
                      <a:pt x="36" y="34"/>
                      <a:pt x="0" y="22"/>
                      <a:pt x="6" y="10"/>
                    </a:cubicBezTo>
                    <a:close/>
                  </a:path>
                </a:pathLst>
              </a:custGeom>
              <a:solidFill>
                <a:srgbClr val="E18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6" name="Freeform 22"/>
              <p:cNvSpPr>
                <a:spLocks/>
              </p:cNvSpPr>
              <p:nvPr/>
            </p:nvSpPr>
            <p:spPr bwMode="auto">
              <a:xfrm>
                <a:off x="500" y="1656"/>
                <a:ext cx="200" cy="129"/>
              </a:xfrm>
              <a:custGeom>
                <a:avLst/>
                <a:gdLst>
                  <a:gd name="T0" fmla="*/ 4 w 45"/>
                  <a:gd name="T1" fmla="*/ 8 h 29"/>
                  <a:gd name="T2" fmla="*/ 39 w 45"/>
                  <a:gd name="T3" fmla="*/ 21 h 29"/>
                  <a:gd name="T4" fmla="*/ 4 w 45"/>
                  <a:gd name="T5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9">
                    <a:moveTo>
                      <a:pt x="4" y="8"/>
                    </a:moveTo>
                    <a:cubicBezTo>
                      <a:pt x="8" y="0"/>
                      <a:pt x="45" y="11"/>
                      <a:pt x="39" y="21"/>
                    </a:cubicBezTo>
                    <a:cubicBezTo>
                      <a:pt x="33" y="29"/>
                      <a:pt x="0" y="18"/>
                      <a:pt x="4" y="8"/>
                    </a:cubicBezTo>
                    <a:close/>
                  </a:path>
                </a:pathLst>
              </a:custGeom>
              <a:solidFill>
                <a:srgbClr val="E383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7" name="Freeform 23"/>
              <p:cNvSpPr>
                <a:spLocks/>
              </p:cNvSpPr>
              <p:nvPr/>
            </p:nvSpPr>
            <p:spPr bwMode="auto">
              <a:xfrm>
                <a:off x="509" y="1661"/>
                <a:ext cx="178" cy="115"/>
              </a:xfrm>
              <a:custGeom>
                <a:avLst/>
                <a:gdLst>
                  <a:gd name="T0" fmla="*/ 3 w 40"/>
                  <a:gd name="T1" fmla="*/ 8 h 26"/>
                  <a:gd name="T2" fmla="*/ 35 w 40"/>
                  <a:gd name="T3" fmla="*/ 19 h 26"/>
                  <a:gd name="T4" fmla="*/ 3 w 40"/>
                  <a:gd name="T5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3" y="8"/>
                    </a:moveTo>
                    <a:cubicBezTo>
                      <a:pt x="6" y="0"/>
                      <a:pt x="40" y="10"/>
                      <a:pt x="35" y="19"/>
                    </a:cubicBezTo>
                    <a:cubicBezTo>
                      <a:pt x="31" y="26"/>
                      <a:pt x="0" y="15"/>
                      <a:pt x="3" y="8"/>
                    </a:cubicBezTo>
                    <a:close/>
                  </a:path>
                </a:pathLst>
              </a:custGeom>
              <a:solidFill>
                <a:srgbClr val="E988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8" name="Freeform 24"/>
              <p:cNvSpPr>
                <a:spLocks/>
              </p:cNvSpPr>
              <p:nvPr/>
            </p:nvSpPr>
            <p:spPr bwMode="auto">
              <a:xfrm>
                <a:off x="513" y="1670"/>
                <a:ext cx="160" cy="93"/>
              </a:xfrm>
              <a:custGeom>
                <a:avLst/>
                <a:gdLst>
                  <a:gd name="T0" fmla="*/ 3 w 36"/>
                  <a:gd name="T1" fmla="*/ 6 h 21"/>
                  <a:gd name="T2" fmla="*/ 32 w 36"/>
                  <a:gd name="T3" fmla="*/ 16 h 21"/>
                  <a:gd name="T4" fmla="*/ 3 w 36"/>
                  <a:gd name="T5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3" y="6"/>
                    </a:moveTo>
                    <a:cubicBezTo>
                      <a:pt x="5" y="0"/>
                      <a:pt x="36" y="9"/>
                      <a:pt x="32" y="16"/>
                    </a:cubicBezTo>
                    <a:cubicBezTo>
                      <a:pt x="29" y="21"/>
                      <a:pt x="0" y="12"/>
                      <a:pt x="3" y="6"/>
                    </a:cubicBezTo>
                    <a:close/>
                  </a:path>
                </a:pathLst>
              </a:custGeom>
              <a:solidFill>
                <a:srgbClr val="EF8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9" name="Freeform 25"/>
              <p:cNvSpPr>
                <a:spLocks/>
              </p:cNvSpPr>
              <p:nvPr/>
            </p:nvSpPr>
            <p:spPr bwMode="auto">
              <a:xfrm>
                <a:off x="522" y="1674"/>
                <a:ext cx="138" cy="76"/>
              </a:xfrm>
              <a:custGeom>
                <a:avLst/>
                <a:gdLst>
                  <a:gd name="T0" fmla="*/ 2 w 31"/>
                  <a:gd name="T1" fmla="*/ 5 h 17"/>
                  <a:gd name="T2" fmla="*/ 28 w 31"/>
                  <a:gd name="T3" fmla="*/ 14 h 17"/>
                  <a:gd name="T4" fmla="*/ 2 w 31"/>
                  <a:gd name="T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7">
                    <a:moveTo>
                      <a:pt x="2" y="5"/>
                    </a:moveTo>
                    <a:cubicBezTo>
                      <a:pt x="3" y="0"/>
                      <a:pt x="31" y="8"/>
                      <a:pt x="28" y="14"/>
                    </a:cubicBezTo>
                    <a:cubicBezTo>
                      <a:pt x="26" y="17"/>
                      <a:pt x="0" y="9"/>
                      <a:pt x="2" y="5"/>
                    </a:cubicBezTo>
                    <a:close/>
                  </a:path>
                </a:pathLst>
              </a:custGeom>
              <a:solidFill>
                <a:srgbClr val="F39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0" name="Freeform 26"/>
              <p:cNvSpPr>
                <a:spLocks/>
              </p:cNvSpPr>
              <p:nvPr/>
            </p:nvSpPr>
            <p:spPr bwMode="auto">
              <a:xfrm>
                <a:off x="531" y="1683"/>
                <a:ext cx="116" cy="53"/>
              </a:xfrm>
              <a:custGeom>
                <a:avLst/>
                <a:gdLst>
                  <a:gd name="T0" fmla="*/ 1 w 26"/>
                  <a:gd name="T1" fmla="*/ 3 h 12"/>
                  <a:gd name="T2" fmla="*/ 24 w 26"/>
                  <a:gd name="T3" fmla="*/ 11 h 12"/>
                  <a:gd name="T4" fmla="*/ 1 w 26"/>
                  <a:gd name="T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2">
                    <a:moveTo>
                      <a:pt x="1" y="3"/>
                    </a:moveTo>
                    <a:cubicBezTo>
                      <a:pt x="1" y="0"/>
                      <a:pt x="26" y="7"/>
                      <a:pt x="24" y="11"/>
                    </a:cubicBezTo>
                    <a:cubicBezTo>
                      <a:pt x="23" y="12"/>
                      <a:pt x="0" y="6"/>
                      <a:pt x="1" y="3"/>
                    </a:cubicBezTo>
                    <a:close/>
                  </a:path>
                </a:pathLst>
              </a:custGeom>
              <a:solidFill>
                <a:srgbClr val="F89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1" name="Freeform 27"/>
              <p:cNvSpPr>
                <a:spLocks/>
              </p:cNvSpPr>
              <p:nvPr/>
            </p:nvSpPr>
            <p:spPr bwMode="auto">
              <a:xfrm>
                <a:off x="575" y="1674"/>
                <a:ext cx="258" cy="200"/>
              </a:xfrm>
              <a:custGeom>
                <a:avLst/>
                <a:gdLst>
                  <a:gd name="T0" fmla="*/ 51 w 58"/>
                  <a:gd name="T1" fmla="*/ 45 h 45"/>
                  <a:gd name="T2" fmla="*/ 44 w 58"/>
                  <a:gd name="T3" fmla="*/ 43 h 45"/>
                  <a:gd name="T4" fmla="*/ 41 w 58"/>
                  <a:gd name="T5" fmla="*/ 42 h 45"/>
                  <a:gd name="T6" fmla="*/ 40 w 58"/>
                  <a:gd name="T7" fmla="*/ 42 h 45"/>
                  <a:gd name="T8" fmla="*/ 37 w 58"/>
                  <a:gd name="T9" fmla="*/ 40 h 45"/>
                  <a:gd name="T10" fmla="*/ 35 w 58"/>
                  <a:gd name="T11" fmla="*/ 40 h 45"/>
                  <a:gd name="T12" fmla="*/ 32 w 58"/>
                  <a:gd name="T13" fmla="*/ 39 h 45"/>
                  <a:gd name="T14" fmla="*/ 26 w 58"/>
                  <a:gd name="T15" fmla="*/ 37 h 45"/>
                  <a:gd name="T16" fmla="*/ 23 w 58"/>
                  <a:gd name="T17" fmla="*/ 36 h 45"/>
                  <a:gd name="T18" fmla="*/ 22 w 58"/>
                  <a:gd name="T19" fmla="*/ 35 h 45"/>
                  <a:gd name="T20" fmla="*/ 19 w 58"/>
                  <a:gd name="T21" fmla="*/ 34 h 45"/>
                  <a:gd name="T22" fmla="*/ 17 w 58"/>
                  <a:gd name="T23" fmla="*/ 33 h 45"/>
                  <a:gd name="T24" fmla="*/ 14 w 58"/>
                  <a:gd name="T25" fmla="*/ 32 h 45"/>
                  <a:gd name="T26" fmla="*/ 12 w 58"/>
                  <a:gd name="T27" fmla="*/ 31 h 45"/>
                  <a:gd name="T28" fmla="*/ 20 w 58"/>
                  <a:gd name="T29" fmla="*/ 3 h 45"/>
                  <a:gd name="T30" fmla="*/ 22 w 58"/>
                  <a:gd name="T31" fmla="*/ 4 h 45"/>
                  <a:gd name="T32" fmla="*/ 25 w 58"/>
                  <a:gd name="T33" fmla="*/ 5 h 45"/>
                  <a:gd name="T34" fmla="*/ 27 w 58"/>
                  <a:gd name="T35" fmla="*/ 5 h 45"/>
                  <a:gd name="T36" fmla="*/ 30 w 58"/>
                  <a:gd name="T37" fmla="*/ 6 h 45"/>
                  <a:gd name="T38" fmla="*/ 31 w 58"/>
                  <a:gd name="T39" fmla="*/ 7 h 45"/>
                  <a:gd name="T40" fmla="*/ 34 w 58"/>
                  <a:gd name="T41" fmla="*/ 7 h 45"/>
                  <a:gd name="T42" fmla="*/ 40 w 58"/>
                  <a:gd name="T43" fmla="*/ 10 h 45"/>
                  <a:gd name="T44" fmla="*/ 43 w 58"/>
                  <a:gd name="T45" fmla="*/ 10 h 45"/>
                  <a:gd name="T46" fmla="*/ 45 w 58"/>
                  <a:gd name="T47" fmla="*/ 11 h 45"/>
                  <a:gd name="T48" fmla="*/ 48 w 58"/>
                  <a:gd name="T49" fmla="*/ 12 h 45"/>
                  <a:gd name="T50" fmla="*/ 49 w 58"/>
                  <a:gd name="T51" fmla="*/ 12 h 45"/>
                  <a:gd name="T52" fmla="*/ 52 w 58"/>
                  <a:gd name="T53" fmla="*/ 13 h 45"/>
                  <a:gd name="T54" fmla="*/ 58 w 58"/>
                  <a:gd name="T55" fmla="*/ 15 h 45"/>
                  <a:gd name="T56" fmla="*/ 51 w 58"/>
                  <a:gd name="T5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" h="45">
                    <a:moveTo>
                      <a:pt x="51" y="45"/>
                    </a:moveTo>
                    <a:lnTo>
                      <a:pt x="44" y="43"/>
                    </a:lnTo>
                    <a:cubicBezTo>
                      <a:pt x="43" y="44"/>
                      <a:pt x="43" y="44"/>
                      <a:pt x="41" y="42"/>
                    </a:cubicBezTo>
                    <a:cubicBezTo>
                      <a:pt x="41" y="42"/>
                      <a:pt x="40" y="42"/>
                      <a:pt x="40" y="42"/>
                    </a:cubicBezTo>
                    <a:cubicBezTo>
                      <a:pt x="38" y="42"/>
                      <a:pt x="38" y="42"/>
                      <a:pt x="37" y="40"/>
                    </a:cubicBezTo>
                    <a:cubicBezTo>
                      <a:pt x="37" y="40"/>
                      <a:pt x="35" y="40"/>
                      <a:pt x="35" y="40"/>
                    </a:cubicBezTo>
                    <a:cubicBezTo>
                      <a:pt x="34" y="40"/>
                      <a:pt x="34" y="40"/>
                      <a:pt x="32" y="39"/>
                    </a:cubicBezTo>
                    <a:lnTo>
                      <a:pt x="26" y="37"/>
                    </a:lnTo>
                    <a:cubicBezTo>
                      <a:pt x="25" y="37"/>
                      <a:pt x="25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ubicBezTo>
                      <a:pt x="20" y="36"/>
                      <a:pt x="20" y="36"/>
                      <a:pt x="19" y="34"/>
                    </a:cubicBezTo>
                    <a:cubicBezTo>
                      <a:pt x="19" y="34"/>
                      <a:pt x="17" y="33"/>
                      <a:pt x="17" y="33"/>
                    </a:cubicBezTo>
                    <a:cubicBezTo>
                      <a:pt x="16" y="34"/>
                      <a:pt x="16" y="34"/>
                      <a:pt x="14" y="32"/>
                    </a:cubicBezTo>
                    <a:cubicBezTo>
                      <a:pt x="14" y="32"/>
                      <a:pt x="12" y="31"/>
                      <a:pt x="12" y="31"/>
                    </a:cubicBezTo>
                    <a:cubicBezTo>
                      <a:pt x="0" y="26"/>
                      <a:pt x="10" y="0"/>
                      <a:pt x="20" y="3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4" y="3"/>
                      <a:pt x="24" y="3"/>
                      <a:pt x="25" y="5"/>
                    </a:cubicBezTo>
                    <a:cubicBezTo>
                      <a:pt x="25" y="5"/>
                      <a:pt x="27" y="5"/>
                      <a:pt x="27" y="5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3" y="6"/>
                      <a:pt x="33" y="6"/>
                      <a:pt x="34" y="7"/>
                    </a:cubicBezTo>
                    <a:lnTo>
                      <a:pt x="40" y="10"/>
                    </a:lnTo>
                    <a:cubicBezTo>
                      <a:pt x="42" y="9"/>
                      <a:pt x="42" y="9"/>
                      <a:pt x="43" y="10"/>
                    </a:cubicBezTo>
                    <a:cubicBezTo>
                      <a:pt x="43" y="10"/>
                      <a:pt x="45" y="11"/>
                      <a:pt x="45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8" y="12"/>
                      <a:pt x="49" y="12"/>
                      <a:pt x="49" y="12"/>
                    </a:cubicBezTo>
                    <a:cubicBezTo>
                      <a:pt x="51" y="12"/>
                      <a:pt x="51" y="12"/>
                      <a:pt x="52" y="13"/>
                    </a:cubicBezTo>
                    <a:lnTo>
                      <a:pt x="58" y="15"/>
                    </a:lnTo>
                    <a:cubicBezTo>
                      <a:pt x="43" y="17"/>
                      <a:pt x="44" y="41"/>
                      <a:pt x="51" y="45"/>
                    </a:cubicBezTo>
                    <a:close/>
                  </a:path>
                </a:pathLst>
              </a:custGeom>
              <a:solidFill>
                <a:srgbClr val="8D969D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2" name="Freeform 28"/>
              <p:cNvSpPr>
                <a:spLocks/>
              </p:cNvSpPr>
              <p:nvPr/>
            </p:nvSpPr>
            <p:spPr bwMode="auto">
              <a:xfrm>
                <a:off x="602" y="1692"/>
                <a:ext cx="213" cy="151"/>
              </a:xfrm>
              <a:custGeom>
                <a:avLst/>
                <a:gdLst>
                  <a:gd name="T0" fmla="*/ 39 w 48"/>
                  <a:gd name="T1" fmla="*/ 34 h 34"/>
                  <a:gd name="T2" fmla="*/ 2 w 48"/>
                  <a:gd name="T3" fmla="*/ 21 h 34"/>
                  <a:gd name="T4" fmla="*/ 10 w 48"/>
                  <a:gd name="T5" fmla="*/ 0 h 34"/>
                  <a:gd name="T6" fmla="*/ 48 w 48"/>
                  <a:gd name="T7" fmla="*/ 12 h 34"/>
                  <a:gd name="T8" fmla="*/ 39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39" y="34"/>
                    </a:moveTo>
                    <a:lnTo>
                      <a:pt x="2" y="21"/>
                    </a:lnTo>
                    <a:cubicBezTo>
                      <a:pt x="0" y="11"/>
                      <a:pt x="5" y="2"/>
                      <a:pt x="10" y="0"/>
                    </a:cubicBezTo>
                    <a:cubicBezTo>
                      <a:pt x="12" y="0"/>
                      <a:pt x="48" y="12"/>
                      <a:pt x="48" y="12"/>
                    </a:cubicBezTo>
                    <a:cubicBezTo>
                      <a:pt x="39" y="17"/>
                      <a:pt x="38" y="28"/>
                      <a:pt x="39" y="34"/>
                    </a:cubicBezTo>
                    <a:close/>
                  </a:path>
                </a:pathLst>
              </a:custGeom>
              <a:solidFill>
                <a:srgbClr val="8D9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3" name="Freeform 29"/>
              <p:cNvSpPr>
                <a:spLocks/>
              </p:cNvSpPr>
              <p:nvPr/>
            </p:nvSpPr>
            <p:spPr bwMode="auto">
              <a:xfrm>
                <a:off x="602" y="1696"/>
                <a:ext cx="209" cy="143"/>
              </a:xfrm>
              <a:custGeom>
                <a:avLst/>
                <a:gdLst>
                  <a:gd name="T0" fmla="*/ 39 w 47"/>
                  <a:gd name="T1" fmla="*/ 32 h 32"/>
                  <a:gd name="T2" fmla="*/ 2 w 47"/>
                  <a:gd name="T3" fmla="*/ 19 h 32"/>
                  <a:gd name="T4" fmla="*/ 9 w 47"/>
                  <a:gd name="T5" fmla="*/ 0 h 32"/>
                  <a:gd name="T6" fmla="*/ 47 w 47"/>
                  <a:gd name="T7" fmla="*/ 12 h 32"/>
                  <a:gd name="T8" fmla="*/ 39 w 4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2">
                    <a:moveTo>
                      <a:pt x="39" y="32"/>
                    </a:moveTo>
                    <a:lnTo>
                      <a:pt x="2" y="19"/>
                    </a:lnTo>
                    <a:cubicBezTo>
                      <a:pt x="0" y="11"/>
                      <a:pt x="5" y="2"/>
                      <a:pt x="9" y="0"/>
                    </a:cubicBezTo>
                    <a:cubicBezTo>
                      <a:pt x="11" y="0"/>
                      <a:pt x="47" y="12"/>
                      <a:pt x="47" y="12"/>
                    </a:cubicBezTo>
                    <a:cubicBezTo>
                      <a:pt x="39" y="16"/>
                      <a:pt x="38" y="27"/>
                      <a:pt x="39" y="32"/>
                    </a:cubicBezTo>
                    <a:close/>
                  </a:path>
                </a:pathLst>
              </a:custGeom>
              <a:solidFill>
                <a:srgbClr val="949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4" name="Freeform 30"/>
              <p:cNvSpPr>
                <a:spLocks/>
              </p:cNvSpPr>
              <p:nvPr/>
            </p:nvSpPr>
            <p:spPr bwMode="auto">
              <a:xfrm>
                <a:off x="607" y="1696"/>
                <a:ext cx="199" cy="138"/>
              </a:xfrm>
              <a:custGeom>
                <a:avLst/>
                <a:gdLst>
                  <a:gd name="T0" fmla="*/ 38 w 45"/>
                  <a:gd name="T1" fmla="*/ 31 h 31"/>
                  <a:gd name="T2" fmla="*/ 1 w 45"/>
                  <a:gd name="T3" fmla="*/ 18 h 31"/>
                  <a:gd name="T4" fmla="*/ 8 w 45"/>
                  <a:gd name="T5" fmla="*/ 0 h 31"/>
                  <a:gd name="T6" fmla="*/ 45 w 45"/>
                  <a:gd name="T7" fmla="*/ 12 h 31"/>
                  <a:gd name="T8" fmla="*/ 38 w 45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38" y="31"/>
                    </a:moveTo>
                    <a:lnTo>
                      <a:pt x="1" y="18"/>
                    </a:lnTo>
                    <a:cubicBezTo>
                      <a:pt x="0" y="11"/>
                      <a:pt x="4" y="3"/>
                      <a:pt x="8" y="0"/>
                    </a:cubicBezTo>
                    <a:cubicBezTo>
                      <a:pt x="10" y="1"/>
                      <a:pt x="45" y="12"/>
                      <a:pt x="45" y="12"/>
                    </a:cubicBezTo>
                    <a:cubicBezTo>
                      <a:pt x="39" y="16"/>
                      <a:pt x="37" y="26"/>
                      <a:pt x="38" y="31"/>
                    </a:cubicBezTo>
                    <a:close/>
                  </a:path>
                </a:pathLst>
              </a:custGeom>
              <a:solidFill>
                <a:srgbClr val="9CA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5" name="Freeform 31"/>
              <p:cNvSpPr>
                <a:spLocks/>
              </p:cNvSpPr>
              <p:nvPr/>
            </p:nvSpPr>
            <p:spPr bwMode="auto">
              <a:xfrm>
                <a:off x="607" y="1701"/>
                <a:ext cx="195" cy="129"/>
              </a:xfrm>
              <a:custGeom>
                <a:avLst/>
                <a:gdLst>
                  <a:gd name="T0" fmla="*/ 38 w 44"/>
                  <a:gd name="T1" fmla="*/ 29 h 29"/>
                  <a:gd name="T2" fmla="*/ 1 w 44"/>
                  <a:gd name="T3" fmla="*/ 17 h 29"/>
                  <a:gd name="T4" fmla="*/ 7 w 44"/>
                  <a:gd name="T5" fmla="*/ 0 h 29"/>
                  <a:gd name="T6" fmla="*/ 44 w 44"/>
                  <a:gd name="T7" fmla="*/ 12 h 29"/>
                  <a:gd name="T8" fmla="*/ 38 w 44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38" y="29"/>
                    </a:moveTo>
                    <a:lnTo>
                      <a:pt x="1" y="17"/>
                    </a:lnTo>
                    <a:cubicBezTo>
                      <a:pt x="0" y="11"/>
                      <a:pt x="3" y="3"/>
                      <a:pt x="7" y="0"/>
                    </a:cubicBezTo>
                    <a:cubicBezTo>
                      <a:pt x="9" y="1"/>
                      <a:pt x="44" y="12"/>
                      <a:pt x="44" y="12"/>
                    </a:cubicBezTo>
                    <a:cubicBezTo>
                      <a:pt x="39" y="15"/>
                      <a:pt x="38" y="24"/>
                      <a:pt x="38" y="29"/>
                    </a:cubicBezTo>
                    <a:close/>
                  </a:path>
                </a:pathLst>
              </a:custGeom>
              <a:solidFill>
                <a:srgbClr val="A3AB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6" name="Freeform 32"/>
              <p:cNvSpPr>
                <a:spLocks/>
              </p:cNvSpPr>
              <p:nvPr/>
            </p:nvSpPr>
            <p:spPr bwMode="auto">
              <a:xfrm>
                <a:off x="607" y="1705"/>
                <a:ext cx="191" cy="120"/>
              </a:xfrm>
              <a:custGeom>
                <a:avLst/>
                <a:gdLst>
                  <a:gd name="T0" fmla="*/ 38 w 43"/>
                  <a:gd name="T1" fmla="*/ 27 h 27"/>
                  <a:gd name="T2" fmla="*/ 1 w 43"/>
                  <a:gd name="T3" fmla="*/ 15 h 27"/>
                  <a:gd name="T4" fmla="*/ 6 w 43"/>
                  <a:gd name="T5" fmla="*/ 0 h 27"/>
                  <a:gd name="T6" fmla="*/ 43 w 43"/>
                  <a:gd name="T7" fmla="*/ 12 h 27"/>
                  <a:gd name="T8" fmla="*/ 38 w 43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7">
                    <a:moveTo>
                      <a:pt x="38" y="27"/>
                    </a:moveTo>
                    <a:lnTo>
                      <a:pt x="1" y="15"/>
                    </a:lnTo>
                    <a:cubicBezTo>
                      <a:pt x="0" y="10"/>
                      <a:pt x="3" y="3"/>
                      <a:pt x="6" y="0"/>
                    </a:cubicBezTo>
                    <a:cubicBezTo>
                      <a:pt x="8" y="0"/>
                      <a:pt x="43" y="12"/>
                      <a:pt x="43" y="12"/>
                    </a:cubicBezTo>
                    <a:cubicBezTo>
                      <a:pt x="39" y="14"/>
                      <a:pt x="38" y="22"/>
                      <a:pt x="38" y="27"/>
                    </a:cubicBezTo>
                    <a:close/>
                  </a:path>
                </a:pathLst>
              </a:custGeom>
              <a:solidFill>
                <a:srgbClr val="AC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7" name="Freeform 33"/>
              <p:cNvSpPr>
                <a:spLocks/>
              </p:cNvSpPr>
              <p:nvPr/>
            </p:nvSpPr>
            <p:spPr bwMode="auto">
              <a:xfrm>
                <a:off x="607" y="1710"/>
                <a:ext cx="191" cy="111"/>
              </a:xfrm>
              <a:custGeom>
                <a:avLst/>
                <a:gdLst>
                  <a:gd name="T0" fmla="*/ 38 w 43"/>
                  <a:gd name="T1" fmla="*/ 25 h 25"/>
                  <a:gd name="T2" fmla="*/ 1 w 43"/>
                  <a:gd name="T3" fmla="*/ 13 h 25"/>
                  <a:gd name="T4" fmla="*/ 6 w 43"/>
                  <a:gd name="T5" fmla="*/ 0 h 25"/>
                  <a:gd name="T6" fmla="*/ 43 w 43"/>
                  <a:gd name="T7" fmla="*/ 11 h 25"/>
                  <a:gd name="T8" fmla="*/ 38 w 43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5">
                    <a:moveTo>
                      <a:pt x="38" y="25"/>
                    </a:moveTo>
                    <a:lnTo>
                      <a:pt x="1" y="13"/>
                    </a:lnTo>
                    <a:cubicBezTo>
                      <a:pt x="0" y="10"/>
                      <a:pt x="2" y="3"/>
                      <a:pt x="6" y="0"/>
                    </a:cubicBezTo>
                    <a:cubicBezTo>
                      <a:pt x="7" y="0"/>
                      <a:pt x="43" y="11"/>
                      <a:pt x="43" y="11"/>
                    </a:cubicBezTo>
                    <a:cubicBezTo>
                      <a:pt x="40" y="13"/>
                      <a:pt x="38" y="21"/>
                      <a:pt x="38" y="25"/>
                    </a:cubicBezTo>
                    <a:close/>
                  </a:path>
                </a:pathLst>
              </a:custGeom>
              <a:solidFill>
                <a:srgbClr val="B1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8" name="Freeform 34"/>
              <p:cNvSpPr>
                <a:spLocks/>
              </p:cNvSpPr>
              <p:nvPr/>
            </p:nvSpPr>
            <p:spPr bwMode="auto">
              <a:xfrm>
                <a:off x="607" y="1710"/>
                <a:ext cx="186" cy="106"/>
              </a:xfrm>
              <a:custGeom>
                <a:avLst/>
                <a:gdLst>
                  <a:gd name="T0" fmla="*/ 38 w 42"/>
                  <a:gd name="T1" fmla="*/ 24 h 24"/>
                  <a:gd name="T2" fmla="*/ 1 w 42"/>
                  <a:gd name="T3" fmla="*/ 12 h 24"/>
                  <a:gd name="T4" fmla="*/ 5 w 42"/>
                  <a:gd name="T5" fmla="*/ 0 h 24"/>
                  <a:gd name="T6" fmla="*/ 42 w 42"/>
                  <a:gd name="T7" fmla="*/ 12 h 24"/>
                  <a:gd name="T8" fmla="*/ 38 w 4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8" y="24"/>
                    </a:moveTo>
                    <a:lnTo>
                      <a:pt x="1" y="12"/>
                    </a:lnTo>
                    <a:cubicBezTo>
                      <a:pt x="0" y="10"/>
                      <a:pt x="2" y="3"/>
                      <a:pt x="5" y="0"/>
                    </a:cubicBezTo>
                    <a:cubicBezTo>
                      <a:pt x="7" y="1"/>
                      <a:pt x="42" y="12"/>
                      <a:pt x="42" y="12"/>
                    </a:cubicBezTo>
                    <a:cubicBezTo>
                      <a:pt x="40" y="14"/>
                      <a:pt x="38" y="20"/>
                      <a:pt x="38" y="24"/>
                    </a:cubicBezTo>
                    <a:close/>
                  </a:path>
                </a:pathLst>
              </a:custGeom>
              <a:solidFill>
                <a:srgbClr val="BB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59" name="Freeform 35"/>
              <p:cNvSpPr>
                <a:spLocks/>
              </p:cNvSpPr>
              <p:nvPr/>
            </p:nvSpPr>
            <p:spPr bwMode="auto">
              <a:xfrm>
                <a:off x="611" y="1714"/>
                <a:ext cx="178" cy="102"/>
              </a:xfrm>
              <a:custGeom>
                <a:avLst/>
                <a:gdLst>
                  <a:gd name="T0" fmla="*/ 37 w 40"/>
                  <a:gd name="T1" fmla="*/ 23 h 23"/>
                  <a:gd name="T2" fmla="*/ 0 w 40"/>
                  <a:gd name="T3" fmla="*/ 10 h 23"/>
                  <a:gd name="T4" fmla="*/ 3 w 40"/>
                  <a:gd name="T5" fmla="*/ 0 h 23"/>
                  <a:gd name="T6" fmla="*/ 40 w 40"/>
                  <a:gd name="T7" fmla="*/ 12 h 23"/>
                  <a:gd name="T8" fmla="*/ 37 w 40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37" y="23"/>
                    </a:moveTo>
                    <a:lnTo>
                      <a:pt x="0" y="10"/>
                    </a:lnTo>
                    <a:cubicBezTo>
                      <a:pt x="0" y="10"/>
                      <a:pt x="0" y="3"/>
                      <a:pt x="3" y="0"/>
                    </a:cubicBezTo>
                    <a:cubicBezTo>
                      <a:pt x="5" y="1"/>
                      <a:pt x="40" y="12"/>
                      <a:pt x="40" y="12"/>
                    </a:cubicBezTo>
                    <a:cubicBezTo>
                      <a:pt x="39" y="13"/>
                      <a:pt x="37" y="18"/>
                      <a:pt x="37" y="23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0" name="Freeform 36"/>
              <p:cNvSpPr>
                <a:spLocks/>
              </p:cNvSpPr>
              <p:nvPr/>
            </p:nvSpPr>
            <p:spPr bwMode="auto">
              <a:xfrm>
                <a:off x="615" y="1714"/>
                <a:ext cx="174" cy="71"/>
              </a:xfrm>
              <a:custGeom>
                <a:avLst/>
                <a:gdLst>
                  <a:gd name="T0" fmla="*/ 37 w 39"/>
                  <a:gd name="T1" fmla="*/ 16 h 16"/>
                  <a:gd name="T2" fmla="*/ 0 w 39"/>
                  <a:gd name="T3" fmla="*/ 4 h 16"/>
                  <a:gd name="T4" fmla="*/ 2 w 39"/>
                  <a:gd name="T5" fmla="*/ 0 h 16"/>
                  <a:gd name="T6" fmla="*/ 39 w 39"/>
                  <a:gd name="T7" fmla="*/ 12 h 16"/>
                  <a:gd name="T8" fmla="*/ 37 w 3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6">
                    <a:moveTo>
                      <a:pt x="37" y="16"/>
                    </a:moveTo>
                    <a:lnTo>
                      <a:pt x="0" y="4"/>
                    </a:lnTo>
                    <a:cubicBezTo>
                      <a:pt x="0" y="3"/>
                      <a:pt x="0" y="2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ubicBezTo>
                      <a:pt x="38" y="13"/>
                      <a:pt x="38" y="14"/>
                      <a:pt x="37" y="16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1" name="Freeform 37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1 h 14"/>
                  <a:gd name="T2" fmla="*/ 37 w 39"/>
                  <a:gd name="T3" fmla="*/ 14 h 14"/>
                  <a:gd name="T4" fmla="*/ 0 w 39"/>
                  <a:gd name="T5" fmla="*/ 3 h 14"/>
                  <a:gd name="T6" fmla="*/ 2 w 39"/>
                  <a:gd name="T7" fmla="*/ 0 h 14"/>
                  <a:gd name="T8" fmla="*/ 39 w 39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1"/>
                    </a:moveTo>
                    <a:cubicBezTo>
                      <a:pt x="38" y="12"/>
                      <a:pt x="38" y="13"/>
                      <a:pt x="37" y="14"/>
                    </a:cubicBezTo>
                    <a:lnTo>
                      <a:pt x="0" y="3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0"/>
                      <a:pt x="39" y="11"/>
                      <a:pt x="39" y="11"/>
                    </a:cubicBezTo>
                    <a:close/>
                  </a:path>
                </a:pathLst>
              </a:custGeom>
              <a:solidFill>
                <a:srgbClr val="D0D5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2" name="Freeform 38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2 h 14"/>
                  <a:gd name="T2" fmla="*/ 38 w 39"/>
                  <a:gd name="T3" fmla="*/ 14 h 14"/>
                  <a:gd name="T4" fmla="*/ 0 w 39"/>
                  <a:gd name="T5" fmla="*/ 2 h 14"/>
                  <a:gd name="T6" fmla="*/ 2 w 39"/>
                  <a:gd name="T7" fmla="*/ 0 h 14"/>
                  <a:gd name="T8" fmla="*/ 39 w 39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2"/>
                    </a:moveTo>
                    <a:cubicBezTo>
                      <a:pt x="38" y="12"/>
                      <a:pt x="38" y="13"/>
                      <a:pt x="38" y="14"/>
                    </a:cubicBezTo>
                    <a:lnTo>
                      <a:pt x="0" y="2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lose/>
                  </a:path>
                </a:pathLst>
              </a:custGeom>
              <a:solidFill>
                <a:srgbClr val="D6DE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3" name="Freeform 39"/>
              <p:cNvSpPr>
                <a:spLocks/>
              </p:cNvSpPr>
              <p:nvPr/>
            </p:nvSpPr>
            <p:spPr bwMode="auto">
              <a:xfrm>
                <a:off x="620" y="1719"/>
                <a:ext cx="169" cy="62"/>
              </a:xfrm>
              <a:custGeom>
                <a:avLst/>
                <a:gdLst>
                  <a:gd name="T0" fmla="*/ 38 w 38"/>
                  <a:gd name="T1" fmla="*/ 12 h 14"/>
                  <a:gd name="T2" fmla="*/ 37 w 38"/>
                  <a:gd name="T3" fmla="*/ 14 h 14"/>
                  <a:gd name="T4" fmla="*/ 0 w 38"/>
                  <a:gd name="T5" fmla="*/ 2 h 14"/>
                  <a:gd name="T6" fmla="*/ 1 w 38"/>
                  <a:gd name="T7" fmla="*/ 0 h 14"/>
                  <a:gd name="T8" fmla="*/ 38 w 38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8" y="12"/>
                    </a:moveTo>
                    <a:cubicBezTo>
                      <a:pt x="37" y="13"/>
                      <a:pt x="37" y="13"/>
                      <a:pt x="37" y="14"/>
                    </a:cubicBezTo>
                    <a:lnTo>
                      <a:pt x="0" y="2"/>
                    </a:lnTo>
                    <a:cubicBezTo>
                      <a:pt x="0" y="1"/>
                      <a:pt x="0" y="1"/>
                      <a:pt x="1" y="0"/>
                    </a:cubicBezTo>
                    <a:cubicBezTo>
                      <a:pt x="2" y="1"/>
                      <a:pt x="38" y="12"/>
                      <a:pt x="38" y="12"/>
                    </a:cubicBezTo>
                    <a:close/>
                  </a:path>
                </a:pathLst>
              </a:custGeom>
              <a:solidFill>
                <a:srgbClr val="E1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4" name="Freeform 40"/>
              <p:cNvSpPr>
                <a:spLocks/>
              </p:cNvSpPr>
              <p:nvPr/>
            </p:nvSpPr>
            <p:spPr bwMode="auto">
              <a:xfrm>
                <a:off x="620" y="1719"/>
                <a:ext cx="164" cy="57"/>
              </a:xfrm>
              <a:custGeom>
                <a:avLst/>
                <a:gdLst>
                  <a:gd name="T0" fmla="*/ 37 w 37"/>
                  <a:gd name="T1" fmla="*/ 13 h 13"/>
                  <a:gd name="T2" fmla="*/ 0 w 37"/>
                  <a:gd name="T3" fmla="*/ 2 h 13"/>
                  <a:gd name="T4" fmla="*/ 0 w 37"/>
                  <a:gd name="T5" fmla="*/ 1 h 13"/>
                  <a:gd name="T6" fmla="*/ 37 w 37"/>
                  <a:gd name="T7" fmla="*/ 12 h 13"/>
                  <a:gd name="T8" fmla="*/ 37 w 37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3">
                    <a:moveTo>
                      <a:pt x="37" y="13"/>
                    </a:moveTo>
                    <a:lnTo>
                      <a:pt x="0" y="2"/>
                    </a:ln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</a:path>
                </a:pathLst>
              </a:custGeom>
              <a:solidFill>
                <a:srgbClr val="E9F5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5" name="Freeform 41"/>
              <p:cNvSpPr>
                <a:spLocks/>
              </p:cNvSpPr>
              <p:nvPr/>
            </p:nvSpPr>
            <p:spPr bwMode="auto">
              <a:xfrm>
                <a:off x="2868" y="2460"/>
                <a:ext cx="160" cy="62"/>
              </a:xfrm>
              <a:custGeom>
                <a:avLst/>
                <a:gdLst>
                  <a:gd name="T0" fmla="*/ 36 w 36"/>
                  <a:gd name="T1" fmla="*/ 14 h 14"/>
                  <a:gd name="T2" fmla="*/ 33 w 36"/>
                  <a:gd name="T3" fmla="*/ 13 h 14"/>
                  <a:gd name="T4" fmla="*/ 0 w 36"/>
                  <a:gd name="T5" fmla="*/ 7 h 14"/>
                  <a:gd name="T6" fmla="*/ 8 w 36"/>
                  <a:gd name="T7" fmla="*/ 0 h 14"/>
                  <a:gd name="T8" fmla="*/ 36 w 3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14"/>
                    </a:moveTo>
                    <a:lnTo>
                      <a:pt x="33" y="13"/>
                    </a:lnTo>
                    <a:lnTo>
                      <a:pt x="0" y="7"/>
                    </a:lnTo>
                    <a:lnTo>
                      <a:pt x="8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46535A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6" name="Freeform 42"/>
              <p:cNvSpPr>
                <a:spLocks/>
              </p:cNvSpPr>
              <p:nvPr/>
            </p:nvSpPr>
            <p:spPr bwMode="auto">
              <a:xfrm>
                <a:off x="2868" y="2456"/>
                <a:ext cx="160" cy="66"/>
              </a:xfrm>
              <a:custGeom>
                <a:avLst/>
                <a:gdLst>
                  <a:gd name="T0" fmla="*/ 1 w 36"/>
                  <a:gd name="T1" fmla="*/ 4 h 15"/>
                  <a:gd name="T2" fmla="*/ 33 w 36"/>
                  <a:gd name="T3" fmla="*/ 14 h 15"/>
                  <a:gd name="T4" fmla="*/ 1 w 36"/>
                  <a:gd name="T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5">
                    <a:moveTo>
                      <a:pt x="1" y="4"/>
                    </a:moveTo>
                    <a:cubicBezTo>
                      <a:pt x="0" y="0"/>
                      <a:pt x="28" y="12"/>
                      <a:pt x="33" y="14"/>
                    </a:cubicBezTo>
                    <a:cubicBezTo>
                      <a:pt x="36" y="15"/>
                      <a:pt x="1" y="7"/>
                      <a:pt x="1" y="4"/>
                    </a:cubicBezTo>
                    <a:close/>
                  </a:path>
                </a:pathLst>
              </a:custGeom>
              <a:solidFill>
                <a:srgbClr val="4653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7" name="Freeform 43"/>
              <p:cNvSpPr>
                <a:spLocks/>
              </p:cNvSpPr>
              <p:nvPr/>
            </p:nvSpPr>
            <p:spPr bwMode="auto">
              <a:xfrm>
                <a:off x="2859" y="2456"/>
                <a:ext cx="165" cy="66"/>
              </a:xfrm>
              <a:custGeom>
                <a:avLst/>
                <a:gdLst>
                  <a:gd name="T0" fmla="*/ 34 w 37"/>
                  <a:gd name="T1" fmla="*/ 13 h 15"/>
                  <a:gd name="T2" fmla="*/ 1 w 37"/>
                  <a:gd name="T3" fmla="*/ 3 h 15"/>
                  <a:gd name="T4" fmla="*/ 34 w 37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5">
                    <a:moveTo>
                      <a:pt x="34" y="13"/>
                    </a:moveTo>
                    <a:cubicBezTo>
                      <a:pt x="37" y="15"/>
                      <a:pt x="2" y="6"/>
                      <a:pt x="1" y="3"/>
                    </a:cubicBezTo>
                    <a:cubicBezTo>
                      <a:pt x="0" y="0"/>
                      <a:pt x="29" y="12"/>
                      <a:pt x="34" y="13"/>
                    </a:cubicBezTo>
                    <a:close/>
                  </a:path>
                </a:pathLst>
              </a:custGeom>
              <a:solidFill>
                <a:srgbClr val="4E5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8" name="Freeform 44"/>
              <p:cNvSpPr>
                <a:spLocks/>
              </p:cNvSpPr>
              <p:nvPr/>
            </p:nvSpPr>
            <p:spPr bwMode="auto">
              <a:xfrm>
                <a:off x="2846" y="2456"/>
                <a:ext cx="173" cy="66"/>
              </a:xfrm>
              <a:custGeom>
                <a:avLst/>
                <a:gdLst>
                  <a:gd name="T0" fmla="*/ 36 w 39"/>
                  <a:gd name="T1" fmla="*/ 13 h 15"/>
                  <a:gd name="T2" fmla="*/ 2 w 39"/>
                  <a:gd name="T3" fmla="*/ 3 h 15"/>
                  <a:gd name="T4" fmla="*/ 36 w 39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5">
                    <a:moveTo>
                      <a:pt x="36" y="13"/>
                    </a:moveTo>
                    <a:cubicBezTo>
                      <a:pt x="39" y="15"/>
                      <a:pt x="4" y="5"/>
                      <a:pt x="2" y="3"/>
                    </a:cubicBezTo>
                    <a:cubicBezTo>
                      <a:pt x="0" y="0"/>
                      <a:pt x="31" y="11"/>
                      <a:pt x="36" y="13"/>
                    </a:cubicBezTo>
                    <a:close/>
                  </a:path>
                </a:pathLst>
              </a:custGeom>
              <a:solidFill>
                <a:srgbClr val="566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69" name="Freeform 45"/>
              <p:cNvSpPr>
                <a:spLocks/>
              </p:cNvSpPr>
              <p:nvPr/>
            </p:nvSpPr>
            <p:spPr bwMode="auto">
              <a:xfrm>
                <a:off x="2837" y="2456"/>
                <a:ext cx="182" cy="62"/>
              </a:xfrm>
              <a:custGeom>
                <a:avLst/>
                <a:gdLst>
                  <a:gd name="T0" fmla="*/ 37 w 41"/>
                  <a:gd name="T1" fmla="*/ 13 h 14"/>
                  <a:gd name="T2" fmla="*/ 3 w 41"/>
                  <a:gd name="T3" fmla="*/ 2 h 14"/>
                  <a:gd name="T4" fmla="*/ 37 w 41"/>
                  <a:gd name="T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4">
                    <a:moveTo>
                      <a:pt x="37" y="13"/>
                    </a:moveTo>
                    <a:cubicBezTo>
                      <a:pt x="41" y="14"/>
                      <a:pt x="5" y="4"/>
                      <a:pt x="3" y="2"/>
                    </a:cubicBezTo>
                    <a:cubicBezTo>
                      <a:pt x="0" y="0"/>
                      <a:pt x="33" y="11"/>
                      <a:pt x="37" y="13"/>
                    </a:cubicBezTo>
                    <a:close/>
                  </a:path>
                </a:pathLst>
              </a:custGeom>
              <a:solidFill>
                <a:srgbClr val="606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0" name="Freeform 46"/>
              <p:cNvSpPr>
                <a:spLocks/>
              </p:cNvSpPr>
              <p:nvPr/>
            </p:nvSpPr>
            <p:spPr bwMode="auto">
              <a:xfrm>
                <a:off x="2828" y="2456"/>
                <a:ext cx="187" cy="62"/>
              </a:xfrm>
              <a:custGeom>
                <a:avLst/>
                <a:gdLst>
                  <a:gd name="T0" fmla="*/ 3 w 42"/>
                  <a:gd name="T1" fmla="*/ 2 h 14"/>
                  <a:gd name="T2" fmla="*/ 38 w 42"/>
                  <a:gd name="T3" fmla="*/ 13 h 14"/>
                  <a:gd name="T4" fmla="*/ 3 w 42"/>
                  <a:gd name="T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4">
                    <a:moveTo>
                      <a:pt x="3" y="2"/>
                    </a:moveTo>
                    <a:cubicBezTo>
                      <a:pt x="0" y="0"/>
                      <a:pt x="34" y="11"/>
                      <a:pt x="38" y="13"/>
                    </a:cubicBezTo>
                    <a:cubicBezTo>
                      <a:pt x="42" y="14"/>
                      <a:pt x="5" y="3"/>
                      <a:pt x="3" y="2"/>
                    </a:cubicBezTo>
                    <a:close/>
                  </a:path>
                </a:pathLst>
              </a:custGeom>
              <a:solidFill>
                <a:srgbClr val="687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1" name="Freeform 47"/>
              <p:cNvSpPr>
                <a:spLocks/>
              </p:cNvSpPr>
              <p:nvPr/>
            </p:nvSpPr>
            <p:spPr bwMode="auto">
              <a:xfrm>
                <a:off x="2571" y="2336"/>
                <a:ext cx="377" cy="169"/>
              </a:xfrm>
              <a:custGeom>
                <a:avLst/>
                <a:gdLst>
                  <a:gd name="T0" fmla="*/ 22 w 85"/>
                  <a:gd name="T1" fmla="*/ 0 h 38"/>
                  <a:gd name="T2" fmla="*/ 85 w 85"/>
                  <a:gd name="T3" fmla="*/ 33 h 38"/>
                  <a:gd name="T4" fmla="*/ 72 w 85"/>
                  <a:gd name="T5" fmla="*/ 32 h 38"/>
                  <a:gd name="T6" fmla="*/ 81 w 85"/>
                  <a:gd name="T7" fmla="*/ 38 h 38"/>
                  <a:gd name="T8" fmla="*/ 53 w 85"/>
                  <a:gd name="T9" fmla="*/ 34 h 38"/>
                  <a:gd name="T10" fmla="*/ 9 w 85"/>
                  <a:gd name="T11" fmla="*/ 27 h 38"/>
                  <a:gd name="T12" fmla="*/ 4 w 85"/>
                  <a:gd name="T13" fmla="*/ 18 h 38"/>
                  <a:gd name="T14" fmla="*/ 28 w 85"/>
                  <a:gd name="T15" fmla="*/ 14 h 38"/>
                  <a:gd name="T16" fmla="*/ 22 w 85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38">
                    <a:moveTo>
                      <a:pt x="22" y="0"/>
                    </a:moveTo>
                    <a:cubicBezTo>
                      <a:pt x="22" y="0"/>
                      <a:pt x="59" y="20"/>
                      <a:pt x="85" y="33"/>
                    </a:cubicBezTo>
                    <a:cubicBezTo>
                      <a:pt x="85" y="33"/>
                      <a:pt x="67" y="30"/>
                      <a:pt x="72" y="32"/>
                    </a:cubicBezTo>
                    <a:cubicBezTo>
                      <a:pt x="79" y="36"/>
                      <a:pt x="81" y="38"/>
                      <a:pt x="81" y="38"/>
                    </a:cubicBezTo>
                    <a:cubicBezTo>
                      <a:pt x="81" y="38"/>
                      <a:pt x="62" y="35"/>
                      <a:pt x="53" y="34"/>
                    </a:cubicBezTo>
                    <a:cubicBezTo>
                      <a:pt x="43" y="33"/>
                      <a:pt x="22" y="29"/>
                      <a:pt x="9" y="27"/>
                    </a:cubicBezTo>
                    <a:cubicBezTo>
                      <a:pt x="0" y="26"/>
                      <a:pt x="0" y="20"/>
                      <a:pt x="4" y="18"/>
                    </a:cubicBezTo>
                    <a:cubicBezTo>
                      <a:pt x="11" y="14"/>
                      <a:pt x="28" y="14"/>
                      <a:pt x="28" y="14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2" name="Freeform 48"/>
              <p:cNvSpPr>
                <a:spLocks/>
              </p:cNvSpPr>
              <p:nvPr/>
            </p:nvSpPr>
            <p:spPr bwMode="auto">
              <a:xfrm>
                <a:off x="620" y="1696"/>
                <a:ext cx="58" cy="125"/>
              </a:xfrm>
              <a:custGeom>
                <a:avLst/>
                <a:gdLst>
                  <a:gd name="T0" fmla="*/ 13 w 13"/>
                  <a:gd name="T1" fmla="*/ 0 h 28"/>
                  <a:gd name="T2" fmla="*/ 7 w 13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8">
                    <a:moveTo>
                      <a:pt x="13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3" name="Freeform 49"/>
              <p:cNvSpPr>
                <a:spLocks/>
              </p:cNvSpPr>
              <p:nvPr/>
            </p:nvSpPr>
            <p:spPr bwMode="auto">
              <a:xfrm>
                <a:off x="620" y="169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4" name="Freeform 50"/>
              <p:cNvSpPr>
                <a:spLocks/>
              </p:cNvSpPr>
              <p:nvPr/>
            </p:nvSpPr>
            <p:spPr bwMode="auto">
              <a:xfrm>
                <a:off x="620" y="1696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5" name="Freeform 51"/>
              <p:cNvSpPr>
                <a:spLocks/>
              </p:cNvSpPr>
              <p:nvPr/>
            </p:nvSpPr>
            <p:spPr bwMode="auto">
              <a:xfrm>
                <a:off x="624" y="1696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3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3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6" name="Freeform 52"/>
              <p:cNvSpPr>
                <a:spLocks/>
              </p:cNvSpPr>
              <p:nvPr/>
            </p:nvSpPr>
            <p:spPr bwMode="auto">
              <a:xfrm>
                <a:off x="624" y="1696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7" name="Freeform 53"/>
              <p:cNvSpPr>
                <a:spLocks/>
              </p:cNvSpPr>
              <p:nvPr/>
            </p:nvSpPr>
            <p:spPr bwMode="auto">
              <a:xfrm>
                <a:off x="624" y="169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3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8" name="Freeform 54"/>
              <p:cNvSpPr>
                <a:spLocks/>
              </p:cNvSpPr>
              <p:nvPr/>
            </p:nvSpPr>
            <p:spPr bwMode="auto">
              <a:xfrm>
                <a:off x="2668" y="2336"/>
                <a:ext cx="280" cy="146"/>
              </a:xfrm>
              <a:custGeom>
                <a:avLst/>
                <a:gdLst>
                  <a:gd name="T0" fmla="*/ 0 w 63"/>
                  <a:gd name="T1" fmla="*/ 0 h 33"/>
                  <a:gd name="T2" fmla="*/ 63 w 63"/>
                  <a:gd name="T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3" h="33">
                    <a:moveTo>
                      <a:pt x="0" y="0"/>
                    </a:moveTo>
                    <a:cubicBezTo>
                      <a:pt x="0" y="0"/>
                      <a:pt x="37" y="20"/>
                      <a:pt x="63" y="33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79" name="Freeform 55"/>
              <p:cNvSpPr>
                <a:spLocks/>
              </p:cNvSpPr>
              <p:nvPr/>
            </p:nvSpPr>
            <p:spPr bwMode="auto">
              <a:xfrm>
                <a:off x="2593" y="2451"/>
                <a:ext cx="338" cy="54"/>
              </a:xfrm>
              <a:custGeom>
                <a:avLst/>
                <a:gdLst>
                  <a:gd name="T0" fmla="*/ 76 w 76"/>
                  <a:gd name="T1" fmla="*/ 12 h 12"/>
                  <a:gd name="T2" fmla="*/ 48 w 76"/>
                  <a:gd name="T3" fmla="*/ 8 h 12"/>
                  <a:gd name="T4" fmla="*/ 5 w 76"/>
                  <a:gd name="T5" fmla="*/ 1 h 12"/>
                  <a:gd name="T6" fmla="*/ 0 w 76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">
                    <a:moveTo>
                      <a:pt x="76" y="12"/>
                    </a:moveTo>
                    <a:cubicBezTo>
                      <a:pt x="76" y="12"/>
                      <a:pt x="57" y="9"/>
                      <a:pt x="48" y="8"/>
                    </a:cubicBezTo>
                    <a:cubicBezTo>
                      <a:pt x="38" y="7"/>
                      <a:pt x="17" y="3"/>
                      <a:pt x="5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0" name="Freeform 56"/>
              <p:cNvSpPr>
                <a:spLocks/>
              </p:cNvSpPr>
              <p:nvPr/>
            </p:nvSpPr>
            <p:spPr bwMode="auto">
              <a:xfrm>
                <a:off x="2579" y="2349"/>
                <a:ext cx="347" cy="142"/>
              </a:xfrm>
              <a:custGeom>
                <a:avLst/>
                <a:gdLst>
                  <a:gd name="T0" fmla="*/ 70 w 78"/>
                  <a:gd name="T1" fmla="*/ 28 h 32"/>
                  <a:gd name="T2" fmla="*/ 75 w 78"/>
                  <a:gd name="T3" fmla="*/ 32 h 32"/>
                  <a:gd name="T4" fmla="*/ 0 w 78"/>
                  <a:gd name="T5" fmla="*/ 18 h 32"/>
                  <a:gd name="T6" fmla="*/ 26 w 78"/>
                  <a:gd name="T7" fmla="*/ 11 h 32"/>
                  <a:gd name="T8" fmla="*/ 22 w 78"/>
                  <a:gd name="T9" fmla="*/ 0 h 32"/>
                  <a:gd name="T10" fmla="*/ 78 w 78"/>
                  <a:gd name="T11" fmla="*/ 29 h 32"/>
                  <a:gd name="T12" fmla="*/ 70 w 78"/>
                  <a:gd name="T1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2">
                    <a:moveTo>
                      <a:pt x="70" y="28"/>
                    </a:moveTo>
                    <a:lnTo>
                      <a:pt x="75" y="32"/>
                    </a:lnTo>
                    <a:lnTo>
                      <a:pt x="0" y="18"/>
                    </a:lnTo>
                    <a:cubicBezTo>
                      <a:pt x="2" y="12"/>
                      <a:pt x="26" y="11"/>
                      <a:pt x="26" y="11"/>
                    </a:cubicBezTo>
                    <a:lnTo>
                      <a:pt x="22" y="0"/>
                    </a:lnTo>
                    <a:lnTo>
                      <a:pt x="78" y="29"/>
                    </a:lnTo>
                    <a:lnTo>
                      <a:pt x="70" y="28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1" name="Freeform 57"/>
              <p:cNvSpPr>
                <a:spLocks/>
              </p:cNvSpPr>
              <p:nvPr/>
            </p:nvSpPr>
            <p:spPr bwMode="auto">
              <a:xfrm>
                <a:off x="2584" y="2354"/>
                <a:ext cx="338" cy="137"/>
              </a:xfrm>
              <a:custGeom>
                <a:avLst/>
                <a:gdLst>
                  <a:gd name="T0" fmla="*/ 0 w 76"/>
                  <a:gd name="T1" fmla="*/ 16 h 31"/>
                  <a:gd name="T2" fmla="*/ 25 w 76"/>
                  <a:gd name="T3" fmla="*/ 10 h 31"/>
                  <a:gd name="T4" fmla="*/ 21 w 76"/>
                  <a:gd name="T5" fmla="*/ 0 h 31"/>
                  <a:gd name="T6" fmla="*/ 76 w 76"/>
                  <a:gd name="T7" fmla="*/ 28 h 31"/>
                  <a:gd name="T8" fmla="*/ 69 w 76"/>
                  <a:gd name="T9" fmla="*/ 27 h 31"/>
                  <a:gd name="T10" fmla="*/ 73 w 76"/>
                  <a:gd name="T11" fmla="*/ 31 h 31"/>
                  <a:gd name="T12" fmla="*/ 0 w 76"/>
                  <a:gd name="T13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1">
                    <a:moveTo>
                      <a:pt x="0" y="16"/>
                    </a:moveTo>
                    <a:cubicBezTo>
                      <a:pt x="3" y="11"/>
                      <a:pt x="25" y="10"/>
                      <a:pt x="25" y="10"/>
                    </a:cubicBezTo>
                    <a:lnTo>
                      <a:pt x="21" y="0"/>
                    </a:lnTo>
                    <a:lnTo>
                      <a:pt x="76" y="28"/>
                    </a:lnTo>
                    <a:lnTo>
                      <a:pt x="69" y="27"/>
                    </a:lnTo>
                    <a:lnTo>
                      <a:pt x="73" y="31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9BB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2" name="Freeform 58"/>
              <p:cNvSpPr>
                <a:spLocks/>
              </p:cNvSpPr>
              <p:nvPr/>
            </p:nvSpPr>
            <p:spPr bwMode="auto">
              <a:xfrm>
                <a:off x="2593" y="2358"/>
                <a:ext cx="324" cy="129"/>
              </a:xfrm>
              <a:custGeom>
                <a:avLst/>
                <a:gdLst>
                  <a:gd name="T0" fmla="*/ 0 w 73"/>
                  <a:gd name="T1" fmla="*/ 13 h 29"/>
                  <a:gd name="T2" fmla="*/ 23 w 73"/>
                  <a:gd name="T3" fmla="*/ 9 h 29"/>
                  <a:gd name="T4" fmla="*/ 19 w 73"/>
                  <a:gd name="T5" fmla="*/ 0 h 29"/>
                  <a:gd name="T6" fmla="*/ 73 w 73"/>
                  <a:gd name="T7" fmla="*/ 27 h 29"/>
                  <a:gd name="T8" fmla="*/ 67 w 73"/>
                  <a:gd name="T9" fmla="*/ 26 h 29"/>
                  <a:gd name="T10" fmla="*/ 71 w 73"/>
                  <a:gd name="T11" fmla="*/ 29 h 29"/>
                  <a:gd name="T12" fmla="*/ 0 w 73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9">
                    <a:moveTo>
                      <a:pt x="0" y="13"/>
                    </a:moveTo>
                    <a:cubicBezTo>
                      <a:pt x="4" y="10"/>
                      <a:pt x="23" y="9"/>
                      <a:pt x="23" y="9"/>
                    </a:cubicBezTo>
                    <a:lnTo>
                      <a:pt x="19" y="0"/>
                    </a:lnTo>
                    <a:lnTo>
                      <a:pt x="73" y="27"/>
                    </a:lnTo>
                    <a:lnTo>
                      <a:pt x="67" y="26"/>
                    </a:lnTo>
                    <a:lnTo>
                      <a:pt x="71" y="29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DB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3" name="Freeform 59"/>
              <p:cNvSpPr>
                <a:spLocks/>
              </p:cNvSpPr>
              <p:nvPr/>
            </p:nvSpPr>
            <p:spPr bwMode="auto">
              <a:xfrm>
                <a:off x="2602" y="2363"/>
                <a:ext cx="311" cy="124"/>
              </a:xfrm>
              <a:custGeom>
                <a:avLst/>
                <a:gdLst>
                  <a:gd name="T0" fmla="*/ 0 w 70"/>
                  <a:gd name="T1" fmla="*/ 11 h 28"/>
                  <a:gd name="T2" fmla="*/ 20 w 70"/>
                  <a:gd name="T3" fmla="*/ 8 h 28"/>
                  <a:gd name="T4" fmla="*/ 18 w 70"/>
                  <a:gd name="T5" fmla="*/ 0 h 28"/>
                  <a:gd name="T6" fmla="*/ 70 w 70"/>
                  <a:gd name="T7" fmla="*/ 26 h 28"/>
                  <a:gd name="T8" fmla="*/ 65 w 70"/>
                  <a:gd name="T9" fmla="*/ 25 h 28"/>
                  <a:gd name="T10" fmla="*/ 68 w 70"/>
                  <a:gd name="T11" fmla="*/ 28 h 28"/>
                  <a:gd name="T12" fmla="*/ 0 w 70"/>
                  <a:gd name="T13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8">
                    <a:moveTo>
                      <a:pt x="0" y="11"/>
                    </a:moveTo>
                    <a:cubicBezTo>
                      <a:pt x="4" y="9"/>
                      <a:pt x="20" y="8"/>
                      <a:pt x="20" y="8"/>
                    </a:cubicBezTo>
                    <a:lnTo>
                      <a:pt x="18" y="0"/>
                    </a:lnTo>
                    <a:lnTo>
                      <a:pt x="70" y="26"/>
                    </a:lnTo>
                    <a:lnTo>
                      <a:pt x="65" y="25"/>
                    </a:lnTo>
                    <a:lnTo>
                      <a:pt x="68" y="28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6C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4" name="Freeform 60"/>
              <p:cNvSpPr>
                <a:spLocks/>
              </p:cNvSpPr>
              <p:nvPr/>
            </p:nvSpPr>
            <p:spPr bwMode="auto">
              <a:xfrm>
                <a:off x="2615" y="2367"/>
                <a:ext cx="298" cy="115"/>
              </a:xfrm>
              <a:custGeom>
                <a:avLst/>
                <a:gdLst>
                  <a:gd name="T0" fmla="*/ 0 w 67"/>
                  <a:gd name="T1" fmla="*/ 10 h 26"/>
                  <a:gd name="T2" fmla="*/ 14 w 67"/>
                  <a:gd name="T3" fmla="*/ 7 h 26"/>
                  <a:gd name="T4" fmla="*/ 17 w 67"/>
                  <a:gd name="T5" fmla="*/ 5 h 26"/>
                  <a:gd name="T6" fmla="*/ 16 w 67"/>
                  <a:gd name="T7" fmla="*/ 0 h 26"/>
                  <a:gd name="T8" fmla="*/ 67 w 67"/>
                  <a:gd name="T9" fmla="*/ 25 h 26"/>
                  <a:gd name="T10" fmla="*/ 67 w 67"/>
                  <a:gd name="T11" fmla="*/ 25 h 26"/>
                  <a:gd name="T12" fmla="*/ 62 w 67"/>
                  <a:gd name="T13" fmla="*/ 24 h 26"/>
                  <a:gd name="T14" fmla="*/ 62 w 67"/>
                  <a:gd name="T15" fmla="*/ 24 h 26"/>
                  <a:gd name="T16" fmla="*/ 63 w 67"/>
                  <a:gd name="T17" fmla="*/ 25 h 26"/>
                  <a:gd name="T18" fmla="*/ 64 w 67"/>
                  <a:gd name="T19" fmla="*/ 26 h 26"/>
                  <a:gd name="T20" fmla="*/ 0 w 67"/>
                  <a:gd name="T2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26">
                    <a:moveTo>
                      <a:pt x="0" y="10"/>
                    </a:moveTo>
                    <a:cubicBezTo>
                      <a:pt x="3" y="8"/>
                      <a:pt x="10" y="8"/>
                      <a:pt x="14" y="7"/>
                    </a:cubicBezTo>
                    <a:cubicBezTo>
                      <a:pt x="16" y="7"/>
                      <a:pt x="17" y="5"/>
                      <a:pt x="17" y="5"/>
                    </a:cubicBezTo>
                    <a:lnTo>
                      <a:pt x="16" y="0"/>
                    </a:lnTo>
                    <a:lnTo>
                      <a:pt x="67" y="25"/>
                    </a:lnTo>
                    <a:lnTo>
                      <a:pt x="67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5"/>
                    </a:lnTo>
                    <a:lnTo>
                      <a:pt x="64" y="2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DC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5" name="Freeform 61"/>
              <p:cNvSpPr>
                <a:spLocks/>
              </p:cNvSpPr>
              <p:nvPr/>
            </p:nvSpPr>
            <p:spPr bwMode="auto">
              <a:xfrm>
                <a:off x="2628" y="2371"/>
                <a:ext cx="280" cy="111"/>
              </a:xfrm>
              <a:custGeom>
                <a:avLst/>
                <a:gdLst>
                  <a:gd name="T0" fmla="*/ 0 w 63"/>
                  <a:gd name="T1" fmla="*/ 8 h 25"/>
                  <a:gd name="T2" fmla="*/ 13 w 63"/>
                  <a:gd name="T3" fmla="*/ 6 h 25"/>
                  <a:gd name="T4" fmla="*/ 13 w 63"/>
                  <a:gd name="T5" fmla="*/ 2 h 25"/>
                  <a:gd name="T6" fmla="*/ 14 w 63"/>
                  <a:gd name="T7" fmla="*/ 0 h 25"/>
                  <a:gd name="T8" fmla="*/ 63 w 63"/>
                  <a:gd name="T9" fmla="*/ 23 h 25"/>
                  <a:gd name="T10" fmla="*/ 63 w 63"/>
                  <a:gd name="T11" fmla="*/ 24 h 25"/>
                  <a:gd name="T12" fmla="*/ 59 w 63"/>
                  <a:gd name="T13" fmla="*/ 23 h 25"/>
                  <a:gd name="T14" fmla="*/ 59 w 63"/>
                  <a:gd name="T15" fmla="*/ 24 h 25"/>
                  <a:gd name="T16" fmla="*/ 60 w 63"/>
                  <a:gd name="T17" fmla="*/ 24 h 25"/>
                  <a:gd name="T18" fmla="*/ 61 w 63"/>
                  <a:gd name="T19" fmla="*/ 25 h 25"/>
                  <a:gd name="T20" fmla="*/ 0 w 63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25">
                    <a:moveTo>
                      <a:pt x="0" y="8"/>
                    </a:moveTo>
                    <a:cubicBezTo>
                      <a:pt x="3" y="7"/>
                      <a:pt x="11" y="6"/>
                      <a:pt x="13" y="6"/>
                    </a:cubicBezTo>
                    <a:cubicBezTo>
                      <a:pt x="14" y="6"/>
                      <a:pt x="13" y="2"/>
                      <a:pt x="13" y="2"/>
                    </a:cubicBezTo>
                    <a:lnTo>
                      <a:pt x="14" y="0"/>
                    </a:lnTo>
                    <a:lnTo>
                      <a:pt x="63" y="23"/>
                    </a:lnTo>
                    <a:lnTo>
                      <a:pt x="63" y="24"/>
                    </a:lnTo>
                    <a:lnTo>
                      <a:pt x="59" y="23"/>
                    </a:lnTo>
                    <a:lnTo>
                      <a:pt x="59" y="24"/>
                    </a:lnTo>
                    <a:lnTo>
                      <a:pt x="60" y="24"/>
                    </a:lnTo>
                    <a:lnTo>
                      <a:pt x="61" y="2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3D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6" name="Freeform 62"/>
              <p:cNvSpPr>
                <a:spLocks/>
              </p:cNvSpPr>
              <p:nvPr/>
            </p:nvSpPr>
            <p:spPr bwMode="auto">
              <a:xfrm>
                <a:off x="2642" y="2376"/>
                <a:ext cx="262" cy="106"/>
              </a:xfrm>
              <a:custGeom>
                <a:avLst/>
                <a:gdLst>
                  <a:gd name="T0" fmla="*/ 56 w 59"/>
                  <a:gd name="T1" fmla="*/ 22 h 24"/>
                  <a:gd name="T2" fmla="*/ 57 w 59"/>
                  <a:gd name="T3" fmla="*/ 24 h 24"/>
                  <a:gd name="T4" fmla="*/ 0 w 59"/>
                  <a:gd name="T5" fmla="*/ 6 h 24"/>
                  <a:gd name="T6" fmla="*/ 12 w 59"/>
                  <a:gd name="T7" fmla="*/ 5 h 24"/>
                  <a:gd name="T8" fmla="*/ 10 w 59"/>
                  <a:gd name="T9" fmla="*/ 0 h 24"/>
                  <a:gd name="T10" fmla="*/ 59 w 59"/>
                  <a:gd name="T11" fmla="*/ 23 h 24"/>
                  <a:gd name="T12" fmla="*/ 56 w 59"/>
                  <a:gd name="T1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24">
                    <a:moveTo>
                      <a:pt x="56" y="22"/>
                    </a:moveTo>
                    <a:lnTo>
                      <a:pt x="57" y="24"/>
                    </a:lnTo>
                    <a:lnTo>
                      <a:pt x="0" y="6"/>
                    </a:lnTo>
                    <a:cubicBezTo>
                      <a:pt x="4" y="5"/>
                      <a:pt x="12" y="5"/>
                      <a:pt x="12" y="5"/>
                    </a:cubicBezTo>
                    <a:lnTo>
                      <a:pt x="10" y="0"/>
                    </a:lnTo>
                    <a:lnTo>
                      <a:pt x="59" y="23"/>
                    </a:lnTo>
                    <a:lnTo>
                      <a:pt x="56" y="22"/>
                    </a:lnTo>
                    <a:close/>
                  </a:path>
                </a:pathLst>
              </a:custGeom>
              <a:solidFill>
                <a:srgbClr val="EAD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7" name="Freeform 63"/>
              <p:cNvSpPr>
                <a:spLocks/>
              </p:cNvSpPr>
              <p:nvPr/>
            </p:nvSpPr>
            <p:spPr bwMode="auto">
              <a:xfrm>
                <a:off x="638" y="1701"/>
                <a:ext cx="62" cy="124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8" name="Freeform 64"/>
              <p:cNvSpPr>
                <a:spLocks/>
              </p:cNvSpPr>
              <p:nvPr/>
            </p:nvSpPr>
            <p:spPr bwMode="auto">
              <a:xfrm>
                <a:off x="638" y="1701"/>
                <a:ext cx="57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6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89" name="Freeform 65"/>
              <p:cNvSpPr>
                <a:spLocks/>
              </p:cNvSpPr>
              <p:nvPr/>
            </p:nvSpPr>
            <p:spPr bwMode="auto">
              <a:xfrm>
                <a:off x="638" y="1705"/>
                <a:ext cx="53" cy="107"/>
              </a:xfrm>
              <a:custGeom>
                <a:avLst/>
                <a:gdLst>
                  <a:gd name="T0" fmla="*/ 12 w 12"/>
                  <a:gd name="T1" fmla="*/ 0 h 24"/>
                  <a:gd name="T2" fmla="*/ 5 w 12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cubicBezTo>
                      <a:pt x="7" y="1"/>
                      <a:pt x="0" y="14"/>
                      <a:pt x="5" y="24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0" name="Freeform 66"/>
              <p:cNvSpPr>
                <a:spLocks/>
              </p:cNvSpPr>
              <p:nvPr/>
            </p:nvSpPr>
            <p:spPr bwMode="auto">
              <a:xfrm>
                <a:off x="642" y="1705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1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1" name="Freeform 67"/>
              <p:cNvSpPr>
                <a:spLocks/>
              </p:cNvSpPr>
              <p:nvPr/>
            </p:nvSpPr>
            <p:spPr bwMode="auto">
              <a:xfrm>
                <a:off x="642" y="1705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2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2" name="Freeform 68"/>
              <p:cNvSpPr>
                <a:spLocks/>
              </p:cNvSpPr>
              <p:nvPr/>
            </p:nvSpPr>
            <p:spPr bwMode="auto">
              <a:xfrm>
                <a:off x="642" y="1705"/>
                <a:ext cx="45" cy="94"/>
              </a:xfrm>
              <a:custGeom>
                <a:avLst/>
                <a:gdLst>
                  <a:gd name="T0" fmla="*/ 10 w 10"/>
                  <a:gd name="T1" fmla="*/ 0 h 21"/>
                  <a:gd name="T2" fmla="*/ 2 w 10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1">
                    <a:moveTo>
                      <a:pt x="10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3" name="Freeform 69"/>
              <p:cNvSpPr>
                <a:spLocks/>
              </p:cNvSpPr>
              <p:nvPr/>
            </p:nvSpPr>
            <p:spPr bwMode="auto">
              <a:xfrm>
                <a:off x="655" y="1710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4" name="Freeform 70"/>
              <p:cNvSpPr>
                <a:spLocks/>
              </p:cNvSpPr>
              <p:nvPr/>
            </p:nvSpPr>
            <p:spPr bwMode="auto">
              <a:xfrm>
                <a:off x="655" y="1710"/>
                <a:ext cx="58" cy="115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5" name="Freeform 71"/>
              <p:cNvSpPr>
                <a:spLocks/>
              </p:cNvSpPr>
              <p:nvPr/>
            </p:nvSpPr>
            <p:spPr bwMode="auto">
              <a:xfrm>
                <a:off x="660" y="1710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6" name="Freeform 72"/>
              <p:cNvSpPr>
                <a:spLocks/>
              </p:cNvSpPr>
              <p:nvPr/>
            </p:nvSpPr>
            <p:spPr bwMode="auto">
              <a:xfrm>
                <a:off x="660" y="1710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7" name="Freeform 73"/>
              <p:cNvSpPr>
                <a:spLocks/>
              </p:cNvSpPr>
              <p:nvPr/>
            </p:nvSpPr>
            <p:spPr bwMode="auto">
              <a:xfrm>
                <a:off x="660" y="1710"/>
                <a:ext cx="44" cy="97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8" name="Freeform 74"/>
              <p:cNvSpPr>
                <a:spLocks/>
              </p:cNvSpPr>
              <p:nvPr/>
            </p:nvSpPr>
            <p:spPr bwMode="auto">
              <a:xfrm>
                <a:off x="664" y="1710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9" name="Freeform 75"/>
              <p:cNvSpPr>
                <a:spLocks/>
              </p:cNvSpPr>
              <p:nvPr/>
            </p:nvSpPr>
            <p:spPr bwMode="auto">
              <a:xfrm>
                <a:off x="695" y="1723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8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0" name="Freeform 76"/>
              <p:cNvSpPr>
                <a:spLocks/>
              </p:cNvSpPr>
              <p:nvPr/>
            </p:nvSpPr>
            <p:spPr bwMode="auto">
              <a:xfrm>
                <a:off x="695" y="1723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1" name="Freeform 77"/>
              <p:cNvSpPr>
                <a:spLocks/>
              </p:cNvSpPr>
              <p:nvPr/>
            </p:nvSpPr>
            <p:spPr bwMode="auto">
              <a:xfrm>
                <a:off x="700" y="1723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2" name="Freeform 78"/>
              <p:cNvSpPr>
                <a:spLocks/>
              </p:cNvSpPr>
              <p:nvPr/>
            </p:nvSpPr>
            <p:spPr bwMode="auto">
              <a:xfrm>
                <a:off x="700" y="1723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3" name="Freeform 79"/>
              <p:cNvSpPr>
                <a:spLocks/>
              </p:cNvSpPr>
              <p:nvPr/>
            </p:nvSpPr>
            <p:spPr bwMode="auto">
              <a:xfrm>
                <a:off x="700" y="1723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4" name="Freeform 80"/>
              <p:cNvSpPr>
                <a:spLocks/>
              </p:cNvSpPr>
              <p:nvPr/>
            </p:nvSpPr>
            <p:spPr bwMode="auto">
              <a:xfrm>
                <a:off x="704" y="1723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5" name="Freeform 81"/>
              <p:cNvSpPr>
                <a:spLocks/>
              </p:cNvSpPr>
              <p:nvPr/>
            </p:nvSpPr>
            <p:spPr bwMode="auto">
              <a:xfrm>
                <a:off x="713" y="1727"/>
                <a:ext cx="62" cy="125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9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6" name="Freeform 82"/>
              <p:cNvSpPr>
                <a:spLocks/>
              </p:cNvSpPr>
              <p:nvPr/>
            </p:nvSpPr>
            <p:spPr bwMode="auto">
              <a:xfrm>
                <a:off x="713" y="1727"/>
                <a:ext cx="58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5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7" name="Freeform 83"/>
              <p:cNvSpPr>
                <a:spLocks/>
              </p:cNvSpPr>
              <p:nvPr/>
            </p:nvSpPr>
            <p:spPr bwMode="auto">
              <a:xfrm>
                <a:off x="718" y="1727"/>
                <a:ext cx="53" cy="112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5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8" name="Freeform 84"/>
              <p:cNvSpPr>
                <a:spLocks/>
              </p:cNvSpPr>
              <p:nvPr/>
            </p:nvSpPr>
            <p:spPr bwMode="auto">
              <a:xfrm>
                <a:off x="718" y="1727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9" name="Freeform 85"/>
              <p:cNvSpPr>
                <a:spLocks/>
              </p:cNvSpPr>
              <p:nvPr/>
            </p:nvSpPr>
            <p:spPr bwMode="auto">
              <a:xfrm>
                <a:off x="718" y="1727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3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3"/>
                      <a:pt x="0" y="13"/>
                      <a:pt x="3" y="23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0" name="Freeform 86"/>
              <p:cNvSpPr>
                <a:spLocks/>
              </p:cNvSpPr>
              <p:nvPr/>
            </p:nvSpPr>
            <p:spPr bwMode="auto">
              <a:xfrm>
                <a:off x="722" y="1732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1" name="Freeform 87"/>
              <p:cNvSpPr>
                <a:spLocks/>
              </p:cNvSpPr>
              <p:nvPr/>
            </p:nvSpPr>
            <p:spPr bwMode="auto">
              <a:xfrm>
                <a:off x="731" y="1736"/>
                <a:ext cx="62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0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2" name="Freeform 88"/>
              <p:cNvSpPr>
                <a:spLocks/>
              </p:cNvSpPr>
              <p:nvPr/>
            </p:nvSpPr>
            <p:spPr bwMode="auto">
              <a:xfrm>
                <a:off x="735" y="173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7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3" name="Freeform 89"/>
              <p:cNvSpPr>
                <a:spLocks/>
              </p:cNvSpPr>
              <p:nvPr/>
            </p:nvSpPr>
            <p:spPr bwMode="auto">
              <a:xfrm>
                <a:off x="735" y="1736"/>
                <a:ext cx="54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4" name="Freeform 90"/>
              <p:cNvSpPr>
                <a:spLocks/>
              </p:cNvSpPr>
              <p:nvPr/>
            </p:nvSpPr>
            <p:spPr bwMode="auto">
              <a:xfrm>
                <a:off x="735" y="1736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7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5" name="Freeform 91"/>
              <p:cNvSpPr>
                <a:spLocks/>
              </p:cNvSpPr>
              <p:nvPr/>
            </p:nvSpPr>
            <p:spPr bwMode="auto">
              <a:xfrm>
                <a:off x="740" y="1736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6" name="Freeform 92"/>
              <p:cNvSpPr>
                <a:spLocks/>
              </p:cNvSpPr>
              <p:nvPr/>
            </p:nvSpPr>
            <p:spPr bwMode="auto">
              <a:xfrm>
                <a:off x="740" y="173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7" name="Freeform 93"/>
              <p:cNvSpPr>
                <a:spLocks/>
              </p:cNvSpPr>
              <p:nvPr/>
            </p:nvSpPr>
            <p:spPr bwMode="auto">
              <a:xfrm>
                <a:off x="638" y="1719"/>
                <a:ext cx="9" cy="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8" name="Freeform 94"/>
              <p:cNvSpPr>
                <a:spLocks/>
              </p:cNvSpPr>
              <p:nvPr/>
            </p:nvSpPr>
            <p:spPr bwMode="auto">
              <a:xfrm>
                <a:off x="660" y="1723"/>
                <a:ext cx="4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9" name="Freeform 95"/>
              <p:cNvSpPr>
                <a:spLocks/>
              </p:cNvSpPr>
              <p:nvPr/>
            </p:nvSpPr>
            <p:spPr bwMode="auto">
              <a:xfrm>
                <a:off x="678" y="1727"/>
                <a:ext cx="4" cy="14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0" name="Freeform 96"/>
              <p:cNvSpPr>
                <a:spLocks/>
              </p:cNvSpPr>
              <p:nvPr/>
            </p:nvSpPr>
            <p:spPr bwMode="auto">
              <a:xfrm>
                <a:off x="718" y="1745"/>
                <a:ext cx="4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1" name="Freeform 97"/>
              <p:cNvSpPr>
                <a:spLocks/>
              </p:cNvSpPr>
              <p:nvPr/>
            </p:nvSpPr>
            <p:spPr bwMode="auto">
              <a:xfrm>
                <a:off x="735" y="1750"/>
                <a:ext cx="5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2" name="Freeform 98"/>
              <p:cNvSpPr>
                <a:spLocks/>
              </p:cNvSpPr>
              <p:nvPr/>
            </p:nvSpPr>
            <p:spPr bwMode="auto">
              <a:xfrm>
                <a:off x="753" y="1754"/>
                <a:ext cx="5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923" name="Line 99"/>
            <p:cNvSpPr>
              <a:spLocks noChangeShapeType="1"/>
            </p:cNvSpPr>
            <p:nvPr/>
          </p:nvSpPr>
          <p:spPr bwMode="auto">
            <a:xfrm flipV="1">
              <a:off x="2722" y="1611"/>
              <a:ext cx="671" cy="4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924" name="Oval 100"/>
            <p:cNvSpPr>
              <a:spLocks noChangeArrowheads="1"/>
            </p:cNvSpPr>
            <p:nvPr/>
          </p:nvSpPr>
          <p:spPr bwMode="auto">
            <a:xfrm>
              <a:off x="2703" y="2037"/>
              <a:ext cx="40" cy="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25" name="Text Box 101"/>
            <p:cNvSpPr txBox="1">
              <a:spLocks noChangeArrowheads="1"/>
            </p:cNvSpPr>
            <p:nvPr/>
          </p:nvSpPr>
          <p:spPr bwMode="auto">
            <a:xfrm>
              <a:off x="2670" y="207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/>
                <a:t>p</a:t>
              </a:r>
            </a:p>
          </p:txBody>
        </p:sp>
        <p:sp>
          <p:nvSpPr>
            <p:cNvPr id="77926" name="Text Box 102"/>
            <p:cNvSpPr txBox="1">
              <a:spLocks noChangeArrowheads="1"/>
            </p:cNvSpPr>
            <p:nvPr/>
          </p:nvSpPr>
          <p:spPr bwMode="auto">
            <a:xfrm>
              <a:off x="3052" y="1829"/>
              <a:ext cx="10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>
                  <a:sym typeface="Symbol" panose="05050102010706020507" pitchFamily="18" charset="2"/>
                </a:rPr>
                <a:t></a:t>
              </a:r>
            </a:p>
          </p:txBody>
        </p:sp>
        <p:sp>
          <p:nvSpPr>
            <p:cNvPr id="77928" name="Freeform 104"/>
            <p:cNvSpPr>
              <a:spLocks/>
            </p:cNvSpPr>
            <p:nvPr/>
          </p:nvSpPr>
          <p:spPr bwMode="auto">
            <a:xfrm>
              <a:off x="2979" y="1885"/>
              <a:ext cx="44" cy="174"/>
            </a:xfrm>
            <a:custGeom>
              <a:avLst/>
              <a:gdLst>
                <a:gd name="T0" fmla="*/ 0 w 3"/>
                <a:gd name="T1" fmla="*/ 0 h 12"/>
                <a:gd name="T2" fmla="*/ 3 w 3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2">
                  <a:moveTo>
                    <a:pt x="0" y="0"/>
                  </a:moveTo>
                  <a:cubicBezTo>
                    <a:pt x="2" y="4"/>
                    <a:pt x="3" y="8"/>
                    <a:pt x="3" y="12"/>
                  </a:cubicBezTo>
                </a:path>
              </a:pathLst>
            </a:custGeom>
            <a:noFill/>
            <a:ln w="28575" cmpd="sng">
              <a:solidFill>
                <a:srgbClr val="24211D"/>
              </a:solidFill>
              <a:prstDash val="solid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7929" name="AutoShape 105"/>
          <p:cNvSpPr>
            <a:spLocks noChangeArrowheads="1"/>
          </p:cNvSpPr>
          <p:nvPr/>
        </p:nvSpPr>
        <p:spPr bwMode="auto">
          <a:xfrm>
            <a:off x="6534150" y="3162300"/>
            <a:ext cx="914400" cy="1214438"/>
          </a:xfrm>
          <a:prstGeom prst="can">
            <a:avLst>
              <a:gd name="adj" fmla="val 33203"/>
            </a:avLst>
          </a:prstGeom>
          <a:gradFill rotWithShape="1">
            <a:gsLst>
              <a:gs pos="0">
                <a:srgbClr val="3399FF"/>
              </a:gs>
              <a:gs pos="100000">
                <a:srgbClr val="3399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30" name="Freeform 106"/>
          <p:cNvSpPr>
            <a:spLocks/>
          </p:cNvSpPr>
          <p:nvPr/>
        </p:nvSpPr>
        <p:spPr bwMode="auto">
          <a:xfrm>
            <a:off x="5143500" y="2590800"/>
            <a:ext cx="1847850" cy="477838"/>
          </a:xfrm>
          <a:custGeom>
            <a:avLst/>
            <a:gdLst>
              <a:gd name="T0" fmla="*/ 0 w 1056"/>
              <a:gd name="T1" fmla="*/ 300 h 301"/>
              <a:gd name="T2" fmla="*/ 540 w 1056"/>
              <a:gd name="T3" fmla="*/ 0 h 301"/>
              <a:gd name="T4" fmla="*/ 1056 w 1056"/>
              <a:gd name="T5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6" h="301">
                <a:moveTo>
                  <a:pt x="0" y="300"/>
                </a:moveTo>
                <a:cubicBezTo>
                  <a:pt x="90" y="250"/>
                  <a:pt x="364" y="0"/>
                  <a:pt x="540" y="0"/>
                </a:cubicBezTo>
                <a:cubicBezTo>
                  <a:pt x="716" y="0"/>
                  <a:pt x="948" y="238"/>
                  <a:pt x="1056" y="301"/>
                </a:cubicBezTo>
              </a:path>
            </a:pathLst>
          </a:custGeom>
          <a:noFill/>
          <a:ln w="57150" cmpd="sng">
            <a:solidFill>
              <a:schemeClr val="tx1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7931" name="Text Box 107"/>
          <p:cNvSpPr txBox="1">
            <a:spLocks noChangeArrowheads="1"/>
          </p:cNvSpPr>
          <p:nvPr/>
        </p:nvSpPr>
        <p:spPr bwMode="auto">
          <a:xfrm>
            <a:off x="6594475" y="3417888"/>
            <a:ext cx="738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i="1"/>
              <a:t>(p,</a:t>
            </a:r>
            <a:r>
              <a:rPr lang="en-US" sz="2000" b="1" i="1">
                <a:sym typeface="Symbol" panose="05050102010706020507" pitchFamily="18" charset="2"/>
              </a:rPr>
              <a:t>)</a:t>
            </a:r>
          </a:p>
        </p:txBody>
      </p:sp>
      <p:sp>
        <p:nvSpPr>
          <p:cNvPr id="78128" name="Text Box 304"/>
          <p:cNvSpPr txBox="1">
            <a:spLocks noChangeArrowheads="1"/>
          </p:cNvSpPr>
          <p:nvPr/>
        </p:nvSpPr>
        <p:spPr bwMode="auto">
          <a:xfrm>
            <a:off x="3940175" y="5200650"/>
            <a:ext cx="1049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 i="1"/>
              <a:t>(</a:t>
            </a:r>
            <a:r>
              <a:rPr lang="en-US" sz="2000" b="1" i="1">
                <a:sym typeface="Symbol" panose="05050102010706020507" pitchFamily="18" charset="2"/>
              </a:rPr>
              <a:t>d,)</a:t>
            </a:r>
          </a:p>
        </p:txBody>
      </p:sp>
      <p:grpSp>
        <p:nvGrpSpPr>
          <p:cNvPr id="78136" name="Group 312"/>
          <p:cNvGrpSpPr>
            <a:grpSpLocks/>
          </p:cNvGrpSpPr>
          <p:nvPr/>
        </p:nvGrpSpPr>
        <p:grpSpPr bwMode="auto">
          <a:xfrm>
            <a:off x="4011613" y="3662363"/>
            <a:ext cx="2055812" cy="1273175"/>
            <a:chOff x="2527" y="2307"/>
            <a:chExt cx="1295" cy="802"/>
          </a:xfrm>
        </p:grpSpPr>
        <p:sp>
          <p:nvSpPr>
            <p:cNvPr id="78030" name="Line 206"/>
            <p:cNvSpPr>
              <a:spLocks noChangeShapeType="1"/>
            </p:cNvSpPr>
            <p:nvPr/>
          </p:nvSpPr>
          <p:spPr bwMode="auto">
            <a:xfrm>
              <a:off x="3034" y="2897"/>
              <a:ext cx="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78031" name="Group 207"/>
            <p:cNvGrpSpPr>
              <a:grpSpLocks/>
            </p:cNvGrpSpPr>
            <p:nvPr/>
          </p:nvGrpSpPr>
          <p:grpSpPr bwMode="auto">
            <a:xfrm rot="19800000">
              <a:off x="2527" y="2827"/>
              <a:ext cx="477" cy="201"/>
              <a:chOff x="469" y="1643"/>
              <a:chExt cx="2559" cy="879"/>
            </a:xfrm>
          </p:grpSpPr>
          <p:sp>
            <p:nvSpPr>
              <p:cNvPr id="78032" name="Freeform 208"/>
              <p:cNvSpPr>
                <a:spLocks/>
              </p:cNvSpPr>
              <p:nvPr/>
            </p:nvSpPr>
            <p:spPr bwMode="auto">
              <a:xfrm>
                <a:off x="767" y="1719"/>
                <a:ext cx="1959" cy="737"/>
              </a:xfrm>
              <a:custGeom>
                <a:avLst/>
                <a:gdLst>
                  <a:gd name="T0" fmla="*/ 11 w 441"/>
                  <a:gd name="T1" fmla="*/ 4 h 166"/>
                  <a:gd name="T2" fmla="*/ 429 w 441"/>
                  <a:gd name="T3" fmla="*/ 139 h 166"/>
                  <a:gd name="T4" fmla="*/ 438 w 441"/>
                  <a:gd name="T5" fmla="*/ 155 h 166"/>
                  <a:gd name="T6" fmla="*/ 412 w 441"/>
                  <a:gd name="T7" fmla="*/ 166 h 166"/>
                  <a:gd name="T8" fmla="*/ 1 w 441"/>
                  <a:gd name="T9" fmla="*/ 33 h 166"/>
                  <a:gd name="T10" fmla="*/ 11 w 441"/>
                  <a:gd name="T11" fmla="*/ 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1" h="166">
                    <a:moveTo>
                      <a:pt x="11" y="4"/>
                    </a:moveTo>
                    <a:cubicBezTo>
                      <a:pt x="17" y="6"/>
                      <a:pt x="429" y="139"/>
                      <a:pt x="429" y="139"/>
                    </a:cubicBezTo>
                    <a:cubicBezTo>
                      <a:pt x="429" y="139"/>
                      <a:pt x="441" y="151"/>
                      <a:pt x="438" y="155"/>
                    </a:cubicBezTo>
                    <a:cubicBezTo>
                      <a:pt x="436" y="159"/>
                      <a:pt x="412" y="166"/>
                      <a:pt x="412" y="166"/>
                    </a:cubicBezTo>
                    <a:lnTo>
                      <a:pt x="1" y="33"/>
                    </a:lnTo>
                    <a:cubicBezTo>
                      <a:pt x="1" y="33"/>
                      <a:pt x="0" y="0"/>
                      <a:pt x="11" y="4"/>
                    </a:cubicBezTo>
                    <a:close/>
                  </a:path>
                </a:pathLst>
              </a:custGeom>
              <a:solidFill>
                <a:srgbClr val="EA993E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3" name="Freeform 209"/>
              <p:cNvSpPr>
                <a:spLocks/>
              </p:cNvSpPr>
              <p:nvPr/>
            </p:nvSpPr>
            <p:spPr bwMode="auto">
              <a:xfrm>
                <a:off x="762" y="1776"/>
                <a:ext cx="1973" cy="662"/>
              </a:xfrm>
              <a:custGeom>
                <a:avLst/>
                <a:gdLst>
                  <a:gd name="T0" fmla="*/ 436 w 444"/>
                  <a:gd name="T1" fmla="*/ 140 h 149"/>
                  <a:gd name="T2" fmla="*/ 0 w 444"/>
                  <a:gd name="T3" fmla="*/ 0 h 149"/>
                  <a:gd name="T4" fmla="*/ 1 w 444"/>
                  <a:gd name="T5" fmla="*/ 15 h 149"/>
                  <a:gd name="T6" fmla="*/ 416 w 444"/>
                  <a:gd name="T7" fmla="*/ 149 h 149"/>
                  <a:gd name="T8" fmla="*/ 436 w 444"/>
                  <a:gd name="T9" fmla="*/ 14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149">
                    <a:moveTo>
                      <a:pt x="436" y="140"/>
                    </a:moveTo>
                    <a:lnTo>
                      <a:pt x="0" y="0"/>
                    </a:lnTo>
                    <a:lnTo>
                      <a:pt x="1" y="15"/>
                    </a:lnTo>
                    <a:lnTo>
                      <a:pt x="416" y="149"/>
                    </a:lnTo>
                    <a:cubicBezTo>
                      <a:pt x="416" y="149"/>
                      <a:pt x="444" y="142"/>
                      <a:pt x="436" y="140"/>
                    </a:cubicBezTo>
                    <a:close/>
                  </a:path>
                </a:pathLst>
              </a:custGeom>
              <a:solidFill>
                <a:srgbClr val="CD8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4" name="Freeform 210"/>
              <p:cNvSpPr>
                <a:spLocks noEditPoints="1"/>
              </p:cNvSpPr>
              <p:nvPr/>
            </p:nvSpPr>
            <p:spPr bwMode="auto">
              <a:xfrm>
                <a:off x="775" y="1767"/>
                <a:ext cx="1929" cy="636"/>
              </a:xfrm>
              <a:custGeom>
                <a:avLst/>
                <a:gdLst>
                  <a:gd name="T0" fmla="*/ 432 w 434"/>
                  <a:gd name="T1" fmla="*/ 138 h 143"/>
                  <a:gd name="T2" fmla="*/ 434 w 434"/>
                  <a:gd name="T3" fmla="*/ 141 h 143"/>
                  <a:gd name="T4" fmla="*/ 431 w 434"/>
                  <a:gd name="T5" fmla="*/ 143 h 143"/>
                  <a:gd name="T6" fmla="*/ 432 w 434"/>
                  <a:gd name="T7" fmla="*/ 138 h 143"/>
                  <a:gd name="T8" fmla="*/ 431 w 434"/>
                  <a:gd name="T9" fmla="*/ 143 h 143"/>
                  <a:gd name="T10" fmla="*/ 2 w 434"/>
                  <a:gd name="T11" fmla="*/ 4 h 143"/>
                  <a:gd name="T12" fmla="*/ 4 w 434"/>
                  <a:gd name="T13" fmla="*/ 0 h 143"/>
                  <a:gd name="T14" fmla="*/ 432 w 434"/>
                  <a:gd name="T15" fmla="*/ 138 h 143"/>
                  <a:gd name="T16" fmla="*/ 431 w 434"/>
                  <a:gd name="T17" fmla="*/ 143 h 143"/>
                  <a:gd name="T18" fmla="*/ 2 w 434"/>
                  <a:gd name="T19" fmla="*/ 4 h 143"/>
                  <a:gd name="T20" fmla="*/ 1 w 434"/>
                  <a:gd name="T21" fmla="*/ 1 h 143"/>
                  <a:gd name="T22" fmla="*/ 4 w 434"/>
                  <a:gd name="T23" fmla="*/ 0 h 143"/>
                  <a:gd name="T24" fmla="*/ 2 w 434"/>
                  <a:gd name="T25" fmla="*/ 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4" h="143">
                    <a:moveTo>
                      <a:pt x="432" y="138"/>
                    </a:moveTo>
                    <a:cubicBezTo>
                      <a:pt x="434" y="139"/>
                      <a:pt x="434" y="140"/>
                      <a:pt x="434" y="141"/>
                    </a:cubicBezTo>
                    <a:cubicBezTo>
                      <a:pt x="434" y="142"/>
                      <a:pt x="432" y="143"/>
                      <a:pt x="431" y="143"/>
                    </a:cubicBezTo>
                    <a:lnTo>
                      <a:pt x="432" y="138"/>
                    </a:lnTo>
                    <a:close/>
                    <a:moveTo>
                      <a:pt x="431" y="143"/>
                    </a:moveTo>
                    <a:lnTo>
                      <a:pt x="2" y="4"/>
                    </a:lnTo>
                    <a:lnTo>
                      <a:pt x="4" y="0"/>
                    </a:lnTo>
                    <a:lnTo>
                      <a:pt x="432" y="138"/>
                    </a:lnTo>
                    <a:lnTo>
                      <a:pt x="431" y="143"/>
                    </a:lnTo>
                    <a:close/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AA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5" name="Freeform 211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75" cy="618"/>
              </a:xfrm>
              <a:custGeom>
                <a:avLst/>
                <a:gdLst>
                  <a:gd name="T0" fmla="*/ 420 w 422"/>
                  <a:gd name="T1" fmla="*/ 135 h 139"/>
                  <a:gd name="T2" fmla="*/ 421 w 422"/>
                  <a:gd name="T3" fmla="*/ 137 h 139"/>
                  <a:gd name="T4" fmla="*/ 419 w 422"/>
                  <a:gd name="T5" fmla="*/ 139 h 139"/>
                  <a:gd name="T6" fmla="*/ 420 w 422"/>
                  <a:gd name="T7" fmla="*/ 135 h 139"/>
                  <a:gd name="T8" fmla="*/ 419 w 422"/>
                  <a:gd name="T9" fmla="*/ 139 h 139"/>
                  <a:gd name="T10" fmla="*/ 1 w 422"/>
                  <a:gd name="T11" fmla="*/ 4 h 139"/>
                  <a:gd name="T12" fmla="*/ 2 w 422"/>
                  <a:gd name="T13" fmla="*/ 0 h 139"/>
                  <a:gd name="T14" fmla="*/ 420 w 422"/>
                  <a:gd name="T15" fmla="*/ 135 h 139"/>
                  <a:gd name="T16" fmla="*/ 419 w 422"/>
                  <a:gd name="T17" fmla="*/ 139 h 139"/>
                  <a:gd name="T18" fmla="*/ 1 w 422"/>
                  <a:gd name="T19" fmla="*/ 4 h 139"/>
                  <a:gd name="T20" fmla="*/ 0 w 422"/>
                  <a:gd name="T21" fmla="*/ 1 h 139"/>
                  <a:gd name="T22" fmla="*/ 2 w 422"/>
                  <a:gd name="T23" fmla="*/ 0 h 139"/>
                  <a:gd name="T24" fmla="*/ 1 w 422"/>
                  <a:gd name="T25" fmla="*/ 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2" h="139">
                    <a:moveTo>
                      <a:pt x="420" y="135"/>
                    </a:moveTo>
                    <a:cubicBezTo>
                      <a:pt x="421" y="135"/>
                      <a:pt x="422" y="136"/>
                      <a:pt x="421" y="137"/>
                    </a:cubicBezTo>
                    <a:cubicBezTo>
                      <a:pt x="421" y="138"/>
                      <a:pt x="420" y="139"/>
                      <a:pt x="419" y="139"/>
                    </a:cubicBezTo>
                    <a:lnTo>
                      <a:pt x="420" y="135"/>
                    </a:lnTo>
                    <a:close/>
                    <a:moveTo>
                      <a:pt x="419" y="139"/>
                    </a:moveTo>
                    <a:lnTo>
                      <a:pt x="1" y="4"/>
                    </a:lnTo>
                    <a:lnTo>
                      <a:pt x="2" y="0"/>
                    </a:lnTo>
                    <a:lnTo>
                      <a:pt x="420" y="135"/>
                    </a:lnTo>
                    <a:lnTo>
                      <a:pt x="419" y="139"/>
                    </a:lnTo>
                    <a:close/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BA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6" name="Freeform 212"/>
              <p:cNvSpPr>
                <a:spLocks noEditPoints="1"/>
              </p:cNvSpPr>
              <p:nvPr/>
            </p:nvSpPr>
            <p:spPr bwMode="auto">
              <a:xfrm>
                <a:off x="780" y="1767"/>
                <a:ext cx="1822" cy="600"/>
              </a:xfrm>
              <a:custGeom>
                <a:avLst/>
                <a:gdLst>
                  <a:gd name="T0" fmla="*/ 409 w 410"/>
                  <a:gd name="T1" fmla="*/ 131 h 135"/>
                  <a:gd name="T2" fmla="*/ 410 w 410"/>
                  <a:gd name="T3" fmla="*/ 134 h 135"/>
                  <a:gd name="T4" fmla="*/ 408 w 410"/>
                  <a:gd name="T5" fmla="*/ 135 h 135"/>
                  <a:gd name="T6" fmla="*/ 409 w 410"/>
                  <a:gd name="T7" fmla="*/ 131 h 135"/>
                  <a:gd name="T8" fmla="*/ 408 w 410"/>
                  <a:gd name="T9" fmla="*/ 135 h 135"/>
                  <a:gd name="T10" fmla="*/ 1 w 410"/>
                  <a:gd name="T11" fmla="*/ 3 h 135"/>
                  <a:gd name="T12" fmla="*/ 2 w 410"/>
                  <a:gd name="T13" fmla="*/ 0 h 135"/>
                  <a:gd name="T14" fmla="*/ 409 w 410"/>
                  <a:gd name="T15" fmla="*/ 131 h 135"/>
                  <a:gd name="T16" fmla="*/ 408 w 410"/>
                  <a:gd name="T17" fmla="*/ 135 h 135"/>
                  <a:gd name="T18" fmla="*/ 1 w 410"/>
                  <a:gd name="T19" fmla="*/ 3 h 135"/>
                  <a:gd name="T20" fmla="*/ 0 w 410"/>
                  <a:gd name="T21" fmla="*/ 1 h 135"/>
                  <a:gd name="T22" fmla="*/ 2 w 410"/>
                  <a:gd name="T23" fmla="*/ 0 h 135"/>
                  <a:gd name="T24" fmla="*/ 1 w 410"/>
                  <a:gd name="T25" fmla="*/ 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0" h="135">
                    <a:moveTo>
                      <a:pt x="409" y="131"/>
                    </a:moveTo>
                    <a:cubicBezTo>
                      <a:pt x="410" y="132"/>
                      <a:pt x="410" y="133"/>
                      <a:pt x="410" y="134"/>
                    </a:cubicBezTo>
                    <a:cubicBezTo>
                      <a:pt x="410" y="134"/>
                      <a:pt x="409" y="135"/>
                      <a:pt x="408" y="135"/>
                    </a:cubicBezTo>
                    <a:lnTo>
                      <a:pt x="409" y="131"/>
                    </a:lnTo>
                    <a:close/>
                    <a:moveTo>
                      <a:pt x="408" y="135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409" y="131"/>
                    </a:lnTo>
                    <a:lnTo>
                      <a:pt x="408" y="135"/>
                    </a:lnTo>
                    <a:close/>
                    <a:moveTo>
                      <a:pt x="1" y="3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BB6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7" name="Freeform 213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73" cy="582"/>
              </a:xfrm>
              <a:custGeom>
                <a:avLst/>
                <a:gdLst>
                  <a:gd name="T0" fmla="*/ 398 w 399"/>
                  <a:gd name="T1" fmla="*/ 128 h 131"/>
                  <a:gd name="T2" fmla="*/ 398 w 399"/>
                  <a:gd name="T3" fmla="*/ 130 h 131"/>
                  <a:gd name="T4" fmla="*/ 397 w 399"/>
                  <a:gd name="T5" fmla="*/ 131 h 131"/>
                  <a:gd name="T6" fmla="*/ 398 w 399"/>
                  <a:gd name="T7" fmla="*/ 128 h 131"/>
                  <a:gd name="T8" fmla="*/ 397 w 399"/>
                  <a:gd name="T9" fmla="*/ 131 h 131"/>
                  <a:gd name="T10" fmla="*/ 1 w 399"/>
                  <a:gd name="T11" fmla="*/ 3 h 131"/>
                  <a:gd name="T12" fmla="*/ 2 w 399"/>
                  <a:gd name="T13" fmla="*/ 0 h 131"/>
                  <a:gd name="T14" fmla="*/ 398 w 399"/>
                  <a:gd name="T15" fmla="*/ 128 h 131"/>
                  <a:gd name="T16" fmla="*/ 397 w 399"/>
                  <a:gd name="T17" fmla="*/ 131 h 131"/>
                  <a:gd name="T18" fmla="*/ 1 w 399"/>
                  <a:gd name="T19" fmla="*/ 3 h 131"/>
                  <a:gd name="T20" fmla="*/ 0 w 399"/>
                  <a:gd name="T21" fmla="*/ 1 h 131"/>
                  <a:gd name="T22" fmla="*/ 2 w 399"/>
                  <a:gd name="T23" fmla="*/ 0 h 131"/>
                  <a:gd name="T24" fmla="*/ 1 w 399"/>
                  <a:gd name="T25" fmla="*/ 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9" h="131">
                    <a:moveTo>
                      <a:pt x="398" y="128"/>
                    </a:moveTo>
                    <a:cubicBezTo>
                      <a:pt x="398" y="128"/>
                      <a:pt x="399" y="129"/>
                      <a:pt x="398" y="130"/>
                    </a:cubicBezTo>
                    <a:cubicBezTo>
                      <a:pt x="398" y="130"/>
                      <a:pt x="397" y="131"/>
                      <a:pt x="397" y="131"/>
                    </a:cubicBezTo>
                    <a:lnTo>
                      <a:pt x="398" y="128"/>
                    </a:lnTo>
                    <a:close/>
                    <a:moveTo>
                      <a:pt x="397" y="131"/>
                    </a:moveTo>
                    <a:lnTo>
                      <a:pt x="1" y="3"/>
                    </a:lnTo>
                    <a:lnTo>
                      <a:pt x="2" y="0"/>
                    </a:lnTo>
                    <a:lnTo>
                      <a:pt x="398" y="128"/>
                    </a:lnTo>
                    <a:lnTo>
                      <a:pt x="397" y="131"/>
                    </a:lnTo>
                    <a:close/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B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8" name="Freeform 214"/>
              <p:cNvSpPr>
                <a:spLocks noEditPoints="1"/>
              </p:cNvSpPr>
              <p:nvPr/>
            </p:nvSpPr>
            <p:spPr bwMode="auto">
              <a:xfrm>
                <a:off x="780" y="1767"/>
                <a:ext cx="1719" cy="564"/>
              </a:xfrm>
              <a:custGeom>
                <a:avLst/>
                <a:gdLst>
                  <a:gd name="T0" fmla="*/ 386 w 387"/>
                  <a:gd name="T1" fmla="*/ 125 h 127"/>
                  <a:gd name="T2" fmla="*/ 387 w 387"/>
                  <a:gd name="T3" fmla="*/ 126 h 127"/>
                  <a:gd name="T4" fmla="*/ 385 w 387"/>
                  <a:gd name="T5" fmla="*/ 127 h 127"/>
                  <a:gd name="T6" fmla="*/ 386 w 387"/>
                  <a:gd name="T7" fmla="*/ 125 h 127"/>
                  <a:gd name="T8" fmla="*/ 385 w 387"/>
                  <a:gd name="T9" fmla="*/ 127 h 127"/>
                  <a:gd name="T10" fmla="*/ 1 w 387"/>
                  <a:gd name="T11" fmla="*/ 3 h 127"/>
                  <a:gd name="T12" fmla="*/ 2 w 387"/>
                  <a:gd name="T13" fmla="*/ 1 h 127"/>
                  <a:gd name="T14" fmla="*/ 386 w 387"/>
                  <a:gd name="T15" fmla="*/ 125 h 127"/>
                  <a:gd name="T16" fmla="*/ 385 w 387"/>
                  <a:gd name="T17" fmla="*/ 127 h 127"/>
                  <a:gd name="T18" fmla="*/ 1 w 387"/>
                  <a:gd name="T19" fmla="*/ 3 h 127"/>
                  <a:gd name="T20" fmla="*/ 1 w 387"/>
                  <a:gd name="T21" fmla="*/ 1 h 127"/>
                  <a:gd name="T22" fmla="*/ 2 w 387"/>
                  <a:gd name="T23" fmla="*/ 1 h 127"/>
                  <a:gd name="T24" fmla="*/ 1 w 387"/>
                  <a:gd name="T25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7" h="127">
                    <a:moveTo>
                      <a:pt x="386" y="125"/>
                    </a:moveTo>
                    <a:cubicBezTo>
                      <a:pt x="387" y="125"/>
                      <a:pt x="387" y="125"/>
                      <a:pt x="387" y="126"/>
                    </a:cubicBezTo>
                    <a:cubicBezTo>
                      <a:pt x="387" y="126"/>
                      <a:pt x="386" y="127"/>
                      <a:pt x="385" y="127"/>
                    </a:cubicBezTo>
                    <a:lnTo>
                      <a:pt x="386" y="125"/>
                    </a:lnTo>
                    <a:close/>
                    <a:moveTo>
                      <a:pt x="385" y="127"/>
                    </a:moveTo>
                    <a:lnTo>
                      <a:pt x="1" y="3"/>
                    </a:lnTo>
                    <a:lnTo>
                      <a:pt x="2" y="1"/>
                    </a:lnTo>
                    <a:lnTo>
                      <a:pt x="386" y="125"/>
                    </a:lnTo>
                    <a:lnTo>
                      <a:pt x="385" y="127"/>
                    </a:lnTo>
                    <a:close/>
                    <a:moveTo>
                      <a:pt x="1" y="3"/>
                    </a:moveTo>
                    <a:cubicBezTo>
                      <a:pt x="1" y="2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1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CC3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9" name="Freeform 215"/>
              <p:cNvSpPr>
                <a:spLocks noEditPoints="1"/>
              </p:cNvSpPr>
              <p:nvPr/>
            </p:nvSpPr>
            <p:spPr bwMode="auto">
              <a:xfrm>
                <a:off x="784" y="1772"/>
                <a:ext cx="1667" cy="542"/>
              </a:xfrm>
              <a:custGeom>
                <a:avLst/>
                <a:gdLst>
                  <a:gd name="T0" fmla="*/ 374 w 375"/>
                  <a:gd name="T1" fmla="*/ 120 h 122"/>
                  <a:gd name="T2" fmla="*/ 374 w 375"/>
                  <a:gd name="T3" fmla="*/ 121 h 122"/>
                  <a:gd name="T4" fmla="*/ 373 w 375"/>
                  <a:gd name="T5" fmla="*/ 122 h 122"/>
                  <a:gd name="T6" fmla="*/ 374 w 375"/>
                  <a:gd name="T7" fmla="*/ 120 h 122"/>
                  <a:gd name="T8" fmla="*/ 373 w 375"/>
                  <a:gd name="T9" fmla="*/ 122 h 122"/>
                  <a:gd name="T10" fmla="*/ 0 w 375"/>
                  <a:gd name="T11" fmla="*/ 1 h 122"/>
                  <a:gd name="T12" fmla="*/ 1 w 375"/>
                  <a:gd name="T13" fmla="*/ 0 h 122"/>
                  <a:gd name="T14" fmla="*/ 374 w 375"/>
                  <a:gd name="T15" fmla="*/ 120 h 122"/>
                  <a:gd name="T16" fmla="*/ 373 w 375"/>
                  <a:gd name="T17" fmla="*/ 122 h 122"/>
                  <a:gd name="T18" fmla="*/ 0 w 375"/>
                  <a:gd name="T19" fmla="*/ 1 h 122"/>
                  <a:gd name="T20" fmla="*/ 0 w 375"/>
                  <a:gd name="T21" fmla="*/ 0 h 122"/>
                  <a:gd name="T22" fmla="*/ 1 w 375"/>
                  <a:gd name="T23" fmla="*/ 0 h 122"/>
                  <a:gd name="T24" fmla="*/ 0 w 375"/>
                  <a:gd name="T25" fmla="*/ 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122">
                    <a:moveTo>
                      <a:pt x="374" y="120"/>
                    </a:moveTo>
                    <a:cubicBezTo>
                      <a:pt x="374" y="120"/>
                      <a:pt x="375" y="121"/>
                      <a:pt x="374" y="121"/>
                    </a:cubicBezTo>
                    <a:cubicBezTo>
                      <a:pt x="374" y="122"/>
                      <a:pt x="374" y="122"/>
                      <a:pt x="373" y="122"/>
                    </a:cubicBezTo>
                    <a:lnTo>
                      <a:pt x="374" y="120"/>
                    </a:lnTo>
                    <a:close/>
                    <a:moveTo>
                      <a:pt x="373" y="122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374" y="120"/>
                    </a:lnTo>
                    <a:lnTo>
                      <a:pt x="373" y="122"/>
                    </a:ln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D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0" name="Line 216"/>
              <p:cNvSpPr>
                <a:spLocks noChangeShapeType="1"/>
              </p:cNvSpPr>
              <p:nvPr/>
            </p:nvSpPr>
            <p:spPr bwMode="auto">
              <a:xfrm flipH="1" flipV="1">
                <a:off x="789" y="1772"/>
                <a:ext cx="1604" cy="520"/>
              </a:xfrm>
              <a:prstGeom prst="line">
                <a:avLst/>
              </a:prstGeom>
              <a:noFill/>
              <a:ln w="0">
                <a:solidFill>
                  <a:srgbClr val="FDD46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1" name="Freeform 217"/>
              <p:cNvSpPr>
                <a:spLocks/>
              </p:cNvSpPr>
              <p:nvPr/>
            </p:nvSpPr>
            <p:spPr bwMode="auto">
              <a:xfrm>
                <a:off x="744" y="1839"/>
                <a:ext cx="1889" cy="612"/>
              </a:xfrm>
              <a:custGeom>
                <a:avLst/>
                <a:gdLst>
                  <a:gd name="T0" fmla="*/ 416 w 425"/>
                  <a:gd name="T1" fmla="*/ 134 h 138"/>
                  <a:gd name="T2" fmla="*/ 0 w 425"/>
                  <a:gd name="T3" fmla="*/ 0 h 138"/>
                  <a:gd name="T4" fmla="*/ 2 w 425"/>
                  <a:gd name="T5" fmla="*/ 3 h 138"/>
                  <a:gd name="T6" fmla="*/ 417 w 425"/>
                  <a:gd name="T7" fmla="*/ 138 h 138"/>
                  <a:gd name="T8" fmla="*/ 416 w 425"/>
                  <a:gd name="T9" fmla="*/ 1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138">
                    <a:moveTo>
                      <a:pt x="416" y="134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417" y="138"/>
                    </a:lnTo>
                    <a:cubicBezTo>
                      <a:pt x="417" y="138"/>
                      <a:pt x="425" y="137"/>
                      <a:pt x="416" y="134"/>
                    </a:cubicBezTo>
                    <a:close/>
                  </a:path>
                </a:pathLst>
              </a:custGeom>
              <a:solidFill>
                <a:srgbClr val="A97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2" name="Freeform 218"/>
              <p:cNvSpPr>
                <a:spLocks/>
              </p:cNvSpPr>
              <p:nvPr/>
            </p:nvSpPr>
            <p:spPr bwMode="auto">
              <a:xfrm>
                <a:off x="469" y="1643"/>
                <a:ext cx="195" cy="173"/>
              </a:xfrm>
              <a:custGeom>
                <a:avLst/>
                <a:gdLst>
                  <a:gd name="T0" fmla="*/ 44 w 44"/>
                  <a:gd name="T1" fmla="*/ 10 h 39"/>
                  <a:gd name="T2" fmla="*/ 9 w 44"/>
                  <a:gd name="T3" fmla="*/ 11 h 39"/>
                  <a:gd name="T4" fmla="*/ 38 w 44"/>
                  <a:gd name="T5" fmla="*/ 39 h 39"/>
                  <a:gd name="T6" fmla="*/ 44 w 44"/>
                  <a:gd name="T7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9">
                    <a:moveTo>
                      <a:pt x="44" y="10"/>
                    </a:moveTo>
                    <a:cubicBezTo>
                      <a:pt x="22" y="3"/>
                      <a:pt x="14" y="0"/>
                      <a:pt x="9" y="11"/>
                    </a:cubicBezTo>
                    <a:cubicBezTo>
                      <a:pt x="0" y="30"/>
                      <a:pt x="19" y="32"/>
                      <a:pt x="38" y="39"/>
                    </a:cubicBezTo>
                    <a:lnTo>
                      <a:pt x="44" y="10"/>
                    </a:lnTo>
                    <a:close/>
                  </a:path>
                </a:pathLst>
              </a:custGeom>
              <a:solidFill>
                <a:srgbClr val="DA7C6C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3" name="Freeform 219"/>
              <p:cNvSpPr>
                <a:spLocks/>
              </p:cNvSpPr>
              <p:nvPr/>
            </p:nvSpPr>
            <p:spPr bwMode="auto">
              <a:xfrm>
                <a:off x="482" y="1643"/>
                <a:ext cx="245" cy="169"/>
              </a:xfrm>
              <a:custGeom>
                <a:avLst/>
                <a:gdLst>
                  <a:gd name="T0" fmla="*/ 7 w 55"/>
                  <a:gd name="T1" fmla="*/ 11 h 38"/>
                  <a:gd name="T2" fmla="*/ 47 w 55"/>
                  <a:gd name="T3" fmla="*/ 26 h 38"/>
                  <a:gd name="T4" fmla="*/ 7 w 55"/>
                  <a:gd name="T5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8">
                    <a:moveTo>
                      <a:pt x="7" y="11"/>
                    </a:moveTo>
                    <a:cubicBezTo>
                      <a:pt x="13" y="0"/>
                      <a:pt x="55" y="13"/>
                      <a:pt x="47" y="26"/>
                    </a:cubicBezTo>
                    <a:cubicBezTo>
                      <a:pt x="39" y="38"/>
                      <a:pt x="0" y="24"/>
                      <a:pt x="7" y="11"/>
                    </a:cubicBezTo>
                    <a:close/>
                  </a:path>
                </a:pathLst>
              </a:custGeom>
              <a:solidFill>
                <a:srgbClr val="DA7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4" name="Freeform 220"/>
              <p:cNvSpPr>
                <a:spLocks/>
              </p:cNvSpPr>
              <p:nvPr/>
            </p:nvSpPr>
            <p:spPr bwMode="auto">
              <a:xfrm>
                <a:off x="491" y="1648"/>
                <a:ext cx="222" cy="151"/>
              </a:xfrm>
              <a:custGeom>
                <a:avLst/>
                <a:gdLst>
                  <a:gd name="T0" fmla="*/ 6 w 50"/>
                  <a:gd name="T1" fmla="*/ 10 h 34"/>
                  <a:gd name="T2" fmla="*/ 43 w 50"/>
                  <a:gd name="T3" fmla="*/ 24 h 34"/>
                  <a:gd name="T4" fmla="*/ 6 w 50"/>
                  <a:gd name="T5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4">
                    <a:moveTo>
                      <a:pt x="6" y="10"/>
                    </a:moveTo>
                    <a:cubicBezTo>
                      <a:pt x="11" y="0"/>
                      <a:pt x="50" y="12"/>
                      <a:pt x="43" y="24"/>
                    </a:cubicBezTo>
                    <a:cubicBezTo>
                      <a:pt x="36" y="34"/>
                      <a:pt x="0" y="22"/>
                      <a:pt x="6" y="10"/>
                    </a:cubicBezTo>
                    <a:close/>
                  </a:path>
                </a:pathLst>
              </a:custGeom>
              <a:solidFill>
                <a:srgbClr val="E181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5" name="Freeform 221"/>
              <p:cNvSpPr>
                <a:spLocks/>
              </p:cNvSpPr>
              <p:nvPr/>
            </p:nvSpPr>
            <p:spPr bwMode="auto">
              <a:xfrm>
                <a:off x="500" y="1656"/>
                <a:ext cx="200" cy="129"/>
              </a:xfrm>
              <a:custGeom>
                <a:avLst/>
                <a:gdLst>
                  <a:gd name="T0" fmla="*/ 4 w 45"/>
                  <a:gd name="T1" fmla="*/ 8 h 29"/>
                  <a:gd name="T2" fmla="*/ 39 w 45"/>
                  <a:gd name="T3" fmla="*/ 21 h 29"/>
                  <a:gd name="T4" fmla="*/ 4 w 45"/>
                  <a:gd name="T5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29">
                    <a:moveTo>
                      <a:pt x="4" y="8"/>
                    </a:moveTo>
                    <a:cubicBezTo>
                      <a:pt x="8" y="0"/>
                      <a:pt x="45" y="11"/>
                      <a:pt x="39" y="21"/>
                    </a:cubicBezTo>
                    <a:cubicBezTo>
                      <a:pt x="33" y="29"/>
                      <a:pt x="0" y="18"/>
                      <a:pt x="4" y="8"/>
                    </a:cubicBezTo>
                    <a:close/>
                  </a:path>
                </a:pathLst>
              </a:custGeom>
              <a:solidFill>
                <a:srgbClr val="E383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6" name="Freeform 222"/>
              <p:cNvSpPr>
                <a:spLocks/>
              </p:cNvSpPr>
              <p:nvPr/>
            </p:nvSpPr>
            <p:spPr bwMode="auto">
              <a:xfrm>
                <a:off x="509" y="1661"/>
                <a:ext cx="178" cy="115"/>
              </a:xfrm>
              <a:custGeom>
                <a:avLst/>
                <a:gdLst>
                  <a:gd name="T0" fmla="*/ 3 w 40"/>
                  <a:gd name="T1" fmla="*/ 8 h 26"/>
                  <a:gd name="T2" fmla="*/ 35 w 40"/>
                  <a:gd name="T3" fmla="*/ 19 h 26"/>
                  <a:gd name="T4" fmla="*/ 3 w 40"/>
                  <a:gd name="T5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3" y="8"/>
                    </a:moveTo>
                    <a:cubicBezTo>
                      <a:pt x="6" y="0"/>
                      <a:pt x="40" y="10"/>
                      <a:pt x="35" y="19"/>
                    </a:cubicBezTo>
                    <a:cubicBezTo>
                      <a:pt x="31" y="26"/>
                      <a:pt x="0" y="15"/>
                      <a:pt x="3" y="8"/>
                    </a:cubicBezTo>
                    <a:close/>
                  </a:path>
                </a:pathLst>
              </a:custGeom>
              <a:solidFill>
                <a:srgbClr val="E988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7" name="Freeform 223"/>
              <p:cNvSpPr>
                <a:spLocks/>
              </p:cNvSpPr>
              <p:nvPr/>
            </p:nvSpPr>
            <p:spPr bwMode="auto">
              <a:xfrm>
                <a:off x="513" y="1670"/>
                <a:ext cx="160" cy="93"/>
              </a:xfrm>
              <a:custGeom>
                <a:avLst/>
                <a:gdLst>
                  <a:gd name="T0" fmla="*/ 3 w 36"/>
                  <a:gd name="T1" fmla="*/ 6 h 21"/>
                  <a:gd name="T2" fmla="*/ 32 w 36"/>
                  <a:gd name="T3" fmla="*/ 16 h 21"/>
                  <a:gd name="T4" fmla="*/ 3 w 36"/>
                  <a:gd name="T5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1">
                    <a:moveTo>
                      <a:pt x="3" y="6"/>
                    </a:moveTo>
                    <a:cubicBezTo>
                      <a:pt x="5" y="0"/>
                      <a:pt x="36" y="9"/>
                      <a:pt x="32" y="16"/>
                    </a:cubicBezTo>
                    <a:cubicBezTo>
                      <a:pt x="29" y="21"/>
                      <a:pt x="0" y="12"/>
                      <a:pt x="3" y="6"/>
                    </a:cubicBezTo>
                    <a:close/>
                  </a:path>
                </a:pathLst>
              </a:custGeom>
              <a:solidFill>
                <a:srgbClr val="EF8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8" name="Freeform 224"/>
              <p:cNvSpPr>
                <a:spLocks/>
              </p:cNvSpPr>
              <p:nvPr/>
            </p:nvSpPr>
            <p:spPr bwMode="auto">
              <a:xfrm>
                <a:off x="522" y="1674"/>
                <a:ext cx="138" cy="76"/>
              </a:xfrm>
              <a:custGeom>
                <a:avLst/>
                <a:gdLst>
                  <a:gd name="T0" fmla="*/ 2 w 31"/>
                  <a:gd name="T1" fmla="*/ 5 h 17"/>
                  <a:gd name="T2" fmla="*/ 28 w 31"/>
                  <a:gd name="T3" fmla="*/ 14 h 17"/>
                  <a:gd name="T4" fmla="*/ 2 w 31"/>
                  <a:gd name="T5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7">
                    <a:moveTo>
                      <a:pt x="2" y="5"/>
                    </a:moveTo>
                    <a:cubicBezTo>
                      <a:pt x="3" y="0"/>
                      <a:pt x="31" y="8"/>
                      <a:pt x="28" y="14"/>
                    </a:cubicBezTo>
                    <a:cubicBezTo>
                      <a:pt x="26" y="17"/>
                      <a:pt x="0" y="9"/>
                      <a:pt x="2" y="5"/>
                    </a:cubicBezTo>
                    <a:close/>
                  </a:path>
                </a:pathLst>
              </a:custGeom>
              <a:solidFill>
                <a:srgbClr val="F39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9" name="Freeform 225"/>
              <p:cNvSpPr>
                <a:spLocks/>
              </p:cNvSpPr>
              <p:nvPr/>
            </p:nvSpPr>
            <p:spPr bwMode="auto">
              <a:xfrm>
                <a:off x="531" y="1683"/>
                <a:ext cx="116" cy="53"/>
              </a:xfrm>
              <a:custGeom>
                <a:avLst/>
                <a:gdLst>
                  <a:gd name="T0" fmla="*/ 1 w 26"/>
                  <a:gd name="T1" fmla="*/ 3 h 12"/>
                  <a:gd name="T2" fmla="*/ 24 w 26"/>
                  <a:gd name="T3" fmla="*/ 11 h 12"/>
                  <a:gd name="T4" fmla="*/ 1 w 26"/>
                  <a:gd name="T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2">
                    <a:moveTo>
                      <a:pt x="1" y="3"/>
                    </a:moveTo>
                    <a:cubicBezTo>
                      <a:pt x="1" y="0"/>
                      <a:pt x="26" y="7"/>
                      <a:pt x="24" y="11"/>
                    </a:cubicBezTo>
                    <a:cubicBezTo>
                      <a:pt x="23" y="12"/>
                      <a:pt x="0" y="6"/>
                      <a:pt x="1" y="3"/>
                    </a:cubicBezTo>
                    <a:close/>
                  </a:path>
                </a:pathLst>
              </a:custGeom>
              <a:solidFill>
                <a:srgbClr val="F895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0" name="Freeform 226"/>
              <p:cNvSpPr>
                <a:spLocks/>
              </p:cNvSpPr>
              <p:nvPr/>
            </p:nvSpPr>
            <p:spPr bwMode="auto">
              <a:xfrm>
                <a:off x="575" y="1674"/>
                <a:ext cx="258" cy="200"/>
              </a:xfrm>
              <a:custGeom>
                <a:avLst/>
                <a:gdLst>
                  <a:gd name="T0" fmla="*/ 51 w 58"/>
                  <a:gd name="T1" fmla="*/ 45 h 45"/>
                  <a:gd name="T2" fmla="*/ 44 w 58"/>
                  <a:gd name="T3" fmla="*/ 43 h 45"/>
                  <a:gd name="T4" fmla="*/ 41 w 58"/>
                  <a:gd name="T5" fmla="*/ 42 h 45"/>
                  <a:gd name="T6" fmla="*/ 40 w 58"/>
                  <a:gd name="T7" fmla="*/ 42 h 45"/>
                  <a:gd name="T8" fmla="*/ 37 w 58"/>
                  <a:gd name="T9" fmla="*/ 40 h 45"/>
                  <a:gd name="T10" fmla="*/ 35 w 58"/>
                  <a:gd name="T11" fmla="*/ 40 h 45"/>
                  <a:gd name="T12" fmla="*/ 32 w 58"/>
                  <a:gd name="T13" fmla="*/ 39 h 45"/>
                  <a:gd name="T14" fmla="*/ 26 w 58"/>
                  <a:gd name="T15" fmla="*/ 37 h 45"/>
                  <a:gd name="T16" fmla="*/ 23 w 58"/>
                  <a:gd name="T17" fmla="*/ 36 h 45"/>
                  <a:gd name="T18" fmla="*/ 22 w 58"/>
                  <a:gd name="T19" fmla="*/ 35 h 45"/>
                  <a:gd name="T20" fmla="*/ 19 w 58"/>
                  <a:gd name="T21" fmla="*/ 34 h 45"/>
                  <a:gd name="T22" fmla="*/ 17 w 58"/>
                  <a:gd name="T23" fmla="*/ 33 h 45"/>
                  <a:gd name="T24" fmla="*/ 14 w 58"/>
                  <a:gd name="T25" fmla="*/ 32 h 45"/>
                  <a:gd name="T26" fmla="*/ 12 w 58"/>
                  <a:gd name="T27" fmla="*/ 31 h 45"/>
                  <a:gd name="T28" fmla="*/ 20 w 58"/>
                  <a:gd name="T29" fmla="*/ 3 h 45"/>
                  <a:gd name="T30" fmla="*/ 22 w 58"/>
                  <a:gd name="T31" fmla="*/ 4 h 45"/>
                  <a:gd name="T32" fmla="*/ 25 w 58"/>
                  <a:gd name="T33" fmla="*/ 5 h 45"/>
                  <a:gd name="T34" fmla="*/ 27 w 58"/>
                  <a:gd name="T35" fmla="*/ 5 h 45"/>
                  <a:gd name="T36" fmla="*/ 30 w 58"/>
                  <a:gd name="T37" fmla="*/ 6 h 45"/>
                  <a:gd name="T38" fmla="*/ 31 w 58"/>
                  <a:gd name="T39" fmla="*/ 7 h 45"/>
                  <a:gd name="T40" fmla="*/ 34 w 58"/>
                  <a:gd name="T41" fmla="*/ 7 h 45"/>
                  <a:gd name="T42" fmla="*/ 40 w 58"/>
                  <a:gd name="T43" fmla="*/ 10 h 45"/>
                  <a:gd name="T44" fmla="*/ 43 w 58"/>
                  <a:gd name="T45" fmla="*/ 10 h 45"/>
                  <a:gd name="T46" fmla="*/ 45 w 58"/>
                  <a:gd name="T47" fmla="*/ 11 h 45"/>
                  <a:gd name="T48" fmla="*/ 48 w 58"/>
                  <a:gd name="T49" fmla="*/ 12 h 45"/>
                  <a:gd name="T50" fmla="*/ 49 w 58"/>
                  <a:gd name="T51" fmla="*/ 12 h 45"/>
                  <a:gd name="T52" fmla="*/ 52 w 58"/>
                  <a:gd name="T53" fmla="*/ 13 h 45"/>
                  <a:gd name="T54" fmla="*/ 58 w 58"/>
                  <a:gd name="T55" fmla="*/ 15 h 45"/>
                  <a:gd name="T56" fmla="*/ 51 w 58"/>
                  <a:gd name="T5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" h="45">
                    <a:moveTo>
                      <a:pt x="51" y="45"/>
                    </a:moveTo>
                    <a:lnTo>
                      <a:pt x="44" y="43"/>
                    </a:lnTo>
                    <a:cubicBezTo>
                      <a:pt x="43" y="44"/>
                      <a:pt x="43" y="44"/>
                      <a:pt x="41" y="42"/>
                    </a:cubicBezTo>
                    <a:cubicBezTo>
                      <a:pt x="41" y="42"/>
                      <a:pt x="40" y="42"/>
                      <a:pt x="40" y="42"/>
                    </a:cubicBezTo>
                    <a:cubicBezTo>
                      <a:pt x="38" y="42"/>
                      <a:pt x="38" y="42"/>
                      <a:pt x="37" y="40"/>
                    </a:cubicBezTo>
                    <a:cubicBezTo>
                      <a:pt x="37" y="40"/>
                      <a:pt x="35" y="40"/>
                      <a:pt x="35" y="40"/>
                    </a:cubicBezTo>
                    <a:cubicBezTo>
                      <a:pt x="34" y="40"/>
                      <a:pt x="34" y="40"/>
                      <a:pt x="32" y="39"/>
                    </a:cubicBezTo>
                    <a:lnTo>
                      <a:pt x="26" y="37"/>
                    </a:lnTo>
                    <a:cubicBezTo>
                      <a:pt x="25" y="37"/>
                      <a:pt x="25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ubicBezTo>
                      <a:pt x="20" y="36"/>
                      <a:pt x="20" y="36"/>
                      <a:pt x="19" y="34"/>
                    </a:cubicBezTo>
                    <a:cubicBezTo>
                      <a:pt x="19" y="34"/>
                      <a:pt x="17" y="33"/>
                      <a:pt x="17" y="33"/>
                    </a:cubicBezTo>
                    <a:cubicBezTo>
                      <a:pt x="16" y="34"/>
                      <a:pt x="16" y="34"/>
                      <a:pt x="14" y="32"/>
                    </a:cubicBezTo>
                    <a:cubicBezTo>
                      <a:pt x="14" y="32"/>
                      <a:pt x="12" y="31"/>
                      <a:pt x="12" y="31"/>
                    </a:cubicBezTo>
                    <a:cubicBezTo>
                      <a:pt x="0" y="26"/>
                      <a:pt x="10" y="0"/>
                      <a:pt x="20" y="3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4" y="3"/>
                      <a:pt x="24" y="3"/>
                      <a:pt x="25" y="5"/>
                    </a:cubicBezTo>
                    <a:cubicBezTo>
                      <a:pt x="25" y="5"/>
                      <a:pt x="27" y="5"/>
                      <a:pt x="27" y="5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0" y="6"/>
                      <a:pt x="31" y="7"/>
                      <a:pt x="31" y="7"/>
                    </a:cubicBezTo>
                    <a:cubicBezTo>
                      <a:pt x="33" y="6"/>
                      <a:pt x="33" y="6"/>
                      <a:pt x="34" y="7"/>
                    </a:cubicBezTo>
                    <a:lnTo>
                      <a:pt x="40" y="10"/>
                    </a:lnTo>
                    <a:cubicBezTo>
                      <a:pt x="42" y="9"/>
                      <a:pt x="42" y="9"/>
                      <a:pt x="43" y="10"/>
                    </a:cubicBezTo>
                    <a:cubicBezTo>
                      <a:pt x="43" y="10"/>
                      <a:pt x="45" y="11"/>
                      <a:pt x="45" y="11"/>
                    </a:cubicBezTo>
                    <a:cubicBezTo>
                      <a:pt x="47" y="11"/>
                      <a:pt x="47" y="11"/>
                      <a:pt x="48" y="12"/>
                    </a:cubicBezTo>
                    <a:cubicBezTo>
                      <a:pt x="48" y="12"/>
                      <a:pt x="49" y="12"/>
                      <a:pt x="49" y="12"/>
                    </a:cubicBezTo>
                    <a:cubicBezTo>
                      <a:pt x="51" y="12"/>
                      <a:pt x="51" y="12"/>
                      <a:pt x="52" y="13"/>
                    </a:cubicBezTo>
                    <a:lnTo>
                      <a:pt x="58" y="15"/>
                    </a:lnTo>
                    <a:cubicBezTo>
                      <a:pt x="43" y="17"/>
                      <a:pt x="44" y="41"/>
                      <a:pt x="51" y="45"/>
                    </a:cubicBezTo>
                    <a:close/>
                  </a:path>
                </a:pathLst>
              </a:custGeom>
              <a:solidFill>
                <a:srgbClr val="8D969D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1" name="Freeform 227"/>
              <p:cNvSpPr>
                <a:spLocks/>
              </p:cNvSpPr>
              <p:nvPr/>
            </p:nvSpPr>
            <p:spPr bwMode="auto">
              <a:xfrm>
                <a:off x="602" y="1692"/>
                <a:ext cx="213" cy="151"/>
              </a:xfrm>
              <a:custGeom>
                <a:avLst/>
                <a:gdLst>
                  <a:gd name="T0" fmla="*/ 39 w 48"/>
                  <a:gd name="T1" fmla="*/ 34 h 34"/>
                  <a:gd name="T2" fmla="*/ 2 w 48"/>
                  <a:gd name="T3" fmla="*/ 21 h 34"/>
                  <a:gd name="T4" fmla="*/ 10 w 48"/>
                  <a:gd name="T5" fmla="*/ 0 h 34"/>
                  <a:gd name="T6" fmla="*/ 48 w 48"/>
                  <a:gd name="T7" fmla="*/ 12 h 34"/>
                  <a:gd name="T8" fmla="*/ 39 w 4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4">
                    <a:moveTo>
                      <a:pt x="39" y="34"/>
                    </a:moveTo>
                    <a:lnTo>
                      <a:pt x="2" y="21"/>
                    </a:lnTo>
                    <a:cubicBezTo>
                      <a:pt x="0" y="11"/>
                      <a:pt x="5" y="2"/>
                      <a:pt x="10" y="0"/>
                    </a:cubicBezTo>
                    <a:cubicBezTo>
                      <a:pt x="12" y="0"/>
                      <a:pt x="48" y="12"/>
                      <a:pt x="48" y="12"/>
                    </a:cubicBezTo>
                    <a:cubicBezTo>
                      <a:pt x="39" y="17"/>
                      <a:pt x="38" y="28"/>
                      <a:pt x="39" y="34"/>
                    </a:cubicBezTo>
                    <a:close/>
                  </a:path>
                </a:pathLst>
              </a:custGeom>
              <a:solidFill>
                <a:srgbClr val="8D9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2" name="Freeform 228"/>
              <p:cNvSpPr>
                <a:spLocks/>
              </p:cNvSpPr>
              <p:nvPr/>
            </p:nvSpPr>
            <p:spPr bwMode="auto">
              <a:xfrm>
                <a:off x="602" y="1696"/>
                <a:ext cx="209" cy="143"/>
              </a:xfrm>
              <a:custGeom>
                <a:avLst/>
                <a:gdLst>
                  <a:gd name="T0" fmla="*/ 39 w 47"/>
                  <a:gd name="T1" fmla="*/ 32 h 32"/>
                  <a:gd name="T2" fmla="*/ 2 w 47"/>
                  <a:gd name="T3" fmla="*/ 19 h 32"/>
                  <a:gd name="T4" fmla="*/ 9 w 47"/>
                  <a:gd name="T5" fmla="*/ 0 h 32"/>
                  <a:gd name="T6" fmla="*/ 47 w 47"/>
                  <a:gd name="T7" fmla="*/ 12 h 32"/>
                  <a:gd name="T8" fmla="*/ 39 w 4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2">
                    <a:moveTo>
                      <a:pt x="39" y="32"/>
                    </a:moveTo>
                    <a:lnTo>
                      <a:pt x="2" y="19"/>
                    </a:lnTo>
                    <a:cubicBezTo>
                      <a:pt x="0" y="11"/>
                      <a:pt x="5" y="2"/>
                      <a:pt x="9" y="0"/>
                    </a:cubicBezTo>
                    <a:cubicBezTo>
                      <a:pt x="11" y="0"/>
                      <a:pt x="47" y="12"/>
                      <a:pt x="47" y="12"/>
                    </a:cubicBezTo>
                    <a:cubicBezTo>
                      <a:pt x="39" y="16"/>
                      <a:pt x="38" y="27"/>
                      <a:pt x="39" y="32"/>
                    </a:cubicBezTo>
                    <a:close/>
                  </a:path>
                </a:pathLst>
              </a:custGeom>
              <a:solidFill>
                <a:srgbClr val="949D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3" name="Freeform 229"/>
              <p:cNvSpPr>
                <a:spLocks/>
              </p:cNvSpPr>
              <p:nvPr/>
            </p:nvSpPr>
            <p:spPr bwMode="auto">
              <a:xfrm>
                <a:off x="607" y="1696"/>
                <a:ext cx="199" cy="138"/>
              </a:xfrm>
              <a:custGeom>
                <a:avLst/>
                <a:gdLst>
                  <a:gd name="T0" fmla="*/ 38 w 45"/>
                  <a:gd name="T1" fmla="*/ 31 h 31"/>
                  <a:gd name="T2" fmla="*/ 1 w 45"/>
                  <a:gd name="T3" fmla="*/ 18 h 31"/>
                  <a:gd name="T4" fmla="*/ 8 w 45"/>
                  <a:gd name="T5" fmla="*/ 0 h 31"/>
                  <a:gd name="T6" fmla="*/ 45 w 45"/>
                  <a:gd name="T7" fmla="*/ 12 h 31"/>
                  <a:gd name="T8" fmla="*/ 38 w 45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38" y="31"/>
                    </a:moveTo>
                    <a:lnTo>
                      <a:pt x="1" y="18"/>
                    </a:lnTo>
                    <a:cubicBezTo>
                      <a:pt x="0" y="11"/>
                      <a:pt x="4" y="3"/>
                      <a:pt x="8" y="0"/>
                    </a:cubicBezTo>
                    <a:cubicBezTo>
                      <a:pt x="10" y="1"/>
                      <a:pt x="45" y="12"/>
                      <a:pt x="45" y="12"/>
                    </a:cubicBezTo>
                    <a:cubicBezTo>
                      <a:pt x="39" y="16"/>
                      <a:pt x="37" y="26"/>
                      <a:pt x="38" y="31"/>
                    </a:cubicBezTo>
                    <a:close/>
                  </a:path>
                </a:pathLst>
              </a:custGeom>
              <a:solidFill>
                <a:srgbClr val="9CA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4" name="Freeform 230"/>
              <p:cNvSpPr>
                <a:spLocks/>
              </p:cNvSpPr>
              <p:nvPr/>
            </p:nvSpPr>
            <p:spPr bwMode="auto">
              <a:xfrm>
                <a:off x="607" y="1701"/>
                <a:ext cx="195" cy="129"/>
              </a:xfrm>
              <a:custGeom>
                <a:avLst/>
                <a:gdLst>
                  <a:gd name="T0" fmla="*/ 38 w 44"/>
                  <a:gd name="T1" fmla="*/ 29 h 29"/>
                  <a:gd name="T2" fmla="*/ 1 w 44"/>
                  <a:gd name="T3" fmla="*/ 17 h 29"/>
                  <a:gd name="T4" fmla="*/ 7 w 44"/>
                  <a:gd name="T5" fmla="*/ 0 h 29"/>
                  <a:gd name="T6" fmla="*/ 44 w 44"/>
                  <a:gd name="T7" fmla="*/ 12 h 29"/>
                  <a:gd name="T8" fmla="*/ 38 w 44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9">
                    <a:moveTo>
                      <a:pt x="38" y="29"/>
                    </a:moveTo>
                    <a:lnTo>
                      <a:pt x="1" y="17"/>
                    </a:lnTo>
                    <a:cubicBezTo>
                      <a:pt x="0" y="11"/>
                      <a:pt x="3" y="3"/>
                      <a:pt x="7" y="0"/>
                    </a:cubicBezTo>
                    <a:cubicBezTo>
                      <a:pt x="9" y="1"/>
                      <a:pt x="44" y="12"/>
                      <a:pt x="44" y="12"/>
                    </a:cubicBezTo>
                    <a:cubicBezTo>
                      <a:pt x="39" y="15"/>
                      <a:pt x="38" y="24"/>
                      <a:pt x="38" y="29"/>
                    </a:cubicBezTo>
                    <a:close/>
                  </a:path>
                </a:pathLst>
              </a:custGeom>
              <a:solidFill>
                <a:srgbClr val="A3AB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5" name="Freeform 231"/>
              <p:cNvSpPr>
                <a:spLocks/>
              </p:cNvSpPr>
              <p:nvPr/>
            </p:nvSpPr>
            <p:spPr bwMode="auto">
              <a:xfrm>
                <a:off x="607" y="1705"/>
                <a:ext cx="191" cy="120"/>
              </a:xfrm>
              <a:custGeom>
                <a:avLst/>
                <a:gdLst>
                  <a:gd name="T0" fmla="*/ 38 w 43"/>
                  <a:gd name="T1" fmla="*/ 27 h 27"/>
                  <a:gd name="T2" fmla="*/ 1 w 43"/>
                  <a:gd name="T3" fmla="*/ 15 h 27"/>
                  <a:gd name="T4" fmla="*/ 6 w 43"/>
                  <a:gd name="T5" fmla="*/ 0 h 27"/>
                  <a:gd name="T6" fmla="*/ 43 w 43"/>
                  <a:gd name="T7" fmla="*/ 12 h 27"/>
                  <a:gd name="T8" fmla="*/ 38 w 43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7">
                    <a:moveTo>
                      <a:pt x="38" y="27"/>
                    </a:moveTo>
                    <a:lnTo>
                      <a:pt x="1" y="15"/>
                    </a:lnTo>
                    <a:cubicBezTo>
                      <a:pt x="0" y="10"/>
                      <a:pt x="3" y="3"/>
                      <a:pt x="6" y="0"/>
                    </a:cubicBezTo>
                    <a:cubicBezTo>
                      <a:pt x="8" y="0"/>
                      <a:pt x="43" y="12"/>
                      <a:pt x="43" y="12"/>
                    </a:cubicBezTo>
                    <a:cubicBezTo>
                      <a:pt x="39" y="14"/>
                      <a:pt x="38" y="22"/>
                      <a:pt x="38" y="27"/>
                    </a:cubicBezTo>
                    <a:close/>
                  </a:path>
                </a:pathLst>
              </a:custGeom>
              <a:solidFill>
                <a:srgbClr val="AC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6" name="Freeform 232"/>
              <p:cNvSpPr>
                <a:spLocks/>
              </p:cNvSpPr>
              <p:nvPr/>
            </p:nvSpPr>
            <p:spPr bwMode="auto">
              <a:xfrm>
                <a:off x="607" y="1710"/>
                <a:ext cx="191" cy="111"/>
              </a:xfrm>
              <a:custGeom>
                <a:avLst/>
                <a:gdLst>
                  <a:gd name="T0" fmla="*/ 38 w 43"/>
                  <a:gd name="T1" fmla="*/ 25 h 25"/>
                  <a:gd name="T2" fmla="*/ 1 w 43"/>
                  <a:gd name="T3" fmla="*/ 13 h 25"/>
                  <a:gd name="T4" fmla="*/ 6 w 43"/>
                  <a:gd name="T5" fmla="*/ 0 h 25"/>
                  <a:gd name="T6" fmla="*/ 43 w 43"/>
                  <a:gd name="T7" fmla="*/ 11 h 25"/>
                  <a:gd name="T8" fmla="*/ 38 w 43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5">
                    <a:moveTo>
                      <a:pt x="38" y="25"/>
                    </a:moveTo>
                    <a:lnTo>
                      <a:pt x="1" y="13"/>
                    </a:lnTo>
                    <a:cubicBezTo>
                      <a:pt x="0" y="10"/>
                      <a:pt x="2" y="3"/>
                      <a:pt x="6" y="0"/>
                    </a:cubicBezTo>
                    <a:cubicBezTo>
                      <a:pt x="7" y="0"/>
                      <a:pt x="43" y="11"/>
                      <a:pt x="43" y="11"/>
                    </a:cubicBezTo>
                    <a:cubicBezTo>
                      <a:pt x="40" y="13"/>
                      <a:pt x="38" y="21"/>
                      <a:pt x="38" y="25"/>
                    </a:cubicBezTo>
                    <a:close/>
                  </a:path>
                </a:pathLst>
              </a:custGeom>
              <a:solidFill>
                <a:srgbClr val="B1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7" name="Freeform 233"/>
              <p:cNvSpPr>
                <a:spLocks/>
              </p:cNvSpPr>
              <p:nvPr/>
            </p:nvSpPr>
            <p:spPr bwMode="auto">
              <a:xfrm>
                <a:off x="607" y="1710"/>
                <a:ext cx="186" cy="106"/>
              </a:xfrm>
              <a:custGeom>
                <a:avLst/>
                <a:gdLst>
                  <a:gd name="T0" fmla="*/ 38 w 42"/>
                  <a:gd name="T1" fmla="*/ 24 h 24"/>
                  <a:gd name="T2" fmla="*/ 1 w 42"/>
                  <a:gd name="T3" fmla="*/ 12 h 24"/>
                  <a:gd name="T4" fmla="*/ 5 w 42"/>
                  <a:gd name="T5" fmla="*/ 0 h 24"/>
                  <a:gd name="T6" fmla="*/ 42 w 42"/>
                  <a:gd name="T7" fmla="*/ 12 h 24"/>
                  <a:gd name="T8" fmla="*/ 38 w 4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8" y="24"/>
                    </a:moveTo>
                    <a:lnTo>
                      <a:pt x="1" y="12"/>
                    </a:lnTo>
                    <a:cubicBezTo>
                      <a:pt x="0" y="10"/>
                      <a:pt x="2" y="3"/>
                      <a:pt x="5" y="0"/>
                    </a:cubicBezTo>
                    <a:cubicBezTo>
                      <a:pt x="7" y="1"/>
                      <a:pt x="42" y="12"/>
                      <a:pt x="42" y="12"/>
                    </a:cubicBezTo>
                    <a:cubicBezTo>
                      <a:pt x="40" y="14"/>
                      <a:pt x="38" y="20"/>
                      <a:pt x="38" y="24"/>
                    </a:cubicBezTo>
                    <a:close/>
                  </a:path>
                </a:pathLst>
              </a:custGeom>
              <a:solidFill>
                <a:srgbClr val="BB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8" name="Freeform 234"/>
              <p:cNvSpPr>
                <a:spLocks/>
              </p:cNvSpPr>
              <p:nvPr/>
            </p:nvSpPr>
            <p:spPr bwMode="auto">
              <a:xfrm>
                <a:off x="611" y="1714"/>
                <a:ext cx="178" cy="102"/>
              </a:xfrm>
              <a:custGeom>
                <a:avLst/>
                <a:gdLst>
                  <a:gd name="T0" fmla="*/ 37 w 40"/>
                  <a:gd name="T1" fmla="*/ 23 h 23"/>
                  <a:gd name="T2" fmla="*/ 0 w 40"/>
                  <a:gd name="T3" fmla="*/ 10 h 23"/>
                  <a:gd name="T4" fmla="*/ 3 w 40"/>
                  <a:gd name="T5" fmla="*/ 0 h 23"/>
                  <a:gd name="T6" fmla="*/ 40 w 40"/>
                  <a:gd name="T7" fmla="*/ 12 h 23"/>
                  <a:gd name="T8" fmla="*/ 37 w 40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3">
                    <a:moveTo>
                      <a:pt x="37" y="23"/>
                    </a:moveTo>
                    <a:lnTo>
                      <a:pt x="0" y="10"/>
                    </a:lnTo>
                    <a:cubicBezTo>
                      <a:pt x="0" y="10"/>
                      <a:pt x="0" y="3"/>
                      <a:pt x="3" y="0"/>
                    </a:cubicBezTo>
                    <a:cubicBezTo>
                      <a:pt x="5" y="1"/>
                      <a:pt x="40" y="12"/>
                      <a:pt x="40" y="12"/>
                    </a:cubicBezTo>
                    <a:cubicBezTo>
                      <a:pt x="39" y="13"/>
                      <a:pt x="37" y="18"/>
                      <a:pt x="37" y="23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9" name="Freeform 235"/>
              <p:cNvSpPr>
                <a:spLocks/>
              </p:cNvSpPr>
              <p:nvPr/>
            </p:nvSpPr>
            <p:spPr bwMode="auto">
              <a:xfrm>
                <a:off x="615" y="1714"/>
                <a:ext cx="174" cy="71"/>
              </a:xfrm>
              <a:custGeom>
                <a:avLst/>
                <a:gdLst>
                  <a:gd name="T0" fmla="*/ 37 w 39"/>
                  <a:gd name="T1" fmla="*/ 16 h 16"/>
                  <a:gd name="T2" fmla="*/ 0 w 39"/>
                  <a:gd name="T3" fmla="*/ 4 h 16"/>
                  <a:gd name="T4" fmla="*/ 2 w 39"/>
                  <a:gd name="T5" fmla="*/ 0 h 16"/>
                  <a:gd name="T6" fmla="*/ 39 w 39"/>
                  <a:gd name="T7" fmla="*/ 12 h 16"/>
                  <a:gd name="T8" fmla="*/ 37 w 39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6">
                    <a:moveTo>
                      <a:pt x="37" y="16"/>
                    </a:moveTo>
                    <a:lnTo>
                      <a:pt x="0" y="4"/>
                    </a:lnTo>
                    <a:cubicBezTo>
                      <a:pt x="0" y="3"/>
                      <a:pt x="0" y="2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ubicBezTo>
                      <a:pt x="38" y="13"/>
                      <a:pt x="38" y="14"/>
                      <a:pt x="37" y="16"/>
                    </a:cubicBezTo>
                    <a:close/>
                  </a:path>
                </a:pathLst>
              </a:custGeom>
              <a:solidFill>
                <a:srgbClr val="C4C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0" name="Freeform 236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1 h 14"/>
                  <a:gd name="T2" fmla="*/ 37 w 39"/>
                  <a:gd name="T3" fmla="*/ 14 h 14"/>
                  <a:gd name="T4" fmla="*/ 0 w 39"/>
                  <a:gd name="T5" fmla="*/ 3 h 14"/>
                  <a:gd name="T6" fmla="*/ 2 w 39"/>
                  <a:gd name="T7" fmla="*/ 0 h 14"/>
                  <a:gd name="T8" fmla="*/ 39 w 39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1"/>
                    </a:moveTo>
                    <a:cubicBezTo>
                      <a:pt x="38" y="12"/>
                      <a:pt x="38" y="13"/>
                      <a:pt x="37" y="14"/>
                    </a:cubicBezTo>
                    <a:lnTo>
                      <a:pt x="0" y="3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0"/>
                      <a:pt x="39" y="11"/>
                      <a:pt x="39" y="11"/>
                    </a:cubicBezTo>
                    <a:close/>
                  </a:path>
                </a:pathLst>
              </a:custGeom>
              <a:solidFill>
                <a:srgbClr val="D0D5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1" name="Freeform 237"/>
              <p:cNvSpPr>
                <a:spLocks/>
              </p:cNvSpPr>
              <p:nvPr/>
            </p:nvSpPr>
            <p:spPr bwMode="auto">
              <a:xfrm>
                <a:off x="615" y="1719"/>
                <a:ext cx="174" cy="62"/>
              </a:xfrm>
              <a:custGeom>
                <a:avLst/>
                <a:gdLst>
                  <a:gd name="T0" fmla="*/ 39 w 39"/>
                  <a:gd name="T1" fmla="*/ 12 h 14"/>
                  <a:gd name="T2" fmla="*/ 38 w 39"/>
                  <a:gd name="T3" fmla="*/ 14 h 14"/>
                  <a:gd name="T4" fmla="*/ 0 w 39"/>
                  <a:gd name="T5" fmla="*/ 2 h 14"/>
                  <a:gd name="T6" fmla="*/ 2 w 39"/>
                  <a:gd name="T7" fmla="*/ 0 h 14"/>
                  <a:gd name="T8" fmla="*/ 39 w 39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4">
                    <a:moveTo>
                      <a:pt x="39" y="12"/>
                    </a:moveTo>
                    <a:cubicBezTo>
                      <a:pt x="38" y="12"/>
                      <a:pt x="38" y="13"/>
                      <a:pt x="38" y="14"/>
                    </a:cubicBezTo>
                    <a:lnTo>
                      <a:pt x="0" y="2"/>
                    </a:lnTo>
                    <a:cubicBezTo>
                      <a:pt x="1" y="1"/>
                      <a:pt x="1" y="1"/>
                      <a:pt x="2" y="0"/>
                    </a:cubicBezTo>
                    <a:cubicBezTo>
                      <a:pt x="4" y="1"/>
                      <a:pt x="39" y="12"/>
                      <a:pt x="39" y="12"/>
                    </a:cubicBezTo>
                    <a:close/>
                  </a:path>
                </a:pathLst>
              </a:custGeom>
              <a:solidFill>
                <a:srgbClr val="D6DE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2" name="Freeform 238"/>
              <p:cNvSpPr>
                <a:spLocks/>
              </p:cNvSpPr>
              <p:nvPr/>
            </p:nvSpPr>
            <p:spPr bwMode="auto">
              <a:xfrm>
                <a:off x="620" y="1719"/>
                <a:ext cx="169" cy="62"/>
              </a:xfrm>
              <a:custGeom>
                <a:avLst/>
                <a:gdLst>
                  <a:gd name="T0" fmla="*/ 38 w 38"/>
                  <a:gd name="T1" fmla="*/ 12 h 14"/>
                  <a:gd name="T2" fmla="*/ 37 w 38"/>
                  <a:gd name="T3" fmla="*/ 14 h 14"/>
                  <a:gd name="T4" fmla="*/ 0 w 38"/>
                  <a:gd name="T5" fmla="*/ 2 h 14"/>
                  <a:gd name="T6" fmla="*/ 1 w 38"/>
                  <a:gd name="T7" fmla="*/ 0 h 14"/>
                  <a:gd name="T8" fmla="*/ 38 w 38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8" y="12"/>
                    </a:moveTo>
                    <a:cubicBezTo>
                      <a:pt x="37" y="13"/>
                      <a:pt x="37" y="13"/>
                      <a:pt x="37" y="14"/>
                    </a:cubicBezTo>
                    <a:lnTo>
                      <a:pt x="0" y="2"/>
                    </a:lnTo>
                    <a:cubicBezTo>
                      <a:pt x="0" y="1"/>
                      <a:pt x="0" y="1"/>
                      <a:pt x="1" y="0"/>
                    </a:cubicBezTo>
                    <a:cubicBezTo>
                      <a:pt x="2" y="1"/>
                      <a:pt x="38" y="12"/>
                      <a:pt x="38" y="12"/>
                    </a:cubicBezTo>
                    <a:close/>
                  </a:path>
                </a:pathLst>
              </a:custGeom>
              <a:solidFill>
                <a:srgbClr val="E1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3" name="Freeform 239"/>
              <p:cNvSpPr>
                <a:spLocks/>
              </p:cNvSpPr>
              <p:nvPr/>
            </p:nvSpPr>
            <p:spPr bwMode="auto">
              <a:xfrm>
                <a:off x="620" y="1719"/>
                <a:ext cx="164" cy="57"/>
              </a:xfrm>
              <a:custGeom>
                <a:avLst/>
                <a:gdLst>
                  <a:gd name="T0" fmla="*/ 37 w 37"/>
                  <a:gd name="T1" fmla="*/ 13 h 13"/>
                  <a:gd name="T2" fmla="*/ 0 w 37"/>
                  <a:gd name="T3" fmla="*/ 2 h 13"/>
                  <a:gd name="T4" fmla="*/ 0 w 37"/>
                  <a:gd name="T5" fmla="*/ 1 h 13"/>
                  <a:gd name="T6" fmla="*/ 37 w 37"/>
                  <a:gd name="T7" fmla="*/ 12 h 13"/>
                  <a:gd name="T8" fmla="*/ 37 w 37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3">
                    <a:moveTo>
                      <a:pt x="37" y="13"/>
                    </a:moveTo>
                    <a:lnTo>
                      <a:pt x="0" y="2"/>
                    </a:ln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3"/>
                    </a:cubicBezTo>
                    <a:close/>
                  </a:path>
                </a:pathLst>
              </a:custGeom>
              <a:solidFill>
                <a:srgbClr val="E9F5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4" name="Freeform 240"/>
              <p:cNvSpPr>
                <a:spLocks/>
              </p:cNvSpPr>
              <p:nvPr/>
            </p:nvSpPr>
            <p:spPr bwMode="auto">
              <a:xfrm>
                <a:off x="2868" y="2460"/>
                <a:ext cx="160" cy="62"/>
              </a:xfrm>
              <a:custGeom>
                <a:avLst/>
                <a:gdLst>
                  <a:gd name="T0" fmla="*/ 36 w 36"/>
                  <a:gd name="T1" fmla="*/ 14 h 14"/>
                  <a:gd name="T2" fmla="*/ 33 w 36"/>
                  <a:gd name="T3" fmla="*/ 13 h 14"/>
                  <a:gd name="T4" fmla="*/ 0 w 36"/>
                  <a:gd name="T5" fmla="*/ 7 h 14"/>
                  <a:gd name="T6" fmla="*/ 8 w 36"/>
                  <a:gd name="T7" fmla="*/ 0 h 14"/>
                  <a:gd name="T8" fmla="*/ 36 w 36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4">
                    <a:moveTo>
                      <a:pt x="36" y="14"/>
                    </a:moveTo>
                    <a:lnTo>
                      <a:pt x="33" y="13"/>
                    </a:lnTo>
                    <a:lnTo>
                      <a:pt x="0" y="7"/>
                    </a:lnTo>
                    <a:lnTo>
                      <a:pt x="8" y="0"/>
                    </a:lnTo>
                    <a:lnTo>
                      <a:pt x="36" y="14"/>
                    </a:lnTo>
                    <a:close/>
                  </a:path>
                </a:pathLst>
              </a:custGeom>
              <a:solidFill>
                <a:srgbClr val="46535A"/>
              </a:solidFill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5" name="Freeform 241"/>
              <p:cNvSpPr>
                <a:spLocks/>
              </p:cNvSpPr>
              <p:nvPr/>
            </p:nvSpPr>
            <p:spPr bwMode="auto">
              <a:xfrm>
                <a:off x="2868" y="2456"/>
                <a:ext cx="160" cy="66"/>
              </a:xfrm>
              <a:custGeom>
                <a:avLst/>
                <a:gdLst>
                  <a:gd name="T0" fmla="*/ 1 w 36"/>
                  <a:gd name="T1" fmla="*/ 4 h 15"/>
                  <a:gd name="T2" fmla="*/ 33 w 36"/>
                  <a:gd name="T3" fmla="*/ 14 h 15"/>
                  <a:gd name="T4" fmla="*/ 1 w 36"/>
                  <a:gd name="T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5">
                    <a:moveTo>
                      <a:pt x="1" y="4"/>
                    </a:moveTo>
                    <a:cubicBezTo>
                      <a:pt x="0" y="0"/>
                      <a:pt x="28" y="12"/>
                      <a:pt x="33" y="14"/>
                    </a:cubicBezTo>
                    <a:cubicBezTo>
                      <a:pt x="36" y="15"/>
                      <a:pt x="1" y="7"/>
                      <a:pt x="1" y="4"/>
                    </a:cubicBezTo>
                    <a:close/>
                  </a:path>
                </a:pathLst>
              </a:custGeom>
              <a:solidFill>
                <a:srgbClr val="4653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6" name="Freeform 242"/>
              <p:cNvSpPr>
                <a:spLocks/>
              </p:cNvSpPr>
              <p:nvPr/>
            </p:nvSpPr>
            <p:spPr bwMode="auto">
              <a:xfrm>
                <a:off x="2859" y="2456"/>
                <a:ext cx="165" cy="66"/>
              </a:xfrm>
              <a:custGeom>
                <a:avLst/>
                <a:gdLst>
                  <a:gd name="T0" fmla="*/ 34 w 37"/>
                  <a:gd name="T1" fmla="*/ 13 h 15"/>
                  <a:gd name="T2" fmla="*/ 1 w 37"/>
                  <a:gd name="T3" fmla="*/ 3 h 15"/>
                  <a:gd name="T4" fmla="*/ 34 w 37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5">
                    <a:moveTo>
                      <a:pt x="34" y="13"/>
                    </a:moveTo>
                    <a:cubicBezTo>
                      <a:pt x="37" y="15"/>
                      <a:pt x="2" y="6"/>
                      <a:pt x="1" y="3"/>
                    </a:cubicBezTo>
                    <a:cubicBezTo>
                      <a:pt x="0" y="0"/>
                      <a:pt x="29" y="12"/>
                      <a:pt x="34" y="13"/>
                    </a:cubicBezTo>
                    <a:close/>
                  </a:path>
                </a:pathLst>
              </a:custGeom>
              <a:solidFill>
                <a:srgbClr val="4E5C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7" name="Freeform 243"/>
              <p:cNvSpPr>
                <a:spLocks/>
              </p:cNvSpPr>
              <p:nvPr/>
            </p:nvSpPr>
            <p:spPr bwMode="auto">
              <a:xfrm>
                <a:off x="2846" y="2456"/>
                <a:ext cx="173" cy="66"/>
              </a:xfrm>
              <a:custGeom>
                <a:avLst/>
                <a:gdLst>
                  <a:gd name="T0" fmla="*/ 36 w 39"/>
                  <a:gd name="T1" fmla="*/ 13 h 15"/>
                  <a:gd name="T2" fmla="*/ 2 w 39"/>
                  <a:gd name="T3" fmla="*/ 3 h 15"/>
                  <a:gd name="T4" fmla="*/ 36 w 39"/>
                  <a:gd name="T5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5">
                    <a:moveTo>
                      <a:pt x="36" y="13"/>
                    </a:moveTo>
                    <a:cubicBezTo>
                      <a:pt x="39" y="15"/>
                      <a:pt x="4" y="5"/>
                      <a:pt x="2" y="3"/>
                    </a:cubicBezTo>
                    <a:cubicBezTo>
                      <a:pt x="0" y="0"/>
                      <a:pt x="31" y="11"/>
                      <a:pt x="36" y="13"/>
                    </a:cubicBezTo>
                    <a:close/>
                  </a:path>
                </a:pathLst>
              </a:custGeom>
              <a:solidFill>
                <a:srgbClr val="5665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8" name="Freeform 244"/>
              <p:cNvSpPr>
                <a:spLocks/>
              </p:cNvSpPr>
              <p:nvPr/>
            </p:nvSpPr>
            <p:spPr bwMode="auto">
              <a:xfrm>
                <a:off x="2837" y="2456"/>
                <a:ext cx="182" cy="62"/>
              </a:xfrm>
              <a:custGeom>
                <a:avLst/>
                <a:gdLst>
                  <a:gd name="T0" fmla="*/ 37 w 41"/>
                  <a:gd name="T1" fmla="*/ 13 h 14"/>
                  <a:gd name="T2" fmla="*/ 3 w 41"/>
                  <a:gd name="T3" fmla="*/ 2 h 14"/>
                  <a:gd name="T4" fmla="*/ 37 w 41"/>
                  <a:gd name="T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14">
                    <a:moveTo>
                      <a:pt x="37" y="13"/>
                    </a:moveTo>
                    <a:cubicBezTo>
                      <a:pt x="41" y="14"/>
                      <a:pt x="5" y="4"/>
                      <a:pt x="3" y="2"/>
                    </a:cubicBezTo>
                    <a:cubicBezTo>
                      <a:pt x="0" y="0"/>
                      <a:pt x="33" y="11"/>
                      <a:pt x="37" y="13"/>
                    </a:cubicBezTo>
                    <a:close/>
                  </a:path>
                </a:pathLst>
              </a:custGeom>
              <a:solidFill>
                <a:srgbClr val="606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69" name="Freeform 245"/>
              <p:cNvSpPr>
                <a:spLocks/>
              </p:cNvSpPr>
              <p:nvPr/>
            </p:nvSpPr>
            <p:spPr bwMode="auto">
              <a:xfrm>
                <a:off x="2828" y="2456"/>
                <a:ext cx="187" cy="62"/>
              </a:xfrm>
              <a:custGeom>
                <a:avLst/>
                <a:gdLst>
                  <a:gd name="T0" fmla="*/ 3 w 42"/>
                  <a:gd name="T1" fmla="*/ 2 h 14"/>
                  <a:gd name="T2" fmla="*/ 38 w 42"/>
                  <a:gd name="T3" fmla="*/ 13 h 14"/>
                  <a:gd name="T4" fmla="*/ 3 w 42"/>
                  <a:gd name="T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4">
                    <a:moveTo>
                      <a:pt x="3" y="2"/>
                    </a:moveTo>
                    <a:cubicBezTo>
                      <a:pt x="0" y="0"/>
                      <a:pt x="34" y="11"/>
                      <a:pt x="38" y="13"/>
                    </a:cubicBezTo>
                    <a:cubicBezTo>
                      <a:pt x="42" y="14"/>
                      <a:pt x="5" y="3"/>
                      <a:pt x="3" y="2"/>
                    </a:cubicBezTo>
                    <a:close/>
                  </a:path>
                </a:pathLst>
              </a:custGeom>
              <a:solidFill>
                <a:srgbClr val="6876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0" name="Freeform 246"/>
              <p:cNvSpPr>
                <a:spLocks/>
              </p:cNvSpPr>
              <p:nvPr/>
            </p:nvSpPr>
            <p:spPr bwMode="auto">
              <a:xfrm>
                <a:off x="2571" y="2336"/>
                <a:ext cx="377" cy="169"/>
              </a:xfrm>
              <a:custGeom>
                <a:avLst/>
                <a:gdLst>
                  <a:gd name="T0" fmla="*/ 22 w 85"/>
                  <a:gd name="T1" fmla="*/ 0 h 38"/>
                  <a:gd name="T2" fmla="*/ 85 w 85"/>
                  <a:gd name="T3" fmla="*/ 33 h 38"/>
                  <a:gd name="T4" fmla="*/ 72 w 85"/>
                  <a:gd name="T5" fmla="*/ 32 h 38"/>
                  <a:gd name="T6" fmla="*/ 81 w 85"/>
                  <a:gd name="T7" fmla="*/ 38 h 38"/>
                  <a:gd name="T8" fmla="*/ 53 w 85"/>
                  <a:gd name="T9" fmla="*/ 34 h 38"/>
                  <a:gd name="T10" fmla="*/ 9 w 85"/>
                  <a:gd name="T11" fmla="*/ 27 h 38"/>
                  <a:gd name="T12" fmla="*/ 4 w 85"/>
                  <a:gd name="T13" fmla="*/ 18 h 38"/>
                  <a:gd name="T14" fmla="*/ 28 w 85"/>
                  <a:gd name="T15" fmla="*/ 14 h 38"/>
                  <a:gd name="T16" fmla="*/ 22 w 85"/>
                  <a:gd name="T1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38">
                    <a:moveTo>
                      <a:pt x="22" y="0"/>
                    </a:moveTo>
                    <a:cubicBezTo>
                      <a:pt x="22" y="0"/>
                      <a:pt x="59" y="20"/>
                      <a:pt x="85" y="33"/>
                    </a:cubicBezTo>
                    <a:cubicBezTo>
                      <a:pt x="85" y="33"/>
                      <a:pt x="67" y="30"/>
                      <a:pt x="72" y="32"/>
                    </a:cubicBezTo>
                    <a:cubicBezTo>
                      <a:pt x="79" y="36"/>
                      <a:pt x="81" y="38"/>
                      <a:pt x="81" y="38"/>
                    </a:cubicBezTo>
                    <a:cubicBezTo>
                      <a:pt x="81" y="38"/>
                      <a:pt x="62" y="35"/>
                      <a:pt x="53" y="34"/>
                    </a:cubicBezTo>
                    <a:cubicBezTo>
                      <a:pt x="43" y="33"/>
                      <a:pt x="22" y="29"/>
                      <a:pt x="9" y="27"/>
                    </a:cubicBezTo>
                    <a:cubicBezTo>
                      <a:pt x="0" y="26"/>
                      <a:pt x="0" y="20"/>
                      <a:pt x="4" y="18"/>
                    </a:cubicBezTo>
                    <a:cubicBezTo>
                      <a:pt x="11" y="14"/>
                      <a:pt x="28" y="14"/>
                      <a:pt x="28" y="14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1" name="Freeform 247"/>
              <p:cNvSpPr>
                <a:spLocks/>
              </p:cNvSpPr>
              <p:nvPr/>
            </p:nvSpPr>
            <p:spPr bwMode="auto">
              <a:xfrm>
                <a:off x="620" y="1696"/>
                <a:ext cx="58" cy="125"/>
              </a:xfrm>
              <a:custGeom>
                <a:avLst/>
                <a:gdLst>
                  <a:gd name="T0" fmla="*/ 13 w 13"/>
                  <a:gd name="T1" fmla="*/ 0 h 28"/>
                  <a:gd name="T2" fmla="*/ 7 w 13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8">
                    <a:moveTo>
                      <a:pt x="13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2" name="Freeform 248"/>
              <p:cNvSpPr>
                <a:spLocks/>
              </p:cNvSpPr>
              <p:nvPr/>
            </p:nvSpPr>
            <p:spPr bwMode="auto">
              <a:xfrm>
                <a:off x="620" y="169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3" name="Freeform 249"/>
              <p:cNvSpPr>
                <a:spLocks/>
              </p:cNvSpPr>
              <p:nvPr/>
            </p:nvSpPr>
            <p:spPr bwMode="auto">
              <a:xfrm>
                <a:off x="620" y="1696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4" name="Freeform 250"/>
              <p:cNvSpPr>
                <a:spLocks/>
              </p:cNvSpPr>
              <p:nvPr/>
            </p:nvSpPr>
            <p:spPr bwMode="auto">
              <a:xfrm>
                <a:off x="624" y="1696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3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3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5" name="Freeform 251"/>
              <p:cNvSpPr>
                <a:spLocks/>
              </p:cNvSpPr>
              <p:nvPr/>
            </p:nvSpPr>
            <p:spPr bwMode="auto">
              <a:xfrm>
                <a:off x="624" y="1696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6" name="Freeform 252"/>
              <p:cNvSpPr>
                <a:spLocks/>
              </p:cNvSpPr>
              <p:nvPr/>
            </p:nvSpPr>
            <p:spPr bwMode="auto">
              <a:xfrm>
                <a:off x="624" y="169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3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7" name="Freeform 253"/>
              <p:cNvSpPr>
                <a:spLocks/>
              </p:cNvSpPr>
              <p:nvPr/>
            </p:nvSpPr>
            <p:spPr bwMode="auto">
              <a:xfrm>
                <a:off x="2668" y="2336"/>
                <a:ext cx="280" cy="146"/>
              </a:xfrm>
              <a:custGeom>
                <a:avLst/>
                <a:gdLst>
                  <a:gd name="T0" fmla="*/ 0 w 63"/>
                  <a:gd name="T1" fmla="*/ 0 h 33"/>
                  <a:gd name="T2" fmla="*/ 63 w 63"/>
                  <a:gd name="T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3" h="33">
                    <a:moveTo>
                      <a:pt x="0" y="0"/>
                    </a:moveTo>
                    <a:cubicBezTo>
                      <a:pt x="0" y="0"/>
                      <a:pt x="37" y="20"/>
                      <a:pt x="63" y="33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8" name="Freeform 254"/>
              <p:cNvSpPr>
                <a:spLocks/>
              </p:cNvSpPr>
              <p:nvPr/>
            </p:nvSpPr>
            <p:spPr bwMode="auto">
              <a:xfrm>
                <a:off x="2593" y="2451"/>
                <a:ext cx="338" cy="54"/>
              </a:xfrm>
              <a:custGeom>
                <a:avLst/>
                <a:gdLst>
                  <a:gd name="T0" fmla="*/ 76 w 76"/>
                  <a:gd name="T1" fmla="*/ 12 h 12"/>
                  <a:gd name="T2" fmla="*/ 48 w 76"/>
                  <a:gd name="T3" fmla="*/ 8 h 12"/>
                  <a:gd name="T4" fmla="*/ 5 w 76"/>
                  <a:gd name="T5" fmla="*/ 1 h 12"/>
                  <a:gd name="T6" fmla="*/ 0 w 76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2">
                    <a:moveTo>
                      <a:pt x="76" y="12"/>
                    </a:moveTo>
                    <a:cubicBezTo>
                      <a:pt x="76" y="12"/>
                      <a:pt x="57" y="9"/>
                      <a:pt x="48" y="8"/>
                    </a:cubicBezTo>
                    <a:cubicBezTo>
                      <a:pt x="38" y="7"/>
                      <a:pt x="17" y="3"/>
                      <a:pt x="5" y="1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noFill/>
              <a:ln w="0">
                <a:solidFill>
                  <a:srgbClr val="24211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79" name="Freeform 255"/>
              <p:cNvSpPr>
                <a:spLocks/>
              </p:cNvSpPr>
              <p:nvPr/>
            </p:nvSpPr>
            <p:spPr bwMode="auto">
              <a:xfrm>
                <a:off x="2579" y="2349"/>
                <a:ext cx="347" cy="142"/>
              </a:xfrm>
              <a:custGeom>
                <a:avLst/>
                <a:gdLst>
                  <a:gd name="T0" fmla="*/ 70 w 78"/>
                  <a:gd name="T1" fmla="*/ 28 h 32"/>
                  <a:gd name="T2" fmla="*/ 75 w 78"/>
                  <a:gd name="T3" fmla="*/ 32 h 32"/>
                  <a:gd name="T4" fmla="*/ 0 w 78"/>
                  <a:gd name="T5" fmla="*/ 18 h 32"/>
                  <a:gd name="T6" fmla="*/ 26 w 78"/>
                  <a:gd name="T7" fmla="*/ 11 h 32"/>
                  <a:gd name="T8" fmla="*/ 22 w 78"/>
                  <a:gd name="T9" fmla="*/ 0 h 32"/>
                  <a:gd name="T10" fmla="*/ 78 w 78"/>
                  <a:gd name="T11" fmla="*/ 29 h 32"/>
                  <a:gd name="T12" fmla="*/ 70 w 78"/>
                  <a:gd name="T1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2">
                    <a:moveTo>
                      <a:pt x="70" y="28"/>
                    </a:moveTo>
                    <a:lnTo>
                      <a:pt x="75" y="32"/>
                    </a:lnTo>
                    <a:lnTo>
                      <a:pt x="0" y="18"/>
                    </a:lnTo>
                    <a:cubicBezTo>
                      <a:pt x="2" y="12"/>
                      <a:pt x="26" y="11"/>
                      <a:pt x="26" y="11"/>
                    </a:cubicBezTo>
                    <a:lnTo>
                      <a:pt x="22" y="0"/>
                    </a:lnTo>
                    <a:lnTo>
                      <a:pt x="78" y="29"/>
                    </a:lnTo>
                    <a:lnTo>
                      <a:pt x="70" y="28"/>
                    </a:lnTo>
                    <a:close/>
                  </a:path>
                </a:pathLst>
              </a:custGeom>
              <a:solidFill>
                <a:srgbClr val="C5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0" name="Freeform 256"/>
              <p:cNvSpPr>
                <a:spLocks/>
              </p:cNvSpPr>
              <p:nvPr/>
            </p:nvSpPr>
            <p:spPr bwMode="auto">
              <a:xfrm>
                <a:off x="2584" y="2354"/>
                <a:ext cx="338" cy="137"/>
              </a:xfrm>
              <a:custGeom>
                <a:avLst/>
                <a:gdLst>
                  <a:gd name="T0" fmla="*/ 0 w 76"/>
                  <a:gd name="T1" fmla="*/ 16 h 31"/>
                  <a:gd name="T2" fmla="*/ 25 w 76"/>
                  <a:gd name="T3" fmla="*/ 10 h 31"/>
                  <a:gd name="T4" fmla="*/ 21 w 76"/>
                  <a:gd name="T5" fmla="*/ 0 h 31"/>
                  <a:gd name="T6" fmla="*/ 76 w 76"/>
                  <a:gd name="T7" fmla="*/ 28 h 31"/>
                  <a:gd name="T8" fmla="*/ 69 w 76"/>
                  <a:gd name="T9" fmla="*/ 27 h 31"/>
                  <a:gd name="T10" fmla="*/ 73 w 76"/>
                  <a:gd name="T11" fmla="*/ 31 h 31"/>
                  <a:gd name="T12" fmla="*/ 0 w 76"/>
                  <a:gd name="T13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31">
                    <a:moveTo>
                      <a:pt x="0" y="16"/>
                    </a:moveTo>
                    <a:cubicBezTo>
                      <a:pt x="3" y="11"/>
                      <a:pt x="25" y="10"/>
                      <a:pt x="25" y="10"/>
                    </a:cubicBezTo>
                    <a:lnTo>
                      <a:pt x="21" y="0"/>
                    </a:lnTo>
                    <a:lnTo>
                      <a:pt x="76" y="28"/>
                    </a:lnTo>
                    <a:lnTo>
                      <a:pt x="69" y="27"/>
                    </a:lnTo>
                    <a:lnTo>
                      <a:pt x="73" y="31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C9BB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1" name="Freeform 257"/>
              <p:cNvSpPr>
                <a:spLocks/>
              </p:cNvSpPr>
              <p:nvPr/>
            </p:nvSpPr>
            <p:spPr bwMode="auto">
              <a:xfrm>
                <a:off x="2593" y="2358"/>
                <a:ext cx="324" cy="129"/>
              </a:xfrm>
              <a:custGeom>
                <a:avLst/>
                <a:gdLst>
                  <a:gd name="T0" fmla="*/ 0 w 73"/>
                  <a:gd name="T1" fmla="*/ 13 h 29"/>
                  <a:gd name="T2" fmla="*/ 23 w 73"/>
                  <a:gd name="T3" fmla="*/ 9 h 29"/>
                  <a:gd name="T4" fmla="*/ 19 w 73"/>
                  <a:gd name="T5" fmla="*/ 0 h 29"/>
                  <a:gd name="T6" fmla="*/ 73 w 73"/>
                  <a:gd name="T7" fmla="*/ 27 h 29"/>
                  <a:gd name="T8" fmla="*/ 67 w 73"/>
                  <a:gd name="T9" fmla="*/ 26 h 29"/>
                  <a:gd name="T10" fmla="*/ 71 w 73"/>
                  <a:gd name="T11" fmla="*/ 29 h 29"/>
                  <a:gd name="T12" fmla="*/ 0 w 73"/>
                  <a:gd name="T13" fmla="*/ 1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9">
                    <a:moveTo>
                      <a:pt x="0" y="13"/>
                    </a:moveTo>
                    <a:cubicBezTo>
                      <a:pt x="4" y="10"/>
                      <a:pt x="23" y="9"/>
                      <a:pt x="23" y="9"/>
                    </a:cubicBezTo>
                    <a:lnTo>
                      <a:pt x="19" y="0"/>
                    </a:lnTo>
                    <a:lnTo>
                      <a:pt x="73" y="27"/>
                    </a:lnTo>
                    <a:lnTo>
                      <a:pt x="67" y="26"/>
                    </a:lnTo>
                    <a:lnTo>
                      <a:pt x="71" y="29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CDBF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2" name="Freeform 258"/>
              <p:cNvSpPr>
                <a:spLocks/>
              </p:cNvSpPr>
              <p:nvPr/>
            </p:nvSpPr>
            <p:spPr bwMode="auto">
              <a:xfrm>
                <a:off x="2602" y="2363"/>
                <a:ext cx="311" cy="124"/>
              </a:xfrm>
              <a:custGeom>
                <a:avLst/>
                <a:gdLst>
                  <a:gd name="T0" fmla="*/ 0 w 70"/>
                  <a:gd name="T1" fmla="*/ 11 h 28"/>
                  <a:gd name="T2" fmla="*/ 20 w 70"/>
                  <a:gd name="T3" fmla="*/ 8 h 28"/>
                  <a:gd name="T4" fmla="*/ 18 w 70"/>
                  <a:gd name="T5" fmla="*/ 0 h 28"/>
                  <a:gd name="T6" fmla="*/ 70 w 70"/>
                  <a:gd name="T7" fmla="*/ 26 h 28"/>
                  <a:gd name="T8" fmla="*/ 65 w 70"/>
                  <a:gd name="T9" fmla="*/ 25 h 28"/>
                  <a:gd name="T10" fmla="*/ 68 w 70"/>
                  <a:gd name="T11" fmla="*/ 28 h 28"/>
                  <a:gd name="T12" fmla="*/ 0 w 70"/>
                  <a:gd name="T13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8">
                    <a:moveTo>
                      <a:pt x="0" y="11"/>
                    </a:moveTo>
                    <a:cubicBezTo>
                      <a:pt x="4" y="9"/>
                      <a:pt x="20" y="8"/>
                      <a:pt x="20" y="8"/>
                    </a:cubicBezTo>
                    <a:lnTo>
                      <a:pt x="18" y="0"/>
                    </a:lnTo>
                    <a:lnTo>
                      <a:pt x="70" y="26"/>
                    </a:lnTo>
                    <a:lnTo>
                      <a:pt x="65" y="25"/>
                    </a:lnTo>
                    <a:lnTo>
                      <a:pt x="68" y="28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6C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3" name="Freeform 259"/>
              <p:cNvSpPr>
                <a:spLocks/>
              </p:cNvSpPr>
              <p:nvPr/>
            </p:nvSpPr>
            <p:spPr bwMode="auto">
              <a:xfrm>
                <a:off x="2615" y="2367"/>
                <a:ext cx="298" cy="115"/>
              </a:xfrm>
              <a:custGeom>
                <a:avLst/>
                <a:gdLst>
                  <a:gd name="T0" fmla="*/ 0 w 67"/>
                  <a:gd name="T1" fmla="*/ 10 h 26"/>
                  <a:gd name="T2" fmla="*/ 14 w 67"/>
                  <a:gd name="T3" fmla="*/ 7 h 26"/>
                  <a:gd name="T4" fmla="*/ 17 w 67"/>
                  <a:gd name="T5" fmla="*/ 5 h 26"/>
                  <a:gd name="T6" fmla="*/ 16 w 67"/>
                  <a:gd name="T7" fmla="*/ 0 h 26"/>
                  <a:gd name="T8" fmla="*/ 67 w 67"/>
                  <a:gd name="T9" fmla="*/ 25 h 26"/>
                  <a:gd name="T10" fmla="*/ 67 w 67"/>
                  <a:gd name="T11" fmla="*/ 25 h 26"/>
                  <a:gd name="T12" fmla="*/ 62 w 67"/>
                  <a:gd name="T13" fmla="*/ 24 h 26"/>
                  <a:gd name="T14" fmla="*/ 62 w 67"/>
                  <a:gd name="T15" fmla="*/ 24 h 26"/>
                  <a:gd name="T16" fmla="*/ 63 w 67"/>
                  <a:gd name="T17" fmla="*/ 25 h 26"/>
                  <a:gd name="T18" fmla="*/ 64 w 67"/>
                  <a:gd name="T19" fmla="*/ 26 h 26"/>
                  <a:gd name="T20" fmla="*/ 0 w 67"/>
                  <a:gd name="T21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26">
                    <a:moveTo>
                      <a:pt x="0" y="10"/>
                    </a:moveTo>
                    <a:cubicBezTo>
                      <a:pt x="3" y="8"/>
                      <a:pt x="10" y="8"/>
                      <a:pt x="14" y="7"/>
                    </a:cubicBezTo>
                    <a:cubicBezTo>
                      <a:pt x="16" y="7"/>
                      <a:pt x="17" y="5"/>
                      <a:pt x="17" y="5"/>
                    </a:cubicBezTo>
                    <a:lnTo>
                      <a:pt x="16" y="0"/>
                    </a:lnTo>
                    <a:lnTo>
                      <a:pt x="67" y="25"/>
                    </a:lnTo>
                    <a:lnTo>
                      <a:pt x="67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5"/>
                    </a:lnTo>
                    <a:lnTo>
                      <a:pt x="64" y="2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DC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4" name="Freeform 260"/>
              <p:cNvSpPr>
                <a:spLocks/>
              </p:cNvSpPr>
              <p:nvPr/>
            </p:nvSpPr>
            <p:spPr bwMode="auto">
              <a:xfrm>
                <a:off x="2628" y="2371"/>
                <a:ext cx="280" cy="111"/>
              </a:xfrm>
              <a:custGeom>
                <a:avLst/>
                <a:gdLst>
                  <a:gd name="T0" fmla="*/ 0 w 63"/>
                  <a:gd name="T1" fmla="*/ 8 h 25"/>
                  <a:gd name="T2" fmla="*/ 13 w 63"/>
                  <a:gd name="T3" fmla="*/ 6 h 25"/>
                  <a:gd name="T4" fmla="*/ 13 w 63"/>
                  <a:gd name="T5" fmla="*/ 2 h 25"/>
                  <a:gd name="T6" fmla="*/ 14 w 63"/>
                  <a:gd name="T7" fmla="*/ 0 h 25"/>
                  <a:gd name="T8" fmla="*/ 63 w 63"/>
                  <a:gd name="T9" fmla="*/ 23 h 25"/>
                  <a:gd name="T10" fmla="*/ 63 w 63"/>
                  <a:gd name="T11" fmla="*/ 24 h 25"/>
                  <a:gd name="T12" fmla="*/ 59 w 63"/>
                  <a:gd name="T13" fmla="*/ 23 h 25"/>
                  <a:gd name="T14" fmla="*/ 59 w 63"/>
                  <a:gd name="T15" fmla="*/ 24 h 25"/>
                  <a:gd name="T16" fmla="*/ 60 w 63"/>
                  <a:gd name="T17" fmla="*/ 24 h 25"/>
                  <a:gd name="T18" fmla="*/ 61 w 63"/>
                  <a:gd name="T19" fmla="*/ 25 h 25"/>
                  <a:gd name="T20" fmla="*/ 0 w 63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25">
                    <a:moveTo>
                      <a:pt x="0" y="8"/>
                    </a:moveTo>
                    <a:cubicBezTo>
                      <a:pt x="3" y="7"/>
                      <a:pt x="11" y="6"/>
                      <a:pt x="13" y="6"/>
                    </a:cubicBezTo>
                    <a:cubicBezTo>
                      <a:pt x="14" y="6"/>
                      <a:pt x="13" y="2"/>
                      <a:pt x="13" y="2"/>
                    </a:cubicBezTo>
                    <a:lnTo>
                      <a:pt x="14" y="0"/>
                    </a:lnTo>
                    <a:lnTo>
                      <a:pt x="63" y="23"/>
                    </a:lnTo>
                    <a:lnTo>
                      <a:pt x="63" y="24"/>
                    </a:lnTo>
                    <a:lnTo>
                      <a:pt x="59" y="23"/>
                    </a:lnTo>
                    <a:lnTo>
                      <a:pt x="59" y="24"/>
                    </a:lnTo>
                    <a:lnTo>
                      <a:pt x="60" y="24"/>
                    </a:lnTo>
                    <a:lnTo>
                      <a:pt x="61" y="25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E3D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5" name="Freeform 261"/>
              <p:cNvSpPr>
                <a:spLocks/>
              </p:cNvSpPr>
              <p:nvPr/>
            </p:nvSpPr>
            <p:spPr bwMode="auto">
              <a:xfrm>
                <a:off x="2642" y="2376"/>
                <a:ext cx="262" cy="106"/>
              </a:xfrm>
              <a:custGeom>
                <a:avLst/>
                <a:gdLst>
                  <a:gd name="T0" fmla="*/ 56 w 59"/>
                  <a:gd name="T1" fmla="*/ 22 h 24"/>
                  <a:gd name="T2" fmla="*/ 57 w 59"/>
                  <a:gd name="T3" fmla="*/ 24 h 24"/>
                  <a:gd name="T4" fmla="*/ 0 w 59"/>
                  <a:gd name="T5" fmla="*/ 6 h 24"/>
                  <a:gd name="T6" fmla="*/ 12 w 59"/>
                  <a:gd name="T7" fmla="*/ 5 h 24"/>
                  <a:gd name="T8" fmla="*/ 10 w 59"/>
                  <a:gd name="T9" fmla="*/ 0 h 24"/>
                  <a:gd name="T10" fmla="*/ 59 w 59"/>
                  <a:gd name="T11" fmla="*/ 23 h 24"/>
                  <a:gd name="T12" fmla="*/ 56 w 59"/>
                  <a:gd name="T1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24">
                    <a:moveTo>
                      <a:pt x="56" y="22"/>
                    </a:moveTo>
                    <a:lnTo>
                      <a:pt x="57" y="24"/>
                    </a:lnTo>
                    <a:lnTo>
                      <a:pt x="0" y="6"/>
                    </a:lnTo>
                    <a:cubicBezTo>
                      <a:pt x="4" y="5"/>
                      <a:pt x="12" y="5"/>
                      <a:pt x="12" y="5"/>
                    </a:cubicBezTo>
                    <a:lnTo>
                      <a:pt x="10" y="0"/>
                    </a:lnTo>
                    <a:lnTo>
                      <a:pt x="59" y="23"/>
                    </a:lnTo>
                    <a:lnTo>
                      <a:pt x="56" y="22"/>
                    </a:lnTo>
                    <a:close/>
                  </a:path>
                </a:pathLst>
              </a:custGeom>
              <a:solidFill>
                <a:srgbClr val="EAD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6" name="Freeform 262"/>
              <p:cNvSpPr>
                <a:spLocks/>
              </p:cNvSpPr>
              <p:nvPr/>
            </p:nvSpPr>
            <p:spPr bwMode="auto">
              <a:xfrm>
                <a:off x="638" y="1701"/>
                <a:ext cx="62" cy="124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8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7" name="Freeform 263"/>
              <p:cNvSpPr>
                <a:spLocks/>
              </p:cNvSpPr>
              <p:nvPr/>
            </p:nvSpPr>
            <p:spPr bwMode="auto">
              <a:xfrm>
                <a:off x="638" y="1701"/>
                <a:ext cx="57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6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8" name="Freeform 264"/>
              <p:cNvSpPr>
                <a:spLocks/>
              </p:cNvSpPr>
              <p:nvPr/>
            </p:nvSpPr>
            <p:spPr bwMode="auto">
              <a:xfrm>
                <a:off x="638" y="1705"/>
                <a:ext cx="53" cy="107"/>
              </a:xfrm>
              <a:custGeom>
                <a:avLst/>
                <a:gdLst>
                  <a:gd name="T0" fmla="*/ 12 w 12"/>
                  <a:gd name="T1" fmla="*/ 0 h 24"/>
                  <a:gd name="T2" fmla="*/ 5 w 12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4">
                    <a:moveTo>
                      <a:pt x="12" y="0"/>
                    </a:moveTo>
                    <a:cubicBezTo>
                      <a:pt x="7" y="1"/>
                      <a:pt x="0" y="14"/>
                      <a:pt x="5" y="24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89" name="Freeform 265"/>
              <p:cNvSpPr>
                <a:spLocks/>
              </p:cNvSpPr>
              <p:nvPr/>
            </p:nvSpPr>
            <p:spPr bwMode="auto">
              <a:xfrm>
                <a:off x="642" y="1705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1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0" name="Freeform 266"/>
              <p:cNvSpPr>
                <a:spLocks/>
              </p:cNvSpPr>
              <p:nvPr/>
            </p:nvSpPr>
            <p:spPr bwMode="auto">
              <a:xfrm>
                <a:off x="642" y="1705"/>
                <a:ext cx="45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2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1" name="Freeform 267"/>
              <p:cNvSpPr>
                <a:spLocks/>
              </p:cNvSpPr>
              <p:nvPr/>
            </p:nvSpPr>
            <p:spPr bwMode="auto">
              <a:xfrm>
                <a:off x="642" y="1705"/>
                <a:ext cx="45" cy="94"/>
              </a:xfrm>
              <a:custGeom>
                <a:avLst/>
                <a:gdLst>
                  <a:gd name="T0" fmla="*/ 10 w 10"/>
                  <a:gd name="T1" fmla="*/ 0 h 21"/>
                  <a:gd name="T2" fmla="*/ 2 w 10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1">
                    <a:moveTo>
                      <a:pt x="10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2" name="Freeform 268"/>
              <p:cNvSpPr>
                <a:spLocks/>
              </p:cNvSpPr>
              <p:nvPr/>
            </p:nvSpPr>
            <p:spPr bwMode="auto">
              <a:xfrm>
                <a:off x="655" y="1710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3" name="Freeform 269"/>
              <p:cNvSpPr>
                <a:spLocks/>
              </p:cNvSpPr>
              <p:nvPr/>
            </p:nvSpPr>
            <p:spPr bwMode="auto">
              <a:xfrm>
                <a:off x="655" y="1710"/>
                <a:ext cx="58" cy="115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4" name="Freeform 270"/>
              <p:cNvSpPr>
                <a:spLocks/>
              </p:cNvSpPr>
              <p:nvPr/>
            </p:nvSpPr>
            <p:spPr bwMode="auto">
              <a:xfrm>
                <a:off x="660" y="1710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5" name="Freeform 271"/>
              <p:cNvSpPr>
                <a:spLocks/>
              </p:cNvSpPr>
              <p:nvPr/>
            </p:nvSpPr>
            <p:spPr bwMode="auto">
              <a:xfrm>
                <a:off x="660" y="1710"/>
                <a:ext cx="49" cy="102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6" name="Freeform 272"/>
              <p:cNvSpPr>
                <a:spLocks/>
              </p:cNvSpPr>
              <p:nvPr/>
            </p:nvSpPr>
            <p:spPr bwMode="auto">
              <a:xfrm>
                <a:off x="660" y="1710"/>
                <a:ext cx="44" cy="97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7" name="Freeform 273"/>
              <p:cNvSpPr>
                <a:spLocks/>
              </p:cNvSpPr>
              <p:nvPr/>
            </p:nvSpPr>
            <p:spPr bwMode="auto">
              <a:xfrm>
                <a:off x="664" y="1710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8" name="Freeform 274"/>
              <p:cNvSpPr>
                <a:spLocks/>
              </p:cNvSpPr>
              <p:nvPr/>
            </p:nvSpPr>
            <p:spPr bwMode="auto">
              <a:xfrm>
                <a:off x="695" y="1723"/>
                <a:ext cx="63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8" y="1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99" name="Freeform 275"/>
              <p:cNvSpPr>
                <a:spLocks/>
              </p:cNvSpPr>
              <p:nvPr/>
            </p:nvSpPr>
            <p:spPr bwMode="auto">
              <a:xfrm>
                <a:off x="695" y="1723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8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0" name="Freeform 276"/>
              <p:cNvSpPr>
                <a:spLocks/>
              </p:cNvSpPr>
              <p:nvPr/>
            </p:nvSpPr>
            <p:spPr bwMode="auto">
              <a:xfrm>
                <a:off x="700" y="1723"/>
                <a:ext cx="53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1" name="Freeform 277"/>
              <p:cNvSpPr>
                <a:spLocks/>
              </p:cNvSpPr>
              <p:nvPr/>
            </p:nvSpPr>
            <p:spPr bwMode="auto">
              <a:xfrm>
                <a:off x="700" y="1723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2" name="Freeform 278"/>
              <p:cNvSpPr>
                <a:spLocks/>
              </p:cNvSpPr>
              <p:nvPr/>
            </p:nvSpPr>
            <p:spPr bwMode="auto">
              <a:xfrm>
                <a:off x="700" y="1723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6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3" name="Freeform 279"/>
              <p:cNvSpPr>
                <a:spLocks/>
              </p:cNvSpPr>
              <p:nvPr/>
            </p:nvSpPr>
            <p:spPr bwMode="auto">
              <a:xfrm>
                <a:off x="704" y="1723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1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4" y="3"/>
                      <a:pt x="0" y="12"/>
                      <a:pt x="1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4" name="Freeform 280"/>
              <p:cNvSpPr>
                <a:spLocks/>
              </p:cNvSpPr>
              <p:nvPr/>
            </p:nvSpPr>
            <p:spPr bwMode="auto">
              <a:xfrm>
                <a:off x="713" y="1727"/>
                <a:ext cx="62" cy="125"/>
              </a:xfrm>
              <a:custGeom>
                <a:avLst/>
                <a:gdLst>
                  <a:gd name="T0" fmla="*/ 14 w 14"/>
                  <a:gd name="T1" fmla="*/ 0 h 28"/>
                  <a:gd name="T2" fmla="*/ 7 w 14"/>
                  <a:gd name="T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8">
                    <a:moveTo>
                      <a:pt x="14" y="0"/>
                    </a:moveTo>
                    <a:cubicBezTo>
                      <a:pt x="9" y="1"/>
                      <a:pt x="0" y="16"/>
                      <a:pt x="7" y="28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5" name="Freeform 281"/>
              <p:cNvSpPr>
                <a:spLocks/>
              </p:cNvSpPr>
              <p:nvPr/>
            </p:nvSpPr>
            <p:spPr bwMode="auto">
              <a:xfrm>
                <a:off x="713" y="1727"/>
                <a:ext cx="58" cy="120"/>
              </a:xfrm>
              <a:custGeom>
                <a:avLst/>
                <a:gdLst>
                  <a:gd name="T0" fmla="*/ 13 w 13"/>
                  <a:gd name="T1" fmla="*/ 0 h 27"/>
                  <a:gd name="T2" fmla="*/ 6 w 13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8" y="1"/>
                      <a:pt x="0" y="15"/>
                      <a:pt x="6" y="27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6" name="Freeform 282"/>
              <p:cNvSpPr>
                <a:spLocks/>
              </p:cNvSpPr>
              <p:nvPr/>
            </p:nvSpPr>
            <p:spPr bwMode="auto">
              <a:xfrm>
                <a:off x="718" y="1727"/>
                <a:ext cx="53" cy="112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2"/>
                      <a:pt x="0" y="15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7" name="Freeform 283"/>
              <p:cNvSpPr>
                <a:spLocks/>
              </p:cNvSpPr>
              <p:nvPr/>
            </p:nvSpPr>
            <p:spPr bwMode="auto">
              <a:xfrm>
                <a:off x="718" y="1727"/>
                <a:ext cx="49" cy="107"/>
              </a:xfrm>
              <a:custGeom>
                <a:avLst/>
                <a:gdLst>
                  <a:gd name="T0" fmla="*/ 11 w 11"/>
                  <a:gd name="T1" fmla="*/ 0 h 24"/>
                  <a:gd name="T2" fmla="*/ 4 w 11"/>
                  <a:gd name="T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4">
                    <a:moveTo>
                      <a:pt x="11" y="0"/>
                    </a:moveTo>
                    <a:cubicBezTo>
                      <a:pt x="6" y="2"/>
                      <a:pt x="0" y="14"/>
                      <a:pt x="4" y="24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8" name="Freeform 284"/>
              <p:cNvSpPr>
                <a:spLocks/>
              </p:cNvSpPr>
              <p:nvPr/>
            </p:nvSpPr>
            <p:spPr bwMode="auto">
              <a:xfrm>
                <a:off x="718" y="1727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3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6" y="3"/>
                      <a:pt x="0" y="13"/>
                      <a:pt x="3" y="23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09" name="Freeform 285"/>
              <p:cNvSpPr>
                <a:spLocks/>
              </p:cNvSpPr>
              <p:nvPr/>
            </p:nvSpPr>
            <p:spPr bwMode="auto">
              <a:xfrm>
                <a:off x="722" y="1732"/>
                <a:ext cx="40" cy="93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0" name="Freeform 286"/>
              <p:cNvSpPr>
                <a:spLocks/>
              </p:cNvSpPr>
              <p:nvPr/>
            </p:nvSpPr>
            <p:spPr bwMode="auto">
              <a:xfrm>
                <a:off x="731" y="1736"/>
                <a:ext cx="62" cy="120"/>
              </a:xfrm>
              <a:custGeom>
                <a:avLst/>
                <a:gdLst>
                  <a:gd name="T0" fmla="*/ 14 w 14"/>
                  <a:gd name="T1" fmla="*/ 0 h 27"/>
                  <a:gd name="T2" fmla="*/ 7 w 14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27">
                    <a:moveTo>
                      <a:pt x="14" y="0"/>
                    </a:moveTo>
                    <a:cubicBezTo>
                      <a:pt x="9" y="0"/>
                      <a:pt x="0" y="16"/>
                      <a:pt x="7" y="27"/>
                    </a:cubicBezTo>
                  </a:path>
                </a:pathLst>
              </a:custGeom>
              <a:noFill/>
              <a:ln w="0">
                <a:solidFill>
                  <a:srgbClr val="757C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1" name="Freeform 287"/>
              <p:cNvSpPr>
                <a:spLocks/>
              </p:cNvSpPr>
              <p:nvPr/>
            </p:nvSpPr>
            <p:spPr bwMode="auto">
              <a:xfrm>
                <a:off x="735" y="1736"/>
                <a:ext cx="58" cy="116"/>
              </a:xfrm>
              <a:custGeom>
                <a:avLst/>
                <a:gdLst>
                  <a:gd name="T0" fmla="*/ 13 w 13"/>
                  <a:gd name="T1" fmla="*/ 0 h 26"/>
                  <a:gd name="T2" fmla="*/ 6 w 13"/>
                  <a:gd name="T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26">
                    <a:moveTo>
                      <a:pt x="13" y="0"/>
                    </a:moveTo>
                    <a:cubicBezTo>
                      <a:pt x="7" y="1"/>
                      <a:pt x="0" y="15"/>
                      <a:pt x="6" y="26"/>
                    </a:cubicBezTo>
                  </a:path>
                </a:pathLst>
              </a:custGeom>
              <a:noFill/>
              <a:ln w="0">
                <a:solidFill>
                  <a:srgbClr val="858C9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2" name="Freeform 288"/>
              <p:cNvSpPr>
                <a:spLocks/>
              </p:cNvSpPr>
              <p:nvPr/>
            </p:nvSpPr>
            <p:spPr bwMode="auto">
              <a:xfrm>
                <a:off x="735" y="1736"/>
                <a:ext cx="54" cy="111"/>
              </a:xfrm>
              <a:custGeom>
                <a:avLst/>
                <a:gdLst>
                  <a:gd name="T0" fmla="*/ 12 w 12"/>
                  <a:gd name="T1" fmla="*/ 0 h 25"/>
                  <a:gd name="T2" fmla="*/ 5 w 12"/>
                  <a:gd name="T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5">
                    <a:moveTo>
                      <a:pt x="12" y="0"/>
                    </a:moveTo>
                    <a:cubicBezTo>
                      <a:pt x="7" y="1"/>
                      <a:pt x="0" y="14"/>
                      <a:pt x="5" y="25"/>
                    </a:cubicBezTo>
                  </a:path>
                </a:pathLst>
              </a:custGeom>
              <a:noFill/>
              <a:ln w="0">
                <a:solidFill>
                  <a:srgbClr val="969EA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3" name="Freeform 289"/>
              <p:cNvSpPr>
                <a:spLocks/>
              </p:cNvSpPr>
              <p:nvPr/>
            </p:nvSpPr>
            <p:spPr bwMode="auto">
              <a:xfrm>
                <a:off x="735" y="1736"/>
                <a:ext cx="49" cy="103"/>
              </a:xfrm>
              <a:custGeom>
                <a:avLst/>
                <a:gdLst>
                  <a:gd name="T0" fmla="*/ 11 w 11"/>
                  <a:gd name="T1" fmla="*/ 0 h 23"/>
                  <a:gd name="T2" fmla="*/ 4 w 11"/>
                  <a:gd name="T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23">
                    <a:moveTo>
                      <a:pt x="11" y="0"/>
                    </a:moveTo>
                    <a:cubicBezTo>
                      <a:pt x="7" y="2"/>
                      <a:pt x="0" y="13"/>
                      <a:pt x="4" y="23"/>
                    </a:cubicBezTo>
                  </a:path>
                </a:pathLst>
              </a:custGeom>
              <a:noFill/>
              <a:ln w="0">
                <a:solidFill>
                  <a:srgbClr val="AAB2B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4" name="Freeform 290"/>
              <p:cNvSpPr>
                <a:spLocks/>
              </p:cNvSpPr>
              <p:nvPr/>
            </p:nvSpPr>
            <p:spPr bwMode="auto">
              <a:xfrm>
                <a:off x="740" y="1736"/>
                <a:ext cx="44" cy="98"/>
              </a:xfrm>
              <a:custGeom>
                <a:avLst/>
                <a:gdLst>
                  <a:gd name="T0" fmla="*/ 10 w 10"/>
                  <a:gd name="T1" fmla="*/ 0 h 22"/>
                  <a:gd name="T2" fmla="*/ 3 w 10"/>
                  <a:gd name="T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22">
                    <a:moveTo>
                      <a:pt x="10" y="0"/>
                    </a:moveTo>
                    <a:cubicBezTo>
                      <a:pt x="5" y="2"/>
                      <a:pt x="0" y="13"/>
                      <a:pt x="3" y="22"/>
                    </a:cubicBezTo>
                  </a:path>
                </a:pathLst>
              </a:custGeom>
              <a:noFill/>
              <a:ln w="0">
                <a:solidFill>
                  <a:srgbClr val="C0C8C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5" name="Freeform 291"/>
              <p:cNvSpPr>
                <a:spLocks/>
              </p:cNvSpPr>
              <p:nvPr/>
            </p:nvSpPr>
            <p:spPr bwMode="auto">
              <a:xfrm>
                <a:off x="740" y="1736"/>
                <a:ext cx="40" cy="94"/>
              </a:xfrm>
              <a:custGeom>
                <a:avLst/>
                <a:gdLst>
                  <a:gd name="T0" fmla="*/ 9 w 9"/>
                  <a:gd name="T1" fmla="*/ 0 h 21"/>
                  <a:gd name="T2" fmla="*/ 2 w 9"/>
                  <a:gd name="T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5" y="2"/>
                      <a:pt x="0" y="12"/>
                      <a:pt x="2" y="21"/>
                    </a:cubicBezTo>
                  </a:path>
                </a:pathLst>
              </a:custGeom>
              <a:noFill/>
              <a:ln w="0">
                <a:solidFill>
                  <a:srgbClr val="DFE7E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6" name="Freeform 292"/>
              <p:cNvSpPr>
                <a:spLocks/>
              </p:cNvSpPr>
              <p:nvPr/>
            </p:nvSpPr>
            <p:spPr bwMode="auto">
              <a:xfrm>
                <a:off x="638" y="1719"/>
                <a:ext cx="9" cy="8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7" name="Freeform 293"/>
              <p:cNvSpPr>
                <a:spLocks/>
              </p:cNvSpPr>
              <p:nvPr/>
            </p:nvSpPr>
            <p:spPr bwMode="auto">
              <a:xfrm>
                <a:off x="660" y="1723"/>
                <a:ext cx="4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8" name="Freeform 294"/>
              <p:cNvSpPr>
                <a:spLocks/>
              </p:cNvSpPr>
              <p:nvPr/>
            </p:nvSpPr>
            <p:spPr bwMode="auto">
              <a:xfrm>
                <a:off x="678" y="1727"/>
                <a:ext cx="4" cy="14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19" name="Freeform 295"/>
              <p:cNvSpPr>
                <a:spLocks/>
              </p:cNvSpPr>
              <p:nvPr/>
            </p:nvSpPr>
            <p:spPr bwMode="auto">
              <a:xfrm>
                <a:off x="718" y="1745"/>
                <a:ext cx="4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20" name="Freeform 296"/>
              <p:cNvSpPr>
                <a:spLocks/>
              </p:cNvSpPr>
              <p:nvPr/>
            </p:nvSpPr>
            <p:spPr bwMode="auto">
              <a:xfrm>
                <a:off x="735" y="1750"/>
                <a:ext cx="5" cy="9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21" name="Freeform 297"/>
              <p:cNvSpPr>
                <a:spLocks/>
              </p:cNvSpPr>
              <p:nvPr/>
            </p:nvSpPr>
            <p:spPr bwMode="auto">
              <a:xfrm>
                <a:off x="753" y="1754"/>
                <a:ext cx="5" cy="13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122" name="Line 298"/>
            <p:cNvSpPr>
              <a:spLocks noChangeShapeType="1"/>
            </p:cNvSpPr>
            <p:nvPr/>
          </p:nvSpPr>
          <p:spPr bwMode="auto">
            <a:xfrm rot="19800000" flipV="1">
              <a:off x="2878" y="2307"/>
              <a:ext cx="671" cy="44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123" name="Oval 299"/>
            <p:cNvSpPr>
              <a:spLocks noChangeArrowheads="1"/>
            </p:cNvSpPr>
            <p:nvPr/>
          </p:nvSpPr>
          <p:spPr bwMode="auto">
            <a:xfrm>
              <a:off x="3015" y="2877"/>
              <a:ext cx="40" cy="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24" name="Text Box 300"/>
            <p:cNvSpPr txBox="1">
              <a:spLocks noChangeArrowheads="1"/>
            </p:cNvSpPr>
            <p:nvPr/>
          </p:nvSpPr>
          <p:spPr bwMode="auto">
            <a:xfrm>
              <a:off x="2982" y="2917"/>
              <a:ext cx="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/>
                <a:t>p</a:t>
              </a:r>
            </a:p>
          </p:txBody>
        </p:sp>
        <p:sp>
          <p:nvSpPr>
            <p:cNvPr id="78125" name="Text Box 301"/>
            <p:cNvSpPr txBox="1">
              <a:spLocks noChangeArrowheads="1"/>
            </p:cNvSpPr>
            <p:nvPr/>
          </p:nvSpPr>
          <p:spPr bwMode="auto">
            <a:xfrm>
              <a:off x="3312" y="2585"/>
              <a:ext cx="10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2000" b="1" i="1">
                  <a:sym typeface="Symbol" panose="05050102010706020507" pitchFamily="18" charset="2"/>
                </a:rPr>
                <a:t></a:t>
              </a:r>
            </a:p>
          </p:txBody>
        </p:sp>
        <p:sp>
          <p:nvSpPr>
            <p:cNvPr id="78135" name="Freeform 311"/>
            <p:cNvSpPr>
              <a:spLocks/>
            </p:cNvSpPr>
            <p:nvPr/>
          </p:nvSpPr>
          <p:spPr bwMode="auto">
            <a:xfrm>
              <a:off x="3171" y="2612"/>
              <a:ext cx="164" cy="278"/>
            </a:xfrm>
            <a:custGeom>
              <a:avLst/>
              <a:gdLst>
                <a:gd name="T0" fmla="*/ 0 w 13"/>
                <a:gd name="T1" fmla="*/ 0 h 22"/>
                <a:gd name="T2" fmla="*/ 13 w 13"/>
                <a:gd name="T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22">
                  <a:moveTo>
                    <a:pt x="0" y="0"/>
                  </a:moveTo>
                  <a:cubicBezTo>
                    <a:pt x="8" y="5"/>
                    <a:pt x="13" y="13"/>
                    <a:pt x="13" y="22"/>
                  </a:cubicBezTo>
                </a:path>
              </a:pathLst>
            </a:custGeom>
            <a:noFill/>
            <a:ln w="28575" cap="flat" cmpd="sng">
              <a:solidFill>
                <a:srgbClr val="24211D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0"/>
                                        <p:tgtEl>
                                          <p:spTgt spid="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30" grpId="0" animBg="1"/>
      <p:bldP spid="779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4FA3864D-0412-486B-8949-26FB15FFA0CE}" type="slidenum">
              <a:rPr lang="en-US"/>
              <a:pPr/>
              <a:t>55</a:t>
            </a:fld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514600" y="6161088"/>
            <a:ext cx="4068763" cy="1587"/>
          </a:xfrm>
          <a:prstGeom prst="line">
            <a:avLst/>
          </a:prstGeom>
          <a:noFill/>
          <a:ln w="57150" cap="rnd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2514600" y="3344863"/>
            <a:ext cx="1588" cy="2816225"/>
          </a:xfrm>
          <a:prstGeom prst="line">
            <a:avLst/>
          </a:prstGeom>
          <a:noFill/>
          <a:ln w="57150" cap="rnd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2471738" y="6118225"/>
            <a:ext cx="88900" cy="88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222500"/>
          </a:xfrm>
          <a:noFill/>
        </p:spPr>
        <p:txBody>
          <a:bodyPr>
            <a:spAutoFit/>
          </a:bodyPr>
          <a:lstStyle/>
          <a:p>
            <a:r>
              <a:rPr lang="en-US" sz="2000"/>
              <a:t>Cho chuỗi lệnh vẽ </a:t>
            </a:r>
            <a:r>
              <a:rPr lang="en-US" sz="2000" b="1"/>
              <a:t>F+F-F-F+F</a:t>
            </a:r>
            <a:endParaRPr lang="en-US" sz="2000"/>
          </a:p>
          <a:p>
            <a:r>
              <a:rPr lang="en-US" sz="2000"/>
              <a:t>Với</a:t>
            </a:r>
          </a:p>
          <a:p>
            <a:r>
              <a:rPr lang="en-US" sz="2000"/>
              <a:t>p = (0.0, 0.0) </a:t>
            </a:r>
          </a:p>
          <a:p>
            <a:r>
              <a:rPr lang="en-US" sz="2000">
                <a:sym typeface="Symbol" panose="05050102010706020507" pitchFamily="18" charset="2"/>
              </a:rPr>
              <a:t> = 0</a:t>
            </a:r>
          </a:p>
          <a:p>
            <a:r>
              <a:rPr lang="en-US" sz="2000">
                <a:sym typeface="Symbol" panose="05050102010706020507" pitchFamily="18" charset="2"/>
              </a:rPr>
              <a:t>d = 1.0</a:t>
            </a:r>
          </a:p>
          <a:p>
            <a:r>
              <a:rPr lang="en-US" sz="2000">
                <a:sym typeface="Symbol" panose="05050102010706020507" pitchFamily="18" charset="2"/>
              </a:rPr>
              <a:t> = 90</a:t>
            </a:r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>
            <a:off x="2514600" y="6161088"/>
            <a:ext cx="938213" cy="1587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3452813" y="5221288"/>
            <a:ext cx="1587" cy="939800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>
            <a:off x="3452813" y="5221288"/>
            <a:ext cx="939800" cy="1587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>
            <a:off x="4392613" y="5221288"/>
            <a:ext cx="1587" cy="939800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4392613" y="6161088"/>
            <a:ext cx="938212" cy="1587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2790825" y="34401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3203575" y="3440113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+</a:t>
            </a:r>
          </a:p>
        </p:txBody>
      </p:sp>
      <p:sp>
        <p:nvSpPr>
          <p:cNvPr id="79890" name="Text Box 18"/>
          <p:cNvSpPr txBox="1">
            <a:spLocks noChangeArrowheads="1"/>
          </p:cNvSpPr>
          <p:nvPr/>
        </p:nvSpPr>
        <p:spPr bwMode="auto">
          <a:xfrm>
            <a:off x="3594100" y="34401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79891" name="Text Box 19"/>
          <p:cNvSpPr txBox="1">
            <a:spLocks noChangeArrowheads="1"/>
          </p:cNvSpPr>
          <p:nvPr/>
        </p:nvSpPr>
        <p:spPr bwMode="auto">
          <a:xfrm>
            <a:off x="4006850" y="34401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-</a:t>
            </a: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4314825" y="34401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4727575" y="34401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-</a:t>
            </a:r>
          </a:p>
        </p:txBody>
      </p:sp>
      <p:sp>
        <p:nvSpPr>
          <p:cNvPr id="79894" name="Text Box 22"/>
          <p:cNvSpPr txBox="1">
            <a:spLocks noChangeArrowheads="1"/>
          </p:cNvSpPr>
          <p:nvPr/>
        </p:nvSpPr>
        <p:spPr bwMode="auto">
          <a:xfrm>
            <a:off x="5035550" y="34401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79895" name="Text Box 23"/>
          <p:cNvSpPr txBox="1">
            <a:spLocks noChangeArrowheads="1"/>
          </p:cNvSpPr>
          <p:nvPr/>
        </p:nvSpPr>
        <p:spPr bwMode="auto">
          <a:xfrm>
            <a:off x="5448300" y="3440113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+</a:t>
            </a:r>
          </a:p>
        </p:txBody>
      </p:sp>
      <p:sp>
        <p:nvSpPr>
          <p:cNvPr id="79896" name="Text Box 24"/>
          <p:cNvSpPr txBox="1">
            <a:spLocks noChangeArrowheads="1"/>
          </p:cNvSpPr>
          <p:nvPr/>
        </p:nvSpPr>
        <p:spPr bwMode="auto">
          <a:xfrm>
            <a:off x="5848350" y="34401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30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0"/>
                                        <p:tgtEl>
                                          <p:spTgt spid="79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0"/>
                                        <p:tgtEl>
                                          <p:spTgt spid="7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2" grpId="0" animBg="1"/>
      <p:bldP spid="79883" grpId="0" animBg="1"/>
      <p:bldP spid="79884" grpId="0" animBg="1"/>
      <p:bldP spid="79885" grpId="0" animBg="1"/>
      <p:bldP spid="79886" grpId="0" animBg="1"/>
      <p:bldP spid="79888" grpId="0"/>
      <p:bldP spid="79889" grpId="0"/>
      <p:bldP spid="79890" grpId="0"/>
      <p:bldP spid="79891" grpId="0"/>
      <p:bldP spid="79892" grpId="0"/>
      <p:bldP spid="79893" grpId="0"/>
      <p:bldP spid="79894" grpId="0"/>
      <p:bldP spid="79895" grpId="0"/>
      <p:bldP spid="7989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D383C19-3261-4A55-906F-33332D9C4CE0}" type="slidenum">
              <a:rPr lang="en-US"/>
              <a:pPr/>
              <a:t>56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222500"/>
          </a:xfrm>
          <a:noFill/>
        </p:spPr>
        <p:txBody>
          <a:bodyPr>
            <a:spAutoFit/>
          </a:bodyPr>
          <a:lstStyle/>
          <a:p>
            <a:r>
              <a:rPr lang="en-US" sz="2000"/>
              <a:t>Cho chuỗi lệnh vẽ </a:t>
            </a:r>
            <a:r>
              <a:rPr lang="en-US" sz="2000" b="1"/>
              <a:t>F[-F]F[+F]F</a:t>
            </a:r>
            <a:endParaRPr lang="en-US" sz="2000"/>
          </a:p>
          <a:p>
            <a:r>
              <a:rPr lang="en-US" sz="2000"/>
              <a:t>Với </a:t>
            </a:r>
          </a:p>
          <a:p>
            <a:r>
              <a:rPr lang="en-US" sz="2000"/>
              <a:t>p = (0.0, 0.0) </a:t>
            </a:r>
          </a:p>
          <a:p>
            <a:r>
              <a:rPr lang="en-US" sz="2000">
                <a:sym typeface="Symbol" panose="05050102010706020507" pitchFamily="18" charset="2"/>
              </a:rPr>
              <a:t> = 90</a:t>
            </a:r>
          </a:p>
          <a:p>
            <a:r>
              <a:rPr lang="en-US" sz="2000">
                <a:sym typeface="Symbol" panose="05050102010706020507" pitchFamily="18" charset="2"/>
              </a:rPr>
              <a:t>d = 1.0</a:t>
            </a:r>
          </a:p>
          <a:p>
            <a:r>
              <a:rPr lang="en-US" sz="2000">
                <a:sym typeface="Symbol" panose="05050102010706020507" pitchFamily="18" charset="2"/>
              </a:rPr>
              <a:t> = 30</a:t>
            </a:r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V="1">
            <a:off x="4556125" y="5421313"/>
            <a:ext cx="1588" cy="939800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 flipV="1">
            <a:off x="4556125" y="4606925"/>
            <a:ext cx="469900" cy="814388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4556125" y="4481513"/>
            <a:ext cx="1588" cy="939800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H="1" flipV="1">
            <a:off x="4086225" y="3667125"/>
            <a:ext cx="469900" cy="814388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8" name="Line 12"/>
          <p:cNvSpPr>
            <a:spLocks noChangeShapeType="1"/>
          </p:cNvSpPr>
          <p:nvPr/>
        </p:nvSpPr>
        <p:spPr bwMode="auto">
          <a:xfrm flipV="1">
            <a:off x="4556125" y="3540125"/>
            <a:ext cx="1588" cy="941388"/>
          </a:xfrm>
          <a:prstGeom prst="line">
            <a:avLst/>
          </a:prstGeom>
          <a:noFill/>
          <a:ln w="57150" cap="rnd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51" name="Rectangle 15" descr="Wide upward diagonal"/>
          <p:cNvSpPr>
            <a:spLocks noChangeArrowheads="1"/>
          </p:cNvSpPr>
          <p:nvPr/>
        </p:nvSpPr>
        <p:spPr bwMode="auto">
          <a:xfrm>
            <a:off x="2333625" y="6392863"/>
            <a:ext cx="4454525" cy="24288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2" name="Line 16"/>
          <p:cNvSpPr>
            <a:spLocks noChangeShapeType="1"/>
          </p:cNvSpPr>
          <p:nvPr/>
        </p:nvSpPr>
        <p:spPr bwMode="auto">
          <a:xfrm>
            <a:off x="2333625" y="6392863"/>
            <a:ext cx="4454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1153" name="Text Box 17"/>
          <p:cNvSpPr txBox="1">
            <a:spLocks noChangeArrowheads="1"/>
          </p:cNvSpPr>
          <p:nvPr/>
        </p:nvSpPr>
        <p:spPr bwMode="auto">
          <a:xfrm>
            <a:off x="4867275" y="33766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5280025" y="33766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[</a:t>
            </a:r>
          </a:p>
        </p:txBody>
      </p:sp>
      <p:sp>
        <p:nvSpPr>
          <p:cNvPr id="91155" name="Text Box 19"/>
          <p:cNvSpPr txBox="1">
            <a:spLocks noChangeArrowheads="1"/>
          </p:cNvSpPr>
          <p:nvPr/>
        </p:nvSpPr>
        <p:spPr bwMode="auto">
          <a:xfrm>
            <a:off x="5588000" y="33766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-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5895975" y="33766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91157" name="Text Box 21"/>
          <p:cNvSpPr txBox="1">
            <a:spLocks noChangeArrowheads="1"/>
          </p:cNvSpPr>
          <p:nvPr/>
        </p:nvSpPr>
        <p:spPr bwMode="auto">
          <a:xfrm>
            <a:off x="6308725" y="33766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]</a:t>
            </a:r>
          </a:p>
        </p:txBody>
      </p:sp>
      <p:sp>
        <p:nvSpPr>
          <p:cNvPr id="91158" name="Text Box 22"/>
          <p:cNvSpPr txBox="1">
            <a:spLocks noChangeArrowheads="1"/>
          </p:cNvSpPr>
          <p:nvPr/>
        </p:nvSpPr>
        <p:spPr bwMode="auto">
          <a:xfrm>
            <a:off x="6629400" y="33766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91159" name="Text Box 23"/>
          <p:cNvSpPr txBox="1">
            <a:spLocks noChangeArrowheads="1"/>
          </p:cNvSpPr>
          <p:nvPr/>
        </p:nvSpPr>
        <p:spPr bwMode="auto">
          <a:xfrm>
            <a:off x="7042150" y="33766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[</a:t>
            </a:r>
          </a:p>
        </p:txBody>
      </p: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7350125" y="3376613"/>
            <a:ext cx="392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+</a:t>
            </a:r>
          </a:p>
        </p:txBody>
      </p:sp>
      <p:sp>
        <p:nvSpPr>
          <p:cNvPr id="91161" name="Text Box 25"/>
          <p:cNvSpPr txBox="1">
            <a:spLocks noChangeArrowheads="1"/>
          </p:cNvSpPr>
          <p:nvPr/>
        </p:nvSpPr>
        <p:spPr bwMode="auto">
          <a:xfrm>
            <a:off x="7750175" y="33766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  <p:sp>
        <p:nvSpPr>
          <p:cNvPr id="91162" name="Text Box 26"/>
          <p:cNvSpPr txBox="1">
            <a:spLocks noChangeArrowheads="1"/>
          </p:cNvSpPr>
          <p:nvPr/>
        </p:nvSpPr>
        <p:spPr bwMode="auto">
          <a:xfrm>
            <a:off x="8162925" y="3376613"/>
            <a:ext cx="303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]</a:t>
            </a:r>
          </a:p>
        </p:txBody>
      </p:sp>
      <p:sp>
        <p:nvSpPr>
          <p:cNvPr id="91163" name="Text Box 27"/>
          <p:cNvSpPr txBox="1">
            <a:spLocks noChangeArrowheads="1"/>
          </p:cNvSpPr>
          <p:nvPr/>
        </p:nvSpPr>
        <p:spPr bwMode="auto">
          <a:xfrm>
            <a:off x="8470900" y="3376613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/>
              <a:t>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30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2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0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4" grpId="0" animBg="1"/>
      <p:bldP spid="91145" grpId="0" animBg="1"/>
      <p:bldP spid="91146" grpId="0" animBg="1"/>
      <p:bldP spid="91147" grpId="0" animBg="1"/>
      <p:bldP spid="91148" grpId="0" animBg="1"/>
      <p:bldP spid="91153" grpId="0"/>
      <p:bldP spid="91154" grpId="0"/>
      <p:bldP spid="91155" grpId="0"/>
      <p:bldP spid="91156" grpId="0"/>
      <p:bldP spid="91157" grpId="0"/>
      <p:bldP spid="91158" grpId="0"/>
      <p:bldP spid="91159" grpId="0"/>
      <p:bldP spid="91160" grpId="0"/>
      <p:bldP spid="91161" grpId="0"/>
      <p:bldP spid="91162" grpId="0"/>
      <p:bldP spid="911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5A435597-10CD-42F1-A06C-A55BC630D39A}" type="slidenum">
              <a:rPr lang="en-US"/>
              <a:pPr/>
              <a:t>57</a:t>
            </a:fld>
            <a:endParaRPr lang="en-US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Hệ L-System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defTabSz="465138">
              <a:buFont typeface="Wingdings" panose="05000000000000000000" pitchFamily="2" charset="2"/>
              <a:buChar char="q"/>
            </a:pPr>
            <a:r>
              <a:rPr lang="en-US"/>
              <a:t>Người khai sinh </a:t>
            </a:r>
            <a:r>
              <a:rPr lang="en-US" b="1"/>
              <a:t>Lindenmayer</a:t>
            </a:r>
          </a:p>
          <a:p>
            <a:pPr algn="just" defTabSz="465138">
              <a:buFont typeface="Wingdings" panose="05000000000000000000" pitchFamily="2" charset="2"/>
              <a:buChar char="q"/>
            </a:pPr>
            <a:r>
              <a:rPr lang="en-US"/>
              <a:t>Hệ L-System bao gồm</a:t>
            </a:r>
          </a:p>
          <a:p>
            <a:pPr marL="895350" lvl="1" indent="-381000" algn="just" defTabSz="465138">
              <a:buFontTx/>
              <a:buChar char="•"/>
            </a:pPr>
            <a:r>
              <a:rPr lang="en-US" sz="2400">
                <a:latin typeface="Arial" panose="020B0604020202020204" pitchFamily="34" charset="0"/>
              </a:rPr>
              <a:t>	Tập ký hiệu {</a:t>
            </a:r>
            <a:r>
              <a:rPr lang="en-US" sz="2400" b="1">
                <a:latin typeface="Arial" panose="020B0604020202020204" pitchFamily="34" charset="0"/>
              </a:rPr>
              <a:t>F</a:t>
            </a:r>
            <a:r>
              <a:rPr lang="en-US" sz="2400">
                <a:latin typeface="Arial" panose="020B0604020202020204" pitchFamily="34" charset="0"/>
              </a:rPr>
              <a:t>, </a:t>
            </a:r>
            <a:r>
              <a:rPr lang="en-US" sz="2400" b="1">
                <a:latin typeface="Arial" panose="020B0604020202020204" pitchFamily="34" charset="0"/>
              </a:rPr>
              <a:t>+</a:t>
            </a:r>
            <a:r>
              <a:rPr lang="en-US" sz="2400">
                <a:latin typeface="Arial" panose="020B0604020202020204" pitchFamily="34" charset="0"/>
              </a:rPr>
              <a:t>, </a:t>
            </a:r>
            <a:r>
              <a:rPr lang="en-US" sz="2400" b="1">
                <a:latin typeface="Arial" panose="020B0604020202020204" pitchFamily="34" charset="0"/>
              </a:rPr>
              <a:t>-</a:t>
            </a:r>
            <a:r>
              <a:rPr lang="en-US" sz="2400">
                <a:latin typeface="Arial" panose="020B0604020202020204" pitchFamily="34" charset="0"/>
              </a:rPr>
              <a:t>, </a:t>
            </a:r>
            <a:r>
              <a:rPr lang="en-US" sz="2400" b="1">
                <a:latin typeface="Arial" panose="020B0604020202020204" pitchFamily="34" charset="0"/>
              </a:rPr>
              <a:t>[</a:t>
            </a:r>
            <a:r>
              <a:rPr lang="en-US" sz="2400">
                <a:latin typeface="Arial" panose="020B0604020202020204" pitchFamily="34" charset="0"/>
              </a:rPr>
              <a:t>, </a:t>
            </a:r>
            <a:r>
              <a:rPr lang="en-US" sz="2400" b="1">
                <a:latin typeface="Arial" panose="020B0604020202020204" pitchFamily="34" charset="0"/>
              </a:rPr>
              <a:t>]</a:t>
            </a:r>
            <a:r>
              <a:rPr lang="en-US" sz="2400">
                <a:latin typeface="Arial" panose="020B0604020202020204" pitchFamily="34" charset="0"/>
              </a:rPr>
              <a:t>, ...}</a:t>
            </a:r>
          </a:p>
          <a:p>
            <a:pPr marL="895350" lvl="1" indent="-381000" algn="just" defTabSz="465138">
              <a:buFontTx/>
              <a:buChar char="•"/>
            </a:pPr>
            <a:r>
              <a:rPr lang="en-US" sz="2400">
                <a:latin typeface="Arial" panose="020B0604020202020204" pitchFamily="34" charset="0"/>
              </a:rPr>
              <a:t>	Tiên đề s</a:t>
            </a:r>
            <a:r>
              <a:rPr lang="en-US" sz="2400" baseline="-25000">
                <a:latin typeface="Arial" panose="020B0604020202020204" pitchFamily="34" charset="0"/>
              </a:rPr>
              <a:t>0</a:t>
            </a:r>
            <a:r>
              <a:rPr lang="en-US" sz="2400">
                <a:latin typeface="Arial" panose="020B0604020202020204" pitchFamily="34" charset="0"/>
              </a:rPr>
              <a:t> </a:t>
            </a:r>
          </a:p>
          <a:p>
            <a:pPr marL="895350" lvl="1" indent="-381000" algn="just" defTabSz="465138">
              <a:buFontTx/>
              <a:buChar char="•"/>
            </a:pPr>
            <a:r>
              <a:rPr lang="en-US" sz="2400">
                <a:latin typeface="Arial" panose="020B0604020202020204" pitchFamily="34" charset="0"/>
              </a:rPr>
              <a:t>	Tập luật sinh {f</a:t>
            </a:r>
            <a:r>
              <a:rPr lang="en-US" sz="2400" baseline="-25000">
                <a:latin typeface="Arial" panose="020B0604020202020204" pitchFamily="34" charset="0"/>
              </a:rPr>
              <a:t>1</a:t>
            </a:r>
            <a:r>
              <a:rPr lang="en-US" sz="2400">
                <a:latin typeface="Arial" panose="020B0604020202020204" pitchFamily="34" charset="0"/>
              </a:rPr>
              <a:t>, f</a:t>
            </a:r>
            <a:r>
              <a:rPr lang="en-US" sz="2400" baseline="-25000">
                <a:latin typeface="Arial" panose="020B0604020202020204" pitchFamily="34" charset="0"/>
              </a:rPr>
              <a:t>2</a:t>
            </a:r>
            <a:r>
              <a:rPr lang="en-US" sz="2400">
                <a:latin typeface="Arial" panose="020B0604020202020204" pitchFamily="34" charset="0"/>
              </a:rPr>
              <a:t>, ... , f</a:t>
            </a:r>
            <a:r>
              <a:rPr lang="en-US" sz="2400" baseline="-25000">
                <a:latin typeface="Arial" panose="020B0604020202020204" pitchFamily="34" charset="0"/>
              </a:rPr>
              <a:t>N</a:t>
            </a:r>
            <a:r>
              <a:rPr lang="en-US" sz="2400">
                <a:latin typeface="Arial" panose="020B0604020202020204" pitchFamily="34" charset="0"/>
              </a:rPr>
              <a:t>}</a:t>
            </a:r>
          </a:p>
          <a:p>
            <a:pPr algn="just" defTabSz="465138">
              <a:buFont typeface="Wingdings" panose="05000000000000000000" pitchFamily="2" charset="2"/>
              <a:buAutoNum type="arabicPeriod"/>
            </a:pPr>
            <a:endParaRPr lang="en-US"/>
          </a:p>
          <a:p>
            <a:pPr algn="just" defTabSz="465138">
              <a:buFont typeface="Wingdings" panose="05000000000000000000" pitchFamily="2" charset="2"/>
              <a:buChar char="q"/>
            </a:pPr>
            <a:r>
              <a:rPr lang="en-US"/>
              <a:t>Thực hiện quá trình sinh sản s</a:t>
            </a:r>
            <a:r>
              <a:rPr lang="en-US" baseline="-25000"/>
              <a:t>0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 </a:t>
            </a:r>
            <a:r>
              <a:rPr lang="en-US"/>
              <a:t>s</a:t>
            </a:r>
            <a:r>
              <a:rPr lang="en-US" baseline="-25000"/>
              <a:t>1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 </a:t>
            </a:r>
            <a:r>
              <a:rPr lang="en-US"/>
              <a:t>s</a:t>
            </a:r>
            <a:r>
              <a:rPr lang="en-US" baseline="-25000"/>
              <a:t>2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 ...  s</a:t>
            </a:r>
            <a:r>
              <a:rPr lang="en-US" baseline="-25000">
                <a:sym typeface="Symbol" panose="05050102010706020507" pitchFamily="18" charset="2"/>
              </a:rPr>
              <a:t>n</a:t>
            </a:r>
            <a:r>
              <a:rPr lang="en-US">
                <a:sym typeface="Symbol" panose="05050102010706020507" pitchFamily="18" charset="2"/>
              </a:rPr>
              <a:t> (Lần lượt thay các ký hiệu trong chuỗi</a:t>
            </a:r>
            <a:r>
              <a:rPr lang="en-US"/>
              <a:t> s</a:t>
            </a:r>
            <a:r>
              <a:rPr lang="en-US" baseline="-25000"/>
              <a:t>i</a:t>
            </a:r>
            <a:r>
              <a:rPr lang="en-US"/>
              <a:t> bằng vế phải trong tập luật sinh thì thu được chuỗi s</a:t>
            </a:r>
            <a:r>
              <a:rPr lang="en-US" baseline="-25000"/>
              <a:t>i+1</a:t>
            </a:r>
            <a:r>
              <a:rPr lang="en-US"/>
              <a:t>).</a:t>
            </a:r>
          </a:p>
          <a:p>
            <a:pPr algn="just" defTabSz="465138">
              <a:buFont typeface="Wingdings" panose="05000000000000000000" pitchFamily="2" charset="2"/>
              <a:buNone/>
            </a:pPr>
            <a:endParaRPr lang="en-US"/>
          </a:p>
          <a:p>
            <a:pPr algn="just" defTabSz="465138">
              <a:buFont typeface="Wingdings" panose="05000000000000000000" pitchFamily="2" charset="2"/>
              <a:buChar char="q"/>
            </a:pPr>
            <a:r>
              <a:rPr lang="en-US"/>
              <a:t>Dùng hệ đồ họa Turtle để vẽ s</a:t>
            </a:r>
            <a:r>
              <a:rPr lang="en-US" baseline="-25000"/>
              <a:t>n</a:t>
            </a:r>
            <a:r>
              <a:rPr lang="en-US"/>
              <a:t>.</a:t>
            </a:r>
          </a:p>
          <a:p>
            <a:pPr algn="just" defTabSz="465138">
              <a:buFont typeface="Wingdings" panose="05000000000000000000" pitchFamily="2" charset="2"/>
              <a:buNone/>
            </a:pPr>
            <a:endParaRPr lang="en-US" baseline="-25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F918019-A900-4FE5-848E-45FED99376CF}" type="slidenum">
              <a:rPr lang="en-US"/>
              <a:pPr/>
              <a:t>58</a:t>
            </a:fld>
            <a:endParaRPr 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/>
              <a:t>Cho Hệ L-System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/>
              <a:t>Tập ký hiệu {</a:t>
            </a:r>
            <a:r>
              <a:rPr lang="en-US" b="1"/>
              <a:t>F</a:t>
            </a:r>
            <a:r>
              <a:rPr lang="en-US"/>
              <a:t>, </a:t>
            </a:r>
            <a:r>
              <a:rPr lang="en-US" b="1"/>
              <a:t>+</a:t>
            </a:r>
            <a:r>
              <a:rPr lang="en-US"/>
              <a:t>, </a:t>
            </a:r>
            <a:r>
              <a:rPr lang="en-US" b="1"/>
              <a:t>-</a:t>
            </a:r>
            <a:r>
              <a:rPr lang="en-US"/>
              <a:t>}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/>
              <a:t>Tiên đề s</a:t>
            </a:r>
            <a:r>
              <a:rPr lang="en-US" baseline="-25000"/>
              <a:t>0</a:t>
            </a:r>
            <a:r>
              <a:rPr lang="en-US"/>
              <a:t> = </a:t>
            </a:r>
            <a:r>
              <a:rPr lang="en-US" b="1"/>
              <a:t>F</a:t>
            </a:r>
          </a:p>
          <a:p>
            <a:pPr marL="457200" indent="-457200">
              <a:lnSpc>
                <a:spcPct val="90000"/>
              </a:lnSpc>
              <a:buFontTx/>
              <a:buChar char="•"/>
            </a:pPr>
            <a:r>
              <a:rPr lang="en-US"/>
              <a:t>Tập luật sinh {f</a:t>
            </a:r>
            <a:r>
              <a:rPr lang="en-US" baseline="-25000"/>
              <a:t>1</a:t>
            </a:r>
            <a:r>
              <a:rPr lang="en-US"/>
              <a:t> : </a:t>
            </a:r>
            <a:r>
              <a:rPr lang="en-US" b="1"/>
              <a:t>F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 </a:t>
            </a:r>
            <a:r>
              <a:rPr lang="en-US" b="1">
                <a:sym typeface="Symbol" panose="05050102010706020507" pitchFamily="18" charset="2"/>
              </a:rPr>
              <a:t>F+F-F</a:t>
            </a:r>
            <a:r>
              <a:rPr lang="en-US">
                <a:sym typeface="Symbol" panose="05050102010706020507" pitchFamily="18" charset="2"/>
              </a:rPr>
              <a:t>}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>
              <a:sym typeface="Symbol" panose="05050102010706020507" pitchFamily="18" charset="2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b="1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D44D5821-4809-4879-B914-B885DE6E2740}" type="slidenum">
              <a:rPr lang="en-US"/>
              <a:pPr/>
              <a:t>59</a:t>
            </a:fld>
            <a:endParaRPr lang="en-US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168969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Thực hiện sinh sản</a:t>
            </a: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57200" y="4695825"/>
            <a:ext cx="84947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>
                <a:sym typeface="Symbol" panose="05050102010706020507" pitchFamily="18" charset="2"/>
              </a:rPr>
              <a:t>s</a:t>
            </a:r>
            <a:r>
              <a:rPr lang="en-US" sz="2400" baseline="-25000">
                <a:sym typeface="Symbol" panose="05050102010706020507" pitchFamily="18" charset="2"/>
              </a:rPr>
              <a:t>4</a:t>
            </a:r>
            <a:r>
              <a:rPr lang="en-US" sz="2400">
                <a:sym typeface="Symbol" panose="05050102010706020507" pitchFamily="18" charset="2"/>
              </a:rPr>
              <a:t> = </a:t>
            </a:r>
            <a:r>
              <a:rPr lang="en-US" sz="2400" b="1">
                <a:sym typeface="Symbol" panose="05050102010706020507" pitchFamily="18" charset="2"/>
              </a:rPr>
              <a:t>F+F-F+F+F-F-F+F-F+F+F-F+F+F-F-F+F-F-F+F-F+F+F-	F-F+F-F+F+F-F+F+F-F-F+F-F+F+F-F+F+F-F-F+F-F-	F+F-F+F+F-F-F+F-F-F+F-F+F+F-F-F+F-F+F+F-F+F+F-	F-F+F-F-F+F-F+F+F-F-F+F-F</a:t>
            </a: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8494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ym typeface="Symbol" panose="05050102010706020507" pitchFamily="18" charset="2"/>
              </a:rPr>
              <a:t>s</a:t>
            </a:r>
            <a:r>
              <a:rPr lang="en-US" sz="2400" baseline="-25000">
                <a:sym typeface="Symbol" panose="05050102010706020507" pitchFamily="18" charset="2"/>
              </a:rPr>
              <a:t>0</a:t>
            </a:r>
            <a:r>
              <a:rPr lang="en-US" sz="2400">
                <a:sym typeface="Symbol" panose="05050102010706020507" pitchFamily="18" charset="2"/>
              </a:rPr>
              <a:t> = </a:t>
            </a:r>
            <a:r>
              <a:rPr lang="en-US" sz="2400" b="1">
                <a:sym typeface="Symbol" panose="05050102010706020507" pitchFamily="18" charset="2"/>
              </a:rPr>
              <a:t>F</a:t>
            </a:r>
            <a:endParaRPr lang="en-US" sz="2400"/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457200" y="2286000"/>
            <a:ext cx="8494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ym typeface="Symbol" panose="05050102010706020507" pitchFamily="18" charset="2"/>
              </a:rPr>
              <a:t>s</a:t>
            </a:r>
            <a:r>
              <a:rPr lang="en-US" sz="2400" baseline="-25000">
                <a:sym typeface="Symbol" panose="05050102010706020507" pitchFamily="18" charset="2"/>
              </a:rPr>
              <a:t>1</a:t>
            </a:r>
            <a:r>
              <a:rPr lang="en-US" sz="2400">
                <a:sym typeface="Symbol" panose="05050102010706020507" pitchFamily="18" charset="2"/>
              </a:rPr>
              <a:t> = </a:t>
            </a:r>
            <a:r>
              <a:rPr lang="en-US" sz="2400" b="1">
                <a:sym typeface="Symbol" panose="05050102010706020507" pitchFamily="18" charset="2"/>
              </a:rPr>
              <a:t>F + F - F</a:t>
            </a: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457200" y="2971800"/>
            <a:ext cx="8494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400">
                <a:sym typeface="Symbol" panose="05050102010706020507" pitchFamily="18" charset="2"/>
              </a:rPr>
              <a:t>s</a:t>
            </a:r>
            <a:r>
              <a:rPr lang="en-US" sz="2400" baseline="-25000">
                <a:sym typeface="Symbol" panose="05050102010706020507" pitchFamily="18" charset="2"/>
              </a:rPr>
              <a:t>2</a:t>
            </a:r>
            <a:r>
              <a:rPr lang="en-US" sz="2400">
                <a:sym typeface="Symbol" panose="05050102010706020507" pitchFamily="18" charset="2"/>
              </a:rPr>
              <a:t> = </a:t>
            </a:r>
            <a:r>
              <a:rPr lang="en-US" sz="2400" b="1">
                <a:sym typeface="Symbol" panose="05050102010706020507" pitchFamily="18" charset="2"/>
              </a:rPr>
              <a:t>F + F - F + F + F - F – F + F - F</a:t>
            </a: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457200" y="3673475"/>
            <a:ext cx="8494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682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6826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>
                <a:sym typeface="Symbol" panose="05050102010706020507" pitchFamily="18" charset="2"/>
              </a:rPr>
              <a:t>s</a:t>
            </a:r>
            <a:r>
              <a:rPr lang="en-US" sz="2400" baseline="-25000">
                <a:sym typeface="Symbol" panose="05050102010706020507" pitchFamily="18" charset="2"/>
              </a:rPr>
              <a:t>3</a:t>
            </a:r>
            <a:r>
              <a:rPr lang="en-US" sz="2400">
                <a:sym typeface="Symbol" panose="05050102010706020507" pitchFamily="18" charset="2"/>
              </a:rPr>
              <a:t> = </a:t>
            </a:r>
            <a:r>
              <a:rPr lang="en-US" sz="2400" b="1">
                <a:sym typeface="Symbol" panose="05050102010706020507" pitchFamily="18" charset="2"/>
              </a:rPr>
              <a:t>F+F-F+F+F-F-F+F-F+F+F-F+F+F-F-F+F-F-F+F-F+F+F-	F-F+F-F</a:t>
            </a:r>
          </a:p>
        </p:txBody>
      </p:sp>
      <p:grpSp>
        <p:nvGrpSpPr>
          <p:cNvPr id="168981" name="Group 21"/>
          <p:cNvGrpSpPr>
            <a:grpSpLocks/>
          </p:cNvGrpSpPr>
          <p:nvPr/>
        </p:nvGrpSpPr>
        <p:grpSpPr bwMode="auto">
          <a:xfrm>
            <a:off x="1127125" y="1639888"/>
            <a:ext cx="1235075" cy="1055687"/>
            <a:chOff x="710" y="1033"/>
            <a:chExt cx="778" cy="665"/>
          </a:xfrm>
        </p:grpSpPr>
        <p:sp>
          <p:nvSpPr>
            <p:cNvPr id="168970" name="Rectangle 10"/>
            <p:cNvSpPr>
              <a:spLocks noChangeArrowheads="1"/>
            </p:cNvSpPr>
            <p:nvPr/>
          </p:nvSpPr>
          <p:spPr bwMode="auto">
            <a:xfrm>
              <a:off x="710" y="1033"/>
              <a:ext cx="154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1" name="Rectangle 11"/>
            <p:cNvSpPr>
              <a:spLocks noChangeArrowheads="1"/>
            </p:cNvSpPr>
            <p:nvPr/>
          </p:nvSpPr>
          <p:spPr bwMode="auto">
            <a:xfrm>
              <a:off x="710" y="1468"/>
              <a:ext cx="778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982" name="Group 22"/>
          <p:cNvGrpSpPr>
            <a:grpSpLocks/>
          </p:cNvGrpSpPr>
          <p:nvPr/>
        </p:nvGrpSpPr>
        <p:grpSpPr bwMode="auto">
          <a:xfrm>
            <a:off x="1127125" y="2325688"/>
            <a:ext cx="4273550" cy="1041400"/>
            <a:chOff x="710" y="1465"/>
            <a:chExt cx="2692" cy="656"/>
          </a:xfrm>
        </p:grpSpPr>
        <p:sp>
          <p:nvSpPr>
            <p:cNvPr id="168975" name="Rectangle 15"/>
            <p:cNvSpPr>
              <a:spLocks noChangeArrowheads="1"/>
            </p:cNvSpPr>
            <p:nvPr/>
          </p:nvSpPr>
          <p:spPr bwMode="auto">
            <a:xfrm>
              <a:off x="710" y="1891"/>
              <a:ext cx="778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6" name="Rectangle 16"/>
            <p:cNvSpPr>
              <a:spLocks noChangeArrowheads="1"/>
            </p:cNvSpPr>
            <p:nvPr/>
          </p:nvSpPr>
          <p:spPr bwMode="auto">
            <a:xfrm>
              <a:off x="1664" y="1891"/>
              <a:ext cx="778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7" name="Rectangle 17"/>
            <p:cNvSpPr>
              <a:spLocks noChangeArrowheads="1"/>
            </p:cNvSpPr>
            <p:nvPr/>
          </p:nvSpPr>
          <p:spPr bwMode="auto">
            <a:xfrm>
              <a:off x="2624" y="1891"/>
              <a:ext cx="778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8" name="Rectangle 18"/>
            <p:cNvSpPr>
              <a:spLocks noChangeArrowheads="1"/>
            </p:cNvSpPr>
            <p:nvPr/>
          </p:nvSpPr>
          <p:spPr bwMode="auto">
            <a:xfrm>
              <a:off x="710" y="1465"/>
              <a:ext cx="154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9" name="Rectangle 19"/>
            <p:cNvSpPr>
              <a:spLocks noChangeArrowheads="1"/>
            </p:cNvSpPr>
            <p:nvPr/>
          </p:nvSpPr>
          <p:spPr bwMode="auto">
            <a:xfrm>
              <a:off x="1046" y="1465"/>
              <a:ext cx="154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80" name="Rectangle 20"/>
            <p:cNvSpPr>
              <a:spLocks noChangeArrowheads="1"/>
            </p:cNvSpPr>
            <p:nvPr/>
          </p:nvSpPr>
          <p:spPr bwMode="auto">
            <a:xfrm>
              <a:off x="1331" y="1465"/>
              <a:ext cx="154" cy="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/>
      <p:bldP spid="168965" grpId="0"/>
      <p:bldP spid="168967" grpId="0"/>
      <p:bldP spid="1689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8988516-4D04-4C4D-B1A3-01CCF815CAA0}" type="slidenum">
              <a:rPr lang="en-US"/>
              <a:pPr/>
              <a:t>6</a:t>
            </a:fld>
            <a:endParaRPr lang="en-US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Tạo ảnh</a:t>
            </a:r>
          </a:p>
        </p:txBody>
      </p:sp>
      <p:graphicFrame>
        <p:nvGraphicFramePr>
          <p:cNvPr id="14234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882650" y="1228725"/>
          <a:ext cx="7391400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7" name="Image" r:id="rId3" imgW="9853968" imgH="6577778" progId="Photoshop.Image.8">
                  <p:embed/>
                </p:oleObj>
              </mc:Choice>
              <mc:Fallback>
                <p:oleObj name="Image" r:id="rId3" imgW="9853968" imgH="6577778" progId="Photoshop.Imag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1228725"/>
                        <a:ext cx="7391400" cy="493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B231DE19-FC51-4C16-B1C4-E4BB35E9084A}" type="slidenum">
              <a:rPr lang="en-US"/>
              <a:pPr/>
              <a:t>60</a:t>
            </a:fld>
            <a:endParaRPr lang="en-US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r>
              <a:rPr lang="en-US" sz="2000"/>
              <a:t>Hệ L-System thích hợp để tạo cây thực vật</a:t>
            </a:r>
          </a:p>
          <a:p>
            <a:pPr defTabSz="457200"/>
            <a:r>
              <a:rPr lang="en-US" sz="2000"/>
              <a:t>	</a:t>
            </a:r>
            <a:r>
              <a:rPr lang="en-US" sz="2000" b="1"/>
              <a:t>Tree</a:t>
            </a:r>
            <a:r>
              <a:rPr lang="en-US" sz="2000"/>
              <a:t> </a:t>
            </a:r>
            <a:r>
              <a:rPr lang="en-US" sz="2000">
                <a:sym typeface="Symbol" panose="05050102010706020507" pitchFamily="18" charset="2"/>
              </a:rPr>
              <a:t></a:t>
            </a:r>
            <a:r>
              <a:rPr lang="en-US" sz="2000"/>
              <a:t> </a:t>
            </a:r>
            <a:r>
              <a:rPr lang="en-US" sz="2000" b="1"/>
              <a:t>Branch Tree</a:t>
            </a:r>
            <a:r>
              <a:rPr lang="en-US" sz="2000"/>
              <a:t> | </a:t>
            </a:r>
            <a:r>
              <a:rPr lang="en-US" sz="2000" i="1"/>
              <a:t>Leaf</a:t>
            </a:r>
          </a:p>
          <a:p>
            <a:pPr defTabSz="457200"/>
            <a:r>
              <a:rPr lang="en-US" sz="2000"/>
              <a:t>	</a:t>
            </a:r>
            <a:r>
              <a:rPr lang="en-US" sz="2000" b="1"/>
              <a:t>Branch Tree</a:t>
            </a:r>
            <a:r>
              <a:rPr lang="en-US" sz="2000"/>
              <a:t> </a:t>
            </a:r>
            <a:r>
              <a:rPr lang="en-US" sz="2000">
                <a:sym typeface="Symbol" panose="05050102010706020507" pitchFamily="18" charset="2"/>
              </a:rPr>
              <a:t></a:t>
            </a:r>
            <a:r>
              <a:rPr lang="en-US" sz="2000"/>
              <a:t> </a:t>
            </a:r>
            <a:r>
              <a:rPr lang="en-US" sz="2000" i="1"/>
              <a:t>Cylinder</a:t>
            </a:r>
            <a:r>
              <a:rPr lang="en-US" sz="2000"/>
              <a:t> | </a:t>
            </a:r>
            <a:r>
              <a:rPr lang="en-US" sz="2000" b="1"/>
              <a:t>Tree</a:t>
            </a:r>
            <a:r>
              <a:rPr lang="en-US" sz="2000" i="1"/>
              <a:t> </a:t>
            </a:r>
            <a:r>
              <a:rPr lang="en-US" sz="2000"/>
              <a:t>| </a:t>
            </a:r>
            <a:r>
              <a:rPr lang="en-US" sz="2000" i="1"/>
              <a:t>[+</a:t>
            </a:r>
            <a:r>
              <a:rPr lang="en-US" sz="2000" b="1"/>
              <a:t>Tree</a:t>
            </a:r>
            <a:r>
              <a:rPr lang="en-US" sz="2000"/>
              <a:t> </a:t>
            </a:r>
            <a:r>
              <a:rPr lang="en-US" sz="2000" i="1"/>
              <a:t>] | [-</a:t>
            </a:r>
            <a:r>
              <a:rPr lang="en-US" sz="2000" b="1"/>
              <a:t>Tree</a:t>
            </a:r>
            <a:r>
              <a:rPr lang="en-US" sz="2000" i="1"/>
              <a:t>]</a:t>
            </a:r>
          </a:p>
          <a:p>
            <a:pPr defTabSz="457200"/>
            <a:r>
              <a:rPr lang="en-US" sz="2000"/>
              <a:t>Một chuỗi được phát sinh C[+CL]C[-C[-CL]CL]C[[+CL]CL]</a:t>
            </a:r>
          </a:p>
          <a:p>
            <a:pPr defTabSz="457200"/>
            <a:endParaRPr lang="en-US" sz="2000"/>
          </a:p>
          <a:p>
            <a:pPr defTabSz="457200"/>
            <a:endParaRPr lang="en-US" sz="2000"/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 flipV="1">
            <a:off x="4302125" y="5665788"/>
            <a:ext cx="3175" cy="7588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 flipV="1">
            <a:off x="4302125" y="4908550"/>
            <a:ext cx="3175" cy="7572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 flipV="1">
            <a:off x="4302125" y="4151313"/>
            <a:ext cx="3175" cy="7572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 flipV="1">
            <a:off x="4302125" y="3392488"/>
            <a:ext cx="3175" cy="7588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 flipH="1" flipV="1">
            <a:off x="3924300" y="5008563"/>
            <a:ext cx="377825" cy="6572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 flipV="1">
            <a:off x="4302125" y="4251325"/>
            <a:ext cx="376238" cy="6572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V="1">
            <a:off x="4678363" y="3595688"/>
            <a:ext cx="381000" cy="6556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4678363" y="3873500"/>
            <a:ext cx="655637" cy="3778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 flipV="1">
            <a:off x="3924300" y="3494088"/>
            <a:ext cx="377825" cy="6572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6156" name="Group 28"/>
          <p:cNvGrpSpPr>
            <a:grpSpLocks/>
          </p:cNvGrpSpPr>
          <p:nvPr/>
        </p:nvGrpSpPr>
        <p:grpSpPr bwMode="auto">
          <a:xfrm rot="13996554">
            <a:off x="3340101" y="4513262"/>
            <a:ext cx="685800" cy="498475"/>
            <a:chOff x="720" y="3084"/>
            <a:chExt cx="432" cy="314"/>
          </a:xfrm>
        </p:grpSpPr>
        <p:sp>
          <p:nvSpPr>
            <p:cNvPr id="176147" name="Freeform 19"/>
            <p:cNvSpPr>
              <a:spLocks/>
            </p:cNvSpPr>
            <p:nvPr/>
          </p:nvSpPr>
          <p:spPr bwMode="auto">
            <a:xfrm>
              <a:off x="720" y="3084"/>
              <a:ext cx="432" cy="180"/>
            </a:xfrm>
            <a:custGeom>
              <a:avLst/>
              <a:gdLst>
                <a:gd name="T0" fmla="*/ 0 w 432"/>
                <a:gd name="T1" fmla="*/ 180 h 180"/>
                <a:gd name="T2" fmla="*/ 432 w 432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80">
                  <a:moveTo>
                    <a:pt x="0" y="180"/>
                  </a:moveTo>
                  <a:cubicBezTo>
                    <a:pt x="138" y="0"/>
                    <a:pt x="342" y="180"/>
                    <a:pt x="432" y="18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48" name="Freeform 20"/>
            <p:cNvSpPr>
              <a:spLocks/>
            </p:cNvSpPr>
            <p:nvPr/>
          </p:nvSpPr>
          <p:spPr bwMode="auto">
            <a:xfrm>
              <a:off x="720" y="3264"/>
              <a:ext cx="432" cy="134"/>
            </a:xfrm>
            <a:custGeom>
              <a:avLst/>
              <a:gdLst>
                <a:gd name="T0" fmla="*/ 0 w 432"/>
                <a:gd name="T1" fmla="*/ 0 h 134"/>
                <a:gd name="T2" fmla="*/ 432 w 432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34">
                  <a:moveTo>
                    <a:pt x="0" y="0"/>
                  </a:moveTo>
                  <a:cubicBezTo>
                    <a:pt x="46" y="134"/>
                    <a:pt x="276" y="70"/>
                    <a:pt x="432" y="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49" name="Line 21"/>
            <p:cNvSpPr>
              <a:spLocks noChangeShapeType="1"/>
            </p:cNvSpPr>
            <p:nvPr/>
          </p:nvSpPr>
          <p:spPr bwMode="auto">
            <a:xfrm>
              <a:off x="720" y="3264"/>
              <a:ext cx="432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0" name="Line 22"/>
            <p:cNvSpPr>
              <a:spLocks noChangeShapeType="1"/>
            </p:cNvSpPr>
            <p:nvPr/>
          </p:nvSpPr>
          <p:spPr bwMode="auto">
            <a:xfrm flipV="1">
              <a:off x="768" y="3233"/>
              <a:ext cx="31" cy="31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1" name="Line 23"/>
            <p:cNvSpPr>
              <a:spLocks noChangeShapeType="1"/>
            </p:cNvSpPr>
            <p:nvPr/>
          </p:nvSpPr>
          <p:spPr bwMode="auto">
            <a:xfrm flipV="1">
              <a:off x="864" y="3216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2" name="Line 24"/>
            <p:cNvSpPr>
              <a:spLocks noChangeShapeType="1"/>
            </p:cNvSpPr>
            <p:nvPr/>
          </p:nvSpPr>
          <p:spPr bwMode="auto">
            <a:xfrm flipV="1">
              <a:off x="960" y="3237"/>
              <a:ext cx="27" cy="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3" name="Line 25"/>
            <p:cNvSpPr>
              <a:spLocks noChangeShapeType="1"/>
            </p:cNvSpPr>
            <p:nvPr/>
          </p:nvSpPr>
          <p:spPr bwMode="auto">
            <a:xfrm>
              <a:off x="768" y="3264"/>
              <a:ext cx="30" cy="3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4" name="Line 26"/>
            <p:cNvSpPr>
              <a:spLocks noChangeShapeType="1"/>
            </p:cNvSpPr>
            <p:nvPr/>
          </p:nvSpPr>
          <p:spPr bwMode="auto">
            <a:xfrm>
              <a:off x="864" y="3264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5" name="Line 27"/>
            <p:cNvSpPr>
              <a:spLocks noChangeShapeType="1"/>
            </p:cNvSpPr>
            <p:nvPr/>
          </p:nvSpPr>
          <p:spPr bwMode="auto">
            <a:xfrm>
              <a:off x="960" y="3264"/>
              <a:ext cx="26" cy="2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57" name="Group 29"/>
          <p:cNvGrpSpPr>
            <a:grpSpLocks/>
          </p:cNvGrpSpPr>
          <p:nvPr/>
        </p:nvGrpSpPr>
        <p:grpSpPr bwMode="auto">
          <a:xfrm rot="13996554">
            <a:off x="3327401" y="3001962"/>
            <a:ext cx="685800" cy="498475"/>
            <a:chOff x="720" y="3084"/>
            <a:chExt cx="432" cy="314"/>
          </a:xfrm>
        </p:grpSpPr>
        <p:sp>
          <p:nvSpPr>
            <p:cNvPr id="176158" name="Freeform 30"/>
            <p:cNvSpPr>
              <a:spLocks/>
            </p:cNvSpPr>
            <p:nvPr/>
          </p:nvSpPr>
          <p:spPr bwMode="auto">
            <a:xfrm>
              <a:off x="720" y="3084"/>
              <a:ext cx="432" cy="180"/>
            </a:xfrm>
            <a:custGeom>
              <a:avLst/>
              <a:gdLst>
                <a:gd name="T0" fmla="*/ 0 w 432"/>
                <a:gd name="T1" fmla="*/ 180 h 180"/>
                <a:gd name="T2" fmla="*/ 432 w 432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80">
                  <a:moveTo>
                    <a:pt x="0" y="180"/>
                  </a:moveTo>
                  <a:cubicBezTo>
                    <a:pt x="138" y="0"/>
                    <a:pt x="342" y="180"/>
                    <a:pt x="432" y="18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59" name="Freeform 31"/>
            <p:cNvSpPr>
              <a:spLocks/>
            </p:cNvSpPr>
            <p:nvPr/>
          </p:nvSpPr>
          <p:spPr bwMode="auto">
            <a:xfrm>
              <a:off x="720" y="3264"/>
              <a:ext cx="432" cy="134"/>
            </a:xfrm>
            <a:custGeom>
              <a:avLst/>
              <a:gdLst>
                <a:gd name="T0" fmla="*/ 0 w 432"/>
                <a:gd name="T1" fmla="*/ 0 h 134"/>
                <a:gd name="T2" fmla="*/ 432 w 432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34">
                  <a:moveTo>
                    <a:pt x="0" y="0"/>
                  </a:moveTo>
                  <a:cubicBezTo>
                    <a:pt x="46" y="134"/>
                    <a:pt x="276" y="70"/>
                    <a:pt x="432" y="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0" name="Line 32"/>
            <p:cNvSpPr>
              <a:spLocks noChangeShapeType="1"/>
            </p:cNvSpPr>
            <p:nvPr/>
          </p:nvSpPr>
          <p:spPr bwMode="auto">
            <a:xfrm>
              <a:off x="720" y="3264"/>
              <a:ext cx="432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1" name="Line 33"/>
            <p:cNvSpPr>
              <a:spLocks noChangeShapeType="1"/>
            </p:cNvSpPr>
            <p:nvPr/>
          </p:nvSpPr>
          <p:spPr bwMode="auto">
            <a:xfrm flipV="1">
              <a:off x="768" y="3233"/>
              <a:ext cx="31" cy="31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2" name="Line 34"/>
            <p:cNvSpPr>
              <a:spLocks noChangeShapeType="1"/>
            </p:cNvSpPr>
            <p:nvPr/>
          </p:nvSpPr>
          <p:spPr bwMode="auto">
            <a:xfrm flipV="1">
              <a:off x="864" y="3216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3" name="Line 35"/>
            <p:cNvSpPr>
              <a:spLocks noChangeShapeType="1"/>
            </p:cNvSpPr>
            <p:nvPr/>
          </p:nvSpPr>
          <p:spPr bwMode="auto">
            <a:xfrm flipV="1">
              <a:off x="960" y="3237"/>
              <a:ext cx="27" cy="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4" name="Line 36"/>
            <p:cNvSpPr>
              <a:spLocks noChangeShapeType="1"/>
            </p:cNvSpPr>
            <p:nvPr/>
          </p:nvSpPr>
          <p:spPr bwMode="auto">
            <a:xfrm>
              <a:off x="768" y="3264"/>
              <a:ext cx="30" cy="3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5" name="Line 37"/>
            <p:cNvSpPr>
              <a:spLocks noChangeShapeType="1"/>
            </p:cNvSpPr>
            <p:nvPr/>
          </p:nvSpPr>
          <p:spPr bwMode="auto">
            <a:xfrm>
              <a:off x="864" y="3264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6" name="Line 38"/>
            <p:cNvSpPr>
              <a:spLocks noChangeShapeType="1"/>
            </p:cNvSpPr>
            <p:nvPr/>
          </p:nvSpPr>
          <p:spPr bwMode="auto">
            <a:xfrm>
              <a:off x="960" y="3264"/>
              <a:ext cx="26" cy="2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67" name="Group 39"/>
          <p:cNvGrpSpPr>
            <a:grpSpLocks/>
          </p:cNvGrpSpPr>
          <p:nvPr/>
        </p:nvGrpSpPr>
        <p:grpSpPr bwMode="auto">
          <a:xfrm rot="-5521737">
            <a:off x="3898901" y="2811462"/>
            <a:ext cx="685800" cy="498475"/>
            <a:chOff x="720" y="3084"/>
            <a:chExt cx="432" cy="314"/>
          </a:xfrm>
        </p:grpSpPr>
        <p:sp>
          <p:nvSpPr>
            <p:cNvPr id="176168" name="Freeform 40"/>
            <p:cNvSpPr>
              <a:spLocks/>
            </p:cNvSpPr>
            <p:nvPr/>
          </p:nvSpPr>
          <p:spPr bwMode="auto">
            <a:xfrm>
              <a:off x="720" y="3084"/>
              <a:ext cx="432" cy="180"/>
            </a:xfrm>
            <a:custGeom>
              <a:avLst/>
              <a:gdLst>
                <a:gd name="T0" fmla="*/ 0 w 432"/>
                <a:gd name="T1" fmla="*/ 180 h 180"/>
                <a:gd name="T2" fmla="*/ 432 w 432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80">
                  <a:moveTo>
                    <a:pt x="0" y="180"/>
                  </a:moveTo>
                  <a:cubicBezTo>
                    <a:pt x="138" y="0"/>
                    <a:pt x="342" y="180"/>
                    <a:pt x="432" y="18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69" name="Freeform 41"/>
            <p:cNvSpPr>
              <a:spLocks/>
            </p:cNvSpPr>
            <p:nvPr/>
          </p:nvSpPr>
          <p:spPr bwMode="auto">
            <a:xfrm>
              <a:off x="720" y="3264"/>
              <a:ext cx="432" cy="134"/>
            </a:xfrm>
            <a:custGeom>
              <a:avLst/>
              <a:gdLst>
                <a:gd name="T0" fmla="*/ 0 w 432"/>
                <a:gd name="T1" fmla="*/ 0 h 134"/>
                <a:gd name="T2" fmla="*/ 432 w 432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34">
                  <a:moveTo>
                    <a:pt x="0" y="0"/>
                  </a:moveTo>
                  <a:cubicBezTo>
                    <a:pt x="46" y="134"/>
                    <a:pt x="276" y="70"/>
                    <a:pt x="432" y="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0" name="Line 42"/>
            <p:cNvSpPr>
              <a:spLocks noChangeShapeType="1"/>
            </p:cNvSpPr>
            <p:nvPr/>
          </p:nvSpPr>
          <p:spPr bwMode="auto">
            <a:xfrm>
              <a:off x="720" y="3264"/>
              <a:ext cx="432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1" name="Line 43"/>
            <p:cNvSpPr>
              <a:spLocks noChangeShapeType="1"/>
            </p:cNvSpPr>
            <p:nvPr/>
          </p:nvSpPr>
          <p:spPr bwMode="auto">
            <a:xfrm flipV="1">
              <a:off x="768" y="3233"/>
              <a:ext cx="31" cy="31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2" name="Line 44"/>
            <p:cNvSpPr>
              <a:spLocks noChangeShapeType="1"/>
            </p:cNvSpPr>
            <p:nvPr/>
          </p:nvSpPr>
          <p:spPr bwMode="auto">
            <a:xfrm flipV="1">
              <a:off x="864" y="3216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3" name="Line 45"/>
            <p:cNvSpPr>
              <a:spLocks noChangeShapeType="1"/>
            </p:cNvSpPr>
            <p:nvPr/>
          </p:nvSpPr>
          <p:spPr bwMode="auto">
            <a:xfrm flipV="1">
              <a:off x="960" y="3237"/>
              <a:ext cx="27" cy="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4" name="Line 46"/>
            <p:cNvSpPr>
              <a:spLocks noChangeShapeType="1"/>
            </p:cNvSpPr>
            <p:nvPr/>
          </p:nvSpPr>
          <p:spPr bwMode="auto">
            <a:xfrm>
              <a:off x="768" y="3264"/>
              <a:ext cx="30" cy="3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5" name="Line 47"/>
            <p:cNvSpPr>
              <a:spLocks noChangeShapeType="1"/>
            </p:cNvSpPr>
            <p:nvPr/>
          </p:nvSpPr>
          <p:spPr bwMode="auto">
            <a:xfrm>
              <a:off x="864" y="3264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6" name="Line 48"/>
            <p:cNvSpPr>
              <a:spLocks noChangeShapeType="1"/>
            </p:cNvSpPr>
            <p:nvPr/>
          </p:nvSpPr>
          <p:spPr bwMode="auto">
            <a:xfrm>
              <a:off x="960" y="3264"/>
              <a:ext cx="26" cy="2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77" name="Group 49"/>
          <p:cNvGrpSpPr>
            <a:grpSpLocks/>
          </p:cNvGrpSpPr>
          <p:nvPr/>
        </p:nvGrpSpPr>
        <p:grpSpPr bwMode="auto">
          <a:xfrm rot="-3709720">
            <a:off x="4841876" y="3024187"/>
            <a:ext cx="685800" cy="498475"/>
            <a:chOff x="720" y="3084"/>
            <a:chExt cx="432" cy="314"/>
          </a:xfrm>
        </p:grpSpPr>
        <p:sp>
          <p:nvSpPr>
            <p:cNvPr id="176178" name="Freeform 50"/>
            <p:cNvSpPr>
              <a:spLocks/>
            </p:cNvSpPr>
            <p:nvPr/>
          </p:nvSpPr>
          <p:spPr bwMode="auto">
            <a:xfrm>
              <a:off x="720" y="3084"/>
              <a:ext cx="432" cy="180"/>
            </a:xfrm>
            <a:custGeom>
              <a:avLst/>
              <a:gdLst>
                <a:gd name="T0" fmla="*/ 0 w 432"/>
                <a:gd name="T1" fmla="*/ 180 h 180"/>
                <a:gd name="T2" fmla="*/ 432 w 432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80">
                  <a:moveTo>
                    <a:pt x="0" y="180"/>
                  </a:moveTo>
                  <a:cubicBezTo>
                    <a:pt x="138" y="0"/>
                    <a:pt x="342" y="180"/>
                    <a:pt x="432" y="18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79" name="Freeform 51"/>
            <p:cNvSpPr>
              <a:spLocks/>
            </p:cNvSpPr>
            <p:nvPr/>
          </p:nvSpPr>
          <p:spPr bwMode="auto">
            <a:xfrm>
              <a:off x="720" y="3264"/>
              <a:ext cx="432" cy="134"/>
            </a:xfrm>
            <a:custGeom>
              <a:avLst/>
              <a:gdLst>
                <a:gd name="T0" fmla="*/ 0 w 432"/>
                <a:gd name="T1" fmla="*/ 0 h 134"/>
                <a:gd name="T2" fmla="*/ 432 w 432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34">
                  <a:moveTo>
                    <a:pt x="0" y="0"/>
                  </a:moveTo>
                  <a:cubicBezTo>
                    <a:pt x="46" y="134"/>
                    <a:pt x="276" y="70"/>
                    <a:pt x="432" y="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0" name="Line 52"/>
            <p:cNvSpPr>
              <a:spLocks noChangeShapeType="1"/>
            </p:cNvSpPr>
            <p:nvPr/>
          </p:nvSpPr>
          <p:spPr bwMode="auto">
            <a:xfrm>
              <a:off x="720" y="3264"/>
              <a:ext cx="432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1" name="Line 53"/>
            <p:cNvSpPr>
              <a:spLocks noChangeShapeType="1"/>
            </p:cNvSpPr>
            <p:nvPr/>
          </p:nvSpPr>
          <p:spPr bwMode="auto">
            <a:xfrm flipV="1">
              <a:off x="768" y="3233"/>
              <a:ext cx="31" cy="31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2" name="Line 54"/>
            <p:cNvSpPr>
              <a:spLocks noChangeShapeType="1"/>
            </p:cNvSpPr>
            <p:nvPr/>
          </p:nvSpPr>
          <p:spPr bwMode="auto">
            <a:xfrm flipV="1">
              <a:off x="864" y="3216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3" name="Line 55"/>
            <p:cNvSpPr>
              <a:spLocks noChangeShapeType="1"/>
            </p:cNvSpPr>
            <p:nvPr/>
          </p:nvSpPr>
          <p:spPr bwMode="auto">
            <a:xfrm flipV="1">
              <a:off x="960" y="3237"/>
              <a:ext cx="27" cy="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4" name="Line 56"/>
            <p:cNvSpPr>
              <a:spLocks noChangeShapeType="1"/>
            </p:cNvSpPr>
            <p:nvPr/>
          </p:nvSpPr>
          <p:spPr bwMode="auto">
            <a:xfrm>
              <a:off x="768" y="3264"/>
              <a:ext cx="30" cy="3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5" name="Line 57"/>
            <p:cNvSpPr>
              <a:spLocks noChangeShapeType="1"/>
            </p:cNvSpPr>
            <p:nvPr/>
          </p:nvSpPr>
          <p:spPr bwMode="auto">
            <a:xfrm>
              <a:off x="864" y="3264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6" name="Line 58"/>
            <p:cNvSpPr>
              <a:spLocks noChangeShapeType="1"/>
            </p:cNvSpPr>
            <p:nvPr/>
          </p:nvSpPr>
          <p:spPr bwMode="auto">
            <a:xfrm>
              <a:off x="960" y="3264"/>
              <a:ext cx="26" cy="2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6187" name="Group 59"/>
          <p:cNvGrpSpPr>
            <a:grpSpLocks/>
          </p:cNvGrpSpPr>
          <p:nvPr/>
        </p:nvGrpSpPr>
        <p:grpSpPr bwMode="auto">
          <a:xfrm rot="-1610562">
            <a:off x="5273675" y="3436938"/>
            <a:ext cx="685800" cy="498475"/>
            <a:chOff x="720" y="3084"/>
            <a:chExt cx="432" cy="314"/>
          </a:xfrm>
        </p:grpSpPr>
        <p:sp>
          <p:nvSpPr>
            <p:cNvPr id="176188" name="Freeform 60"/>
            <p:cNvSpPr>
              <a:spLocks/>
            </p:cNvSpPr>
            <p:nvPr/>
          </p:nvSpPr>
          <p:spPr bwMode="auto">
            <a:xfrm>
              <a:off x="720" y="3084"/>
              <a:ext cx="432" cy="180"/>
            </a:xfrm>
            <a:custGeom>
              <a:avLst/>
              <a:gdLst>
                <a:gd name="T0" fmla="*/ 0 w 432"/>
                <a:gd name="T1" fmla="*/ 180 h 180"/>
                <a:gd name="T2" fmla="*/ 432 w 432"/>
                <a:gd name="T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80">
                  <a:moveTo>
                    <a:pt x="0" y="180"/>
                  </a:moveTo>
                  <a:cubicBezTo>
                    <a:pt x="138" y="0"/>
                    <a:pt x="342" y="180"/>
                    <a:pt x="432" y="18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89" name="Freeform 61"/>
            <p:cNvSpPr>
              <a:spLocks/>
            </p:cNvSpPr>
            <p:nvPr/>
          </p:nvSpPr>
          <p:spPr bwMode="auto">
            <a:xfrm>
              <a:off x="720" y="3264"/>
              <a:ext cx="432" cy="134"/>
            </a:xfrm>
            <a:custGeom>
              <a:avLst/>
              <a:gdLst>
                <a:gd name="T0" fmla="*/ 0 w 432"/>
                <a:gd name="T1" fmla="*/ 0 h 134"/>
                <a:gd name="T2" fmla="*/ 432 w 432"/>
                <a:gd name="T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32" h="134">
                  <a:moveTo>
                    <a:pt x="0" y="0"/>
                  </a:moveTo>
                  <a:cubicBezTo>
                    <a:pt x="46" y="134"/>
                    <a:pt x="276" y="70"/>
                    <a:pt x="432" y="0"/>
                  </a:cubicBezTo>
                </a:path>
              </a:pathLst>
            </a:custGeom>
            <a:noFill/>
            <a:ln w="28575" cmpd="sng">
              <a:solidFill>
                <a:srgbClr val="33CC33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0" name="Line 62"/>
            <p:cNvSpPr>
              <a:spLocks noChangeShapeType="1"/>
            </p:cNvSpPr>
            <p:nvPr/>
          </p:nvSpPr>
          <p:spPr bwMode="auto">
            <a:xfrm>
              <a:off x="720" y="3264"/>
              <a:ext cx="432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1" name="Line 63"/>
            <p:cNvSpPr>
              <a:spLocks noChangeShapeType="1"/>
            </p:cNvSpPr>
            <p:nvPr/>
          </p:nvSpPr>
          <p:spPr bwMode="auto">
            <a:xfrm flipV="1">
              <a:off x="768" y="3233"/>
              <a:ext cx="31" cy="31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2" name="Line 64"/>
            <p:cNvSpPr>
              <a:spLocks noChangeShapeType="1"/>
            </p:cNvSpPr>
            <p:nvPr/>
          </p:nvSpPr>
          <p:spPr bwMode="auto">
            <a:xfrm flipV="1">
              <a:off x="864" y="3216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3" name="Line 65"/>
            <p:cNvSpPr>
              <a:spLocks noChangeShapeType="1"/>
            </p:cNvSpPr>
            <p:nvPr/>
          </p:nvSpPr>
          <p:spPr bwMode="auto">
            <a:xfrm flipV="1">
              <a:off x="960" y="3237"/>
              <a:ext cx="27" cy="27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4" name="Line 66"/>
            <p:cNvSpPr>
              <a:spLocks noChangeShapeType="1"/>
            </p:cNvSpPr>
            <p:nvPr/>
          </p:nvSpPr>
          <p:spPr bwMode="auto">
            <a:xfrm>
              <a:off x="768" y="3264"/>
              <a:ext cx="30" cy="3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5" name="Line 67"/>
            <p:cNvSpPr>
              <a:spLocks noChangeShapeType="1"/>
            </p:cNvSpPr>
            <p:nvPr/>
          </p:nvSpPr>
          <p:spPr bwMode="auto">
            <a:xfrm>
              <a:off x="864" y="3264"/>
              <a:ext cx="48" cy="48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6196" name="Line 68"/>
            <p:cNvSpPr>
              <a:spLocks noChangeShapeType="1"/>
            </p:cNvSpPr>
            <p:nvPr/>
          </p:nvSpPr>
          <p:spPr bwMode="auto">
            <a:xfrm>
              <a:off x="960" y="3264"/>
              <a:ext cx="26" cy="26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A1D1E8B-FCFC-4E05-A21C-092933C0DB6A}" type="slidenum">
              <a:rPr lang="en-US"/>
              <a:pPr/>
              <a:t>61</a:t>
            </a:fld>
            <a:endParaRPr 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defTabSz="457200"/>
            <a:r>
              <a:rPr lang="en-US"/>
              <a:t>Tập ký hiệu {</a:t>
            </a:r>
            <a:r>
              <a:rPr lang="en-US" b="1"/>
              <a:t>F</a:t>
            </a:r>
            <a:r>
              <a:rPr lang="en-US"/>
              <a:t>, </a:t>
            </a:r>
            <a:r>
              <a:rPr lang="en-US" b="1"/>
              <a:t>+</a:t>
            </a:r>
            <a:r>
              <a:rPr lang="en-US"/>
              <a:t>, </a:t>
            </a:r>
            <a:r>
              <a:rPr lang="en-US" b="1"/>
              <a:t>-</a:t>
            </a:r>
            <a:r>
              <a:rPr lang="en-US"/>
              <a:t>, </a:t>
            </a:r>
            <a:r>
              <a:rPr lang="en-US" b="1"/>
              <a:t>[</a:t>
            </a:r>
            <a:r>
              <a:rPr lang="en-US"/>
              <a:t>, </a:t>
            </a:r>
            <a:r>
              <a:rPr lang="en-US" b="1"/>
              <a:t>]</a:t>
            </a:r>
            <a:r>
              <a:rPr lang="en-US"/>
              <a:t>}</a:t>
            </a:r>
          </a:p>
          <a:p>
            <a:pPr defTabSz="457200"/>
            <a:r>
              <a:rPr lang="en-US"/>
              <a:t>Tiên đề s</a:t>
            </a:r>
            <a:r>
              <a:rPr lang="en-US" baseline="-25000"/>
              <a:t>0</a:t>
            </a:r>
            <a:r>
              <a:rPr lang="en-US"/>
              <a:t> = </a:t>
            </a:r>
            <a:r>
              <a:rPr lang="en-US" b="1"/>
              <a:t>F</a:t>
            </a:r>
          </a:p>
          <a:p>
            <a:pPr defTabSz="457200"/>
            <a:r>
              <a:rPr lang="en-US"/>
              <a:t>Tập luật sinh</a:t>
            </a:r>
          </a:p>
          <a:p>
            <a:pPr defTabSz="457200"/>
            <a:r>
              <a:rPr lang="en-US" b="1"/>
              <a:t>F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 </a:t>
            </a:r>
            <a:r>
              <a:rPr lang="en-US" b="1"/>
              <a:t>FF+[+F-F-F]-[-F+F+F]</a:t>
            </a:r>
            <a:endParaRPr lang="en-US" b="1">
              <a:sym typeface="Symbol" panose="05050102010706020507" pitchFamily="18" charset="2"/>
            </a:endParaRPr>
          </a:p>
          <a:p>
            <a:pPr defTabSz="457200"/>
            <a:r>
              <a:rPr lang="en-US">
                <a:sym typeface="Symbol" panose="05050102010706020507" pitchFamily="18" charset="2"/>
              </a:rPr>
              <a:t>d = 1.0</a:t>
            </a:r>
          </a:p>
          <a:p>
            <a:pPr defTabSz="457200"/>
            <a:r>
              <a:rPr lang="en-US">
                <a:sym typeface="Symbol" panose="05050102010706020507" pitchFamily="18" charset="2"/>
              </a:rPr>
              <a:t></a:t>
            </a:r>
            <a:r>
              <a:rPr lang="en-US"/>
              <a:t> = 22.5</a:t>
            </a:r>
            <a:r>
              <a:rPr lang="en-US">
                <a:sym typeface="Symbol" panose="05050102010706020507" pitchFamily="18" charset="2"/>
              </a:rPr>
              <a:t></a:t>
            </a:r>
          </a:p>
        </p:txBody>
      </p:sp>
      <p:pic>
        <p:nvPicPr>
          <p:cNvPr id="83972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066800"/>
            <a:ext cx="4332287" cy="43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CD2EA6C3-DA16-4432-B1BE-BD8FE5DBFC5F}" type="slidenum">
              <a:rPr lang="en-US"/>
              <a:pPr/>
              <a:t>62</a:t>
            </a:fld>
            <a:endParaRPr lang="en-US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defTabSz="457200"/>
            <a:r>
              <a:rPr lang="en-US"/>
              <a:t>Tập ký hiệu {</a:t>
            </a:r>
            <a:r>
              <a:rPr lang="en-US" b="1"/>
              <a:t>F</a:t>
            </a:r>
            <a:r>
              <a:rPr lang="en-US"/>
              <a:t>, </a:t>
            </a:r>
            <a:r>
              <a:rPr lang="en-US" b="1"/>
              <a:t>+</a:t>
            </a:r>
            <a:r>
              <a:rPr lang="en-US"/>
              <a:t>, </a:t>
            </a:r>
            <a:r>
              <a:rPr lang="en-US" b="1"/>
              <a:t>-</a:t>
            </a:r>
            <a:r>
              <a:rPr lang="en-US"/>
              <a:t>, </a:t>
            </a:r>
            <a:r>
              <a:rPr lang="en-US" b="1"/>
              <a:t>[</a:t>
            </a:r>
            <a:r>
              <a:rPr lang="en-US"/>
              <a:t>, </a:t>
            </a:r>
            <a:r>
              <a:rPr lang="en-US" b="1"/>
              <a:t>]</a:t>
            </a:r>
            <a:r>
              <a:rPr lang="en-US"/>
              <a:t>, </a:t>
            </a:r>
            <a:r>
              <a:rPr lang="en-US" b="1"/>
              <a:t>X</a:t>
            </a:r>
            <a:r>
              <a:rPr lang="en-US"/>
              <a:t>}</a:t>
            </a:r>
          </a:p>
          <a:p>
            <a:pPr defTabSz="457200"/>
            <a:r>
              <a:rPr lang="en-US"/>
              <a:t>Tiên đề s</a:t>
            </a:r>
            <a:r>
              <a:rPr lang="en-US" baseline="-25000"/>
              <a:t>0</a:t>
            </a:r>
            <a:r>
              <a:rPr lang="en-US"/>
              <a:t> = </a:t>
            </a:r>
            <a:r>
              <a:rPr lang="en-US" b="1"/>
              <a:t>X</a:t>
            </a:r>
          </a:p>
          <a:p>
            <a:pPr defTabSz="457200"/>
            <a:r>
              <a:rPr lang="en-US"/>
              <a:t>Tập luật sinh </a:t>
            </a:r>
          </a:p>
          <a:p>
            <a:pPr defTabSz="457200"/>
            <a:r>
              <a:rPr lang="en-US" b="1"/>
              <a:t>F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</a:t>
            </a:r>
            <a:r>
              <a:rPr lang="en-US" b="1"/>
              <a:t>FF</a:t>
            </a:r>
            <a:r>
              <a:rPr lang="en-US"/>
              <a:t/>
            </a:r>
            <a:br>
              <a:rPr lang="en-US"/>
            </a:br>
            <a:r>
              <a:rPr lang="en-US" b="1"/>
              <a:t>X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</a:t>
            </a:r>
            <a:r>
              <a:rPr lang="en-US" b="1"/>
              <a:t>F[+X]F[-X]+X</a:t>
            </a:r>
            <a:r>
              <a:rPr lang="en-US"/>
              <a:t/>
            </a:r>
            <a:br>
              <a:rPr lang="en-US"/>
            </a:br>
            <a:r>
              <a:rPr lang="en-US">
                <a:sym typeface="Symbol" panose="05050102010706020507" pitchFamily="18" charset="2"/>
              </a:rPr>
              <a:t>d = 1.0</a:t>
            </a:r>
          </a:p>
          <a:p>
            <a:pPr defTabSz="457200"/>
            <a:r>
              <a:rPr lang="en-US">
                <a:sym typeface="Symbol" panose="05050102010706020507" pitchFamily="18" charset="2"/>
              </a:rPr>
              <a:t></a:t>
            </a:r>
            <a:r>
              <a:rPr lang="en-US"/>
              <a:t> = 20.0</a:t>
            </a:r>
            <a:r>
              <a:rPr lang="en-US">
                <a:sym typeface="Symbol" panose="05050102010706020507" pitchFamily="18" charset="2"/>
              </a:rPr>
              <a:t></a:t>
            </a:r>
          </a:p>
        </p:txBody>
      </p:sp>
      <p:pic>
        <p:nvPicPr>
          <p:cNvPr id="86020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181100"/>
            <a:ext cx="4341812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576ABF71-920B-4FB4-A953-195D3A663BE2}" type="slidenum">
              <a:rPr lang="en-US"/>
              <a:pPr/>
              <a:t>63</a:t>
            </a:fld>
            <a:endParaRPr lang="en-US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defTabSz="465138"/>
            <a:r>
              <a:rPr lang="en-US"/>
              <a:t>Tập ký hiệu {</a:t>
            </a:r>
            <a:r>
              <a:rPr lang="en-US" b="1"/>
              <a:t>F</a:t>
            </a:r>
            <a:r>
              <a:rPr lang="en-US"/>
              <a:t>, </a:t>
            </a:r>
            <a:r>
              <a:rPr lang="en-US" b="1"/>
              <a:t>+</a:t>
            </a:r>
            <a:r>
              <a:rPr lang="en-US"/>
              <a:t>,</a:t>
            </a:r>
            <a:r>
              <a:rPr lang="en-US" b="1"/>
              <a:t> -</a:t>
            </a:r>
            <a:r>
              <a:rPr lang="en-US"/>
              <a:t>, </a:t>
            </a:r>
            <a:r>
              <a:rPr lang="en-US" b="1"/>
              <a:t>[</a:t>
            </a:r>
            <a:r>
              <a:rPr lang="en-US"/>
              <a:t>, </a:t>
            </a:r>
            <a:r>
              <a:rPr lang="en-US" b="1"/>
              <a:t>]</a:t>
            </a:r>
            <a:r>
              <a:rPr lang="en-US"/>
              <a:t>, </a:t>
            </a:r>
            <a:r>
              <a:rPr lang="en-US" b="1"/>
              <a:t>X</a:t>
            </a:r>
            <a:r>
              <a:rPr lang="en-US"/>
              <a:t>}</a:t>
            </a:r>
          </a:p>
          <a:p>
            <a:pPr defTabSz="465138"/>
            <a:r>
              <a:rPr lang="en-US"/>
              <a:t>Tiên đề s</a:t>
            </a:r>
            <a:r>
              <a:rPr lang="en-US" baseline="-25000"/>
              <a:t>0</a:t>
            </a:r>
            <a:r>
              <a:rPr lang="en-US"/>
              <a:t> = </a:t>
            </a:r>
            <a:r>
              <a:rPr lang="en-US" b="1"/>
              <a:t>X</a:t>
            </a:r>
          </a:p>
          <a:p>
            <a:pPr defTabSz="465138"/>
            <a:r>
              <a:rPr lang="en-US"/>
              <a:t>Tập luật sinh</a:t>
            </a:r>
          </a:p>
          <a:p>
            <a:pPr defTabSz="465138"/>
            <a:r>
              <a:rPr lang="en-US" b="1"/>
              <a:t>F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</a:t>
            </a:r>
            <a:r>
              <a:rPr lang="en-US" b="1"/>
              <a:t>FF</a:t>
            </a:r>
            <a:r>
              <a:rPr lang="en-US"/>
              <a:t/>
            </a:r>
            <a:br>
              <a:rPr lang="en-US"/>
            </a:br>
            <a:r>
              <a:rPr lang="en-US" b="1"/>
              <a:t>X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</a:t>
            </a:r>
            <a:r>
              <a:rPr lang="en-US" b="1"/>
              <a:t>F-[[X]+X]+F[+FX]-X</a:t>
            </a:r>
          </a:p>
          <a:p>
            <a:pPr defTabSz="465138"/>
            <a:r>
              <a:rPr lang="en-US">
                <a:sym typeface="Symbol" panose="05050102010706020507" pitchFamily="18" charset="2"/>
              </a:rPr>
              <a:t>d = 1</a:t>
            </a:r>
            <a:r>
              <a:rPr lang="en-US"/>
              <a:t/>
            </a:r>
            <a:br>
              <a:rPr lang="en-US"/>
            </a:br>
            <a:r>
              <a:rPr lang="en-US">
                <a:sym typeface="Symbol" panose="05050102010706020507" pitchFamily="18" charset="2"/>
              </a:rPr>
              <a:t></a:t>
            </a:r>
            <a:r>
              <a:rPr lang="en-US"/>
              <a:t> = 22.5 </a:t>
            </a:r>
          </a:p>
        </p:txBody>
      </p:sp>
      <p:pic>
        <p:nvPicPr>
          <p:cNvPr id="136196" name="Picture 4" descr="lsys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71575"/>
            <a:ext cx="2522538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28E7E8B1-AA76-4E97-807D-CB278FC11AB8}" type="slidenum">
              <a:rPr lang="en-US"/>
              <a:pPr/>
              <a:t>64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Tập ký hiệu {</a:t>
            </a:r>
            <a:r>
              <a:rPr lang="en-US" b="1"/>
              <a:t>F</a:t>
            </a:r>
            <a:r>
              <a:rPr lang="en-US"/>
              <a:t>, </a:t>
            </a:r>
            <a:r>
              <a:rPr lang="en-US" b="1"/>
              <a:t>+</a:t>
            </a:r>
            <a:r>
              <a:rPr lang="en-US"/>
              <a:t>, </a:t>
            </a:r>
            <a:r>
              <a:rPr lang="en-US" b="1"/>
              <a:t>-</a:t>
            </a:r>
            <a:r>
              <a:rPr lang="en-US"/>
              <a:t>}</a:t>
            </a:r>
          </a:p>
          <a:p>
            <a:r>
              <a:rPr lang="en-US"/>
              <a:t>Tiên đề s</a:t>
            </a:r>
            <a:r>
              <a:rPr lang="en-US" baseline="-25000"/>
              <a:t>0</a:t>
            </a:r>
            <a:r>
              <a:rPr lang="en-US"/>
              <a:t> = </a:t>
            </a:r>
            <a:r>
              <a:rPr lang="en-US" b="1"/>
              <a:t>F++F++F</a:t>
            </a:r>
          </a:p>
          <a:p>
            <a:r>
              <a:rPr lang="en-US"/>
              <a:t>Tập luật sinh </a:t>
            </a:r>
          </a:p>
          <a:p>
            <a:r>
              <a:rPr lang="en-US" b="1"/>
              <a:t>F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</a:t>
            </a:r>
            <a:r>
              <a:rPr lang="en-US" b="1"/>
              <a:t>F-F++F-F </a:t>
            </a:r>
            <a:r>
              <a:rPr lang="en-US"/>
              <a:t/>
            </a:r>
            <a:br>
              <a:rPr lang="en-US"/>
            </a:br>
            <a:r>
              <a:rPr lang="en-US">
                <a:sym typeface="Symbol" panose="05050102010706020507" pitchFamily="18" charset="2"/>
              </a:rPr>
              <a:t>d = 1.0</a:t>
            </a:r>
          </a:p>
          <a:p>
            <a:r>
              <a:rPr lang="en-US">
                <a:sym typeface="Symbol" panose="05050102010706020507" pitchFamily="18" charset="2"/>
              </a:rPr>
              <a:t></a:t>
            </a:r>
            <a:r>
              <a:rPr lang="en-US"/>
              <a:t> = 60.0</a:t>
            </a:r>
            <a:r>
              <a:rPr lang="en-US">
                <a:sym typeface="Symbol" panose="05050102010706020507" pitchFamily="18" charset="2"/>
              </a:rPr>
              <a:t></a:t>
            </a:r>
            <a:endParaRPr lang="en-US"/>
          </a:p>
        </p:txBody>
      </p:sp>
      <p:pic>
        <p:nvPicPr>
          <p:cNvPr id="87045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4341813" cy="43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Tập Mandelbrot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0B208FF-0650-421F-8B09-E72668D335DE}" type="slidenum">
              <a:rPr lang="en-US"/>
              <a:pPr/>
              <a:t>66</a:t>
            </a:fld>
            <a:endParaRPr lang="en-US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Định nghĩa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209800"/>
          </a:xfrm>
          <a:noFill/>
        </p:spPr>
        <p:txBody>
          <a:bodyPr>
            <a:spAutoFit/>
          </a:bodyPr>
          <a:lstStyle/>
          <a:p>
            <a:pPr defTabSz="465138"/>
            <a:r>
              <a:rPr lang="en-US"/>
              <a:t>Xét một </a:t>
            </a:r>
            <a:r>
              <a:rPr lang="en-US" b="1"/>
              <a:t>biểu thức phức</a:t>
            </a:r>
            <a:r>
              <a:rPr lang="en-US"/>
              <a:t> đệ qui</a:t>
            </a:r>
          </a:p>
          <a:p>
            <a:pPr defTabSz="465138"/>
            <a:r>
              <a:rPr lang="en-US"/>
              <a:t>	z</a:t>
            </a:r>
            <a:r>
              <a:rPr lang="en-US" baseline="-25000"/>
              <a:t>0</a:t>
            </a:r>
            <a:r>
              <a:rPr lang="en-US"/>
              <a:t> = 0 + 0i</a:t>
            </a:r>
          </a:p>
          <a:p>
            <a:pPr defTabSz="465138"/>
            <a:r>
              <a:rPr lang="en-US"/>
              <a:t>	z</a:t>
            </a:r>
            <a:r>
              <a:rPr lang="en-US" baseline="-25000"/>
              <a:t>n+1</a:t>
            </a:r>
            <a:r>
              <a:rPr lang="en-US"/>
              <a:t> = z</a:t>
            </a:r>
            <a:r>
              <a:rPr lang="en-US" baseline="-25000"/>
              <a:t>n</a:t>
            </a:r>
            <a:r>
              <a:rPr lang="en-US" baseline="30000"/>
              <a:t>2</a:t>
            </a:r>
            <a:r>
              <a:rPr lang="en-US"/>
              <a:t> + c</a:t>
            </a:r>
            <a:endParaRPr lang="en-US">
              <a:sym typeface="Symbol" panose="05050102010706020507" pitchFamily="18" charset="2"/>
            </a:endParaRPr>
          </a:p>
          <a:p>
            <a:pPr defTabSz="465138"/>
            <a:endParaRPr lang="en-US">
              <a:sym typeface="Symbol" panose="05050102010706020507" pitchFamily="18" charset="2"/>
            </a:endParaRPr>
          </a:p>
          <a:p>
            <a:pPr defTabSz="465138"/>
            <a:r>
              <a:rPr lang="en-US">
                <a:sym typeface="Symbol" panose="05050102010706020507" pitchFamily="18" charset="2"/>
              </a:rPr>
              <a:t>Tập Mandelbrot = {c | với dãy {z</a:t>
            </a:r>
            <a:r>
              <a:rPr lang="en-US" baseline="-25000">
                <a:sym typeface="Symbol" panose="05050102010706020507" pitchFamily="18" charset="2"/>
              </a:rPr>
              <a:t>n</a:t>
            </a:r>
            <a:r>
              <a:rPr lang="en-US">
                <a:sym typeface="Symbol" panose="05050102010706020507" pitchFamily="18" charset="2"/>
              </a:rPr>
              <a:t>} không tiến ra vô cực}</a:t>
            </a:r>
          </a:p>
        </p:txBody>
      </p:sp>
      <p:sp>
        <p:nvSpPr>
          <p:cNvPr id="90116" name="AutoShape 4"/>
          <p:cNvSpPr>
            <a:spLocks/>
          </p:cNvSpPr>
          <p:nvPr/>
        </p:nvSpPr>
        <p:spPr bwMode="auto">
          <a:xfrm>
            <a:off x="701675" y="1647825"/>
            <a:ext cx="152400" cy="682625"/>
          </a:xfrm>
          <a:prstGeom prst="leftBrace">
            <a:avLst>
              <a:gd name="adj1" fmla="val 373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Line 5"/>
          <p:cNvSpPr>
            <a:spLocks noChangeShapeType="1"/>
          </p:cNvSpPr>
          <p:nvPr/>
        </p:nvSpPr>
        <p:spPr bwMode="auto">
          <a:xfrm>
            <a:off x="1262063" y="4779963"/>
            <a:ext cx="281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 flipV="1">
            <a:off x="2613025" y="3414713"/>
            <a:ext cx="0" cy="28305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128" name="Freeform 16"/>
          <p:cNvSpPr>
            <a:spLocks/>
          </p:cNvSpPr>
          <p:nvPr/>
        </p:nvSpPr>
        <p:spPr bwMode="auto">
          <a:xfrm>
            <a:off x="3187700" y="3902075"/>
            <a:ext cx="512763" cy="190500"/>
          </a:xfrm>
          <a:custGeom>
            <a:avLst/>
            <a:gdLst>
              <a:gd name="T0" fmla="*/ 121 w 121"/>
              <a:gd name="T1" fmla="*/ 45 h 45"/>
              <a:gd name="T2" fmla="*/ 0 w 121"/>
              <a:gd name="T3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1" h="45">
                <a:moveTo>
                  <a:pt x="121" y="45"/>
                </a:moveTo>
                <a:cubicBezTo>
                  <a:pt x="84" y="15"/>
                  <a:pt x="38" y="0"/>
                  <a:pt x="0" y="44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9" name="Freeform 17"/>
          <p:cNvSpPr>
            <a:spLocks/>
          </p:cNvSpPr>
          <p:nvPr/>
        </p:nvSpPr>
        <p:spPr bwMode="auto">
          <a:xfrm>
            <a:off x="3700463" y="4092575"/>
            <a:ext cx="322262" cy="723900"/>
          </a:xfrm>
          <a:custGeom>
            <a:avLst/>
            <a:gdLst>
              <a:gd name="T0" fmla="*/ 25 w 76"/>
              <a:gd name="T1" fmla="*/ 171 h 171"/>
              <a:gd name="T2" fmla="*/ 0 w 76"/>
              <a:gd name="T3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6" h="171">
                <a:moveTo>
                  <a:pt x="25" y="171"/>
                </a:moveTo>
                <a:cubicBezTo>
                  <a:pt x="76" y="127"/>
                  <a:pt x="46" y="38"/>
                  <a:pt x="0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0" name="Freeform 18"/>
          <p:cNvSpPr>
            <a:spLocks/>
          </p:cNvSpPr>
          <p:nvPr/>
        </p:nvSpPr>
        <p:spPr bwMode="auto">
          <a:xfrm>
            <a:off x="2628900" y="4803775"/>
            <a:ext cx="1177925" cy="284163"/>
          </a:xfrm>
          <a:custGeom>
            <a:avLst/>
            <a:gdLst>
              <a:gd name="T0" fmla="*/ 0 w 278"/>
              <a:gd name="T1" fmla="*/ 0 h 67"/>
              <a:gd name="T2" fmla="*/ 278 w 278"/>
              <a:gd name="T3" fmla="*/ 3 h 6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8" h="67">
                <a:moveTo>
                  <a:pt x="0" y="0"/>
                </a:moveTo>
                <a:cubicBezTo>
                  <a:pt x="94" y="62"/>
                  <a:pt x="203" y="67"/>
                  <a:pt x="278" y="3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1" name="Oval 19"/>
          <p:cNvSpPr>
            <a:spLocks noChangeArrowheads="1"/>
          </p:cNvSpPr>
          <p:nvPr/>
        </p:nvSpPr>
        <p:spPr bwMode="auto">
          <a:xfrm>
            <a:off x="2581275" y="474662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32" name="Oval 20"/>
          <p:cNvSpPr>
            <a:spLocks noChangeArrowheads="1"/>
          </p:cNvSpPr>
          <p:nvPr/>
        </p:nvSpPr>
        <p:spPr bwMode="auto">
          <a:xfrm>
            <a:off x="3775075" y="478472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33" name="Oval 21"/>
          <p:cNvSpPr>
            <a:spLocks noChangeArrowheads="1"/>
          </p:cNvSpPr>
          <p:nvPr/>
        </p:nvSpPr>
        <p:spPr bwMode="auto">
          <a:xfrm>
            <a:off x="3668713" y="406082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34" name="Oval 22"/>
          <p:cNvSpPr>
            <a:spLocks noChangeArrowheads="1"/>
          </p:cNvSpPr>
          <p:nvPr/>
        </p:nvSpPr>
        <p:spPr bwMode="auto">
          <a:xfrm>
            <a:off x="3155950" y="406082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35" name="Line 23"/>
          <p:cNvSpPr>
            <a:spLocks noChangeShapeType="1"/>
          </p:cNvSpPr>
          <p:nvPr/>
        </p:nvSpPr>
        <p:spPr bwMode="auto">
          <a:xfrm>
            <a:off x="5122863" y="4779963"/>
            <a:ext cx="2816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136" name="Line 24"/>
          <p:cNvSpPr>
            <a:spLocks noChangeShapeType="1"/>
          </p:cNvSpPr>
          <p:nvPr/>
        </p:nvSpPr>
        <p:spPr bwMode="auto">
          <a:xfrm flipV="1">
            <a:off x="6473825" y="3414713"/>
            <a:ext cx="0" cy="28305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0137" name="Text Box 25"/>
          <p:cNvSpPr txBox="1">
            <a:spLocks noChangeArrowheads="1"/>
          </p:cNvSpPr>
          <p:nvPr/>
        </p:nvSpPr>
        <p:spPr bwMode="auto">
          <a:xfrm>
            <a:off x="2349500" y="4786313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0</a:t>
            </a:r>
            <a:endParaRPr lang="en-US" sz="2000"/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3846513" y="4791075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3722688" y="3756025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2936875" y="3736975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3</a:t>
            </a:r>
            <a:endParaRPr lang="en-US" sz="2000"/>
          </a:p>
        </p:txBody>
      </p:sp>
      <p:sp>
        <p:nvSpPr>
          <p:cNvPr id="90147" name="Freeform 35"/>
          <p:cNvSpPr>
            <a:spLocks/>
          </p:cNvSpPr>
          <p:nvPr/>
        </p:nvSpPr>
        <p:spPr bwMode="auto">
          <a:xfrm>
            <a:off x="7897813" y="4098925"/>
            <a:ext cx="246062" cy="638175"/>
          </a:xfrm>
          <a:custGeom>
            <a:avLst/>
            <a:gdLst>
              <a:gd name="T0" fmla="*/ 0 w 74"/>
              <a:gd name="T1" fmla="*/ 192 h 192"/>
              <a:gd name="T2" fmla="*/ 74 w 74"/>
              <a:gd name="T3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4" h="192">
                <a:moveTo>
                  <a:pt x="0" y="192"/>
                </a:moveTo>
                <a:cubicBezTo>
                  <a:pt x="33" y="147"/>
                  <a:pt x="54" y="94"/>
                  <a:pt x="74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8" name="Freeform 36"/>
          <p:cNvSpPr>
            <a:spLocks/>
          </p:cNvSpPr>
          <p:nvPr/>
        </p:nvSpPr>
        <p:spPr bwMode="auto">
          <a:xfrm>
            <a:off x="7462838" y="4737100"/>
            <a:ext cx="434975" cy="277813"/>
          </a:xfrm>
          <a:custGeom>
            <a:avLst/>
            <a:gdLst>
              <a:gd name="T0" fmla="*/ 0 w 131"/>
              <a:gd name="T1" fmla="*/ 84 h 84"/>
              <a:gd name="T2" fmla="*/ 131 w 131"/>
              <a:gd name="T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1" h="84">
                <a:moveTo>
                  <a:pt x="0" y="84"/>
                </a:moveTo>
                <a:cubicBezTo>
                  <a:pt x="52" y="67"/>
                  <a:pt x="98" y="44"/>
                  <a:pt x="131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9" name="Freeform 37"/>
          <p:cNvSpPr>
            <a:spLocks/>
          </p:cNvSpPr>
          <p:nvPr/>
        </p:nvSpPr>
        <p:spPr bwMode="auto">
          <a:xfrm>
            <a:off x="6942138" y="5014913"/>
            <a:ext cx="520700" cy="63500"/>
          </a:xfrm>
          <a:custGeom>
            <a:avLst/>
            <a:gdLst>
              <a:gd name="T0" fmla="*/ 0 w 157"/>
              <a:gd name="T1" fmla="*/ 10 h 19"/>
              <a:gd name="T2" fmla="*/ 157 w 157"/>
              <a:gd name="T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7" h="19">
                <a:moveTo>
                  <a:pt x="0" y="10"/>
                </a:moveTo>
                <a:cubicBezTo>
                  <a:pt x="61" y="19"/>
                  <a:pt x="105" y="18"/>
                  <a:pt x="157" y="0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50" name="Freeform 38"/>
          <p:cNvSpPr>
            <a:spLocks/>
          </p:cNvSpPr>
          <p:nvPr/>
        </p:nvSpPr>
        <p:spPr bwMode="auto">
          <a:xfrm>
            <a:off x="6477000" y="4783138"/>
            <a:ext cx="465138" cy="265112"/>
          </a:xfrm>
          <a:custGeom>
            <a:avLst/>
            <a:gdLst>
              <a:gd name="T0" fmla="*/ 0 w 140"/>
              <a:gd name="T1" fmla="*/ 0 h 80"/>
              <a:gd name="T2" fmla="*/ 140 w 140"/>
              <a:gd name="T3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40" h="80">
                <a:moveTo>
                  <a:pt x="0" y="0"/>
                </a:moveTo>
                <a:cubicBezTo>
                  <a:pt x="37" y="41"/>
                  <a:pt x="78" y="70"/>
                  <a:pt x="140" y="80"/>
                </a:cubicBez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51" name="Oval 39"/>
          <p:cNvSpPr>
            <a:spLocks noChangeArrowheads="1"/>
          </p:cNvSpPr>
          <p:nvPr/>
        </p:nvSpPr>
        <p:spPr bwMode="auto">
          <a:xfrm>
            <a:off x="6445250" y="474027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52" name="Oval 40"/>
          <p:cNvSpPr>
            <a:spLocks noChangeArrowheads="1"/>
          </p:cNvSpPr>
          <p:nvPr/>
        </p:nvSpPr>
        <p:spPr bwMode="auto">
          <a:xfrm>
            <a:off x="6910388" y="5014913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53" name="Oval 41"/>
          <p:cNvSpPr>
            <a:spLocks noChangeArrowheads="1"/>
          </p:cNvSpPr>
          <p:nvPr/>
        </p:nvSpPr>
        <p:spPr bwMode="auto">
          <a:xfrm>
            <a:off x="7431088" y="4983163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54" name="Oval 42"/>
          <p:cNvSpPr>
            <a:spLocks noChangeArrowheads="1"/>
          </p:cNvSpPr>
          <p:nvPr/>
        </p:nvSpPr>
        <p:spPr bwMode="auto">
          <a:xfrm>
            <a:off x="7866063" y="4705350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55" name="Oval 43"/>
          <p:cNvSpPr>
            <a:spLocks noChangeArrowheads="1"/>
          </p:cNvSpPr>
          <p:nvPr/>
        </p:nvSpPr>
        <p:spPr bwMode="auto">
          <a:xfrm>
            <a:off x="8112125" y="4067175"/>
            <a:ext cx="63500" cy="63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56" name="Text Box 44"/>
          <p:cNvSpPr txBox="1">
            <a:spLocks noChangeArrowheads="1"/>
          </p:cNvSpPr>
          <p:nvPr/>
        </p:nvSpPr>
        <p:spPr bwMode="auto">
          <a:xfrm>
            <a:off x="6213475" y="4786313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0</a:t>
            </a:r>
            <a:endParaRPr lang="en-US" sz="2000"/>
          </a:p>
        </p:txBody>
      </p:sp>
      <p:sp>
        <p:nvSpPr>
          <p:cNvPr id="90157" name="Text Box 45"/>
          <p:cNvSpPr txBox="1">
            <a:spLocks noChangeArrowheads="1"/>
          </p:cNvSpPr>
          <p:nvPr/>
        </p:nvSpPr>
        <p:spPr bwMode="auto">
          <a:xfrm>
            <a:off x="6826250" y="5095875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1</a:t>
            </a:r>
            <a:endParaRPr lang="en-US" sz="2000"/>
          </a:p>
        </p:txBody>
      </p:sp>
      <p:sp>
        <p:nvSpPr>
          <p:cNvPr id="90158" name="Text Box 46"/>
          <p:cNvSpPr txBox="1">
            <a:spLocks noChangeArrowheads="1"/>
          </p:cNvSpPr>
          <p:nvPr/>
        </p:nvSpPr>
        <p:spPr bwMode="auto">
          <a:xfrm>
            <a:off x="7378700" y="5053013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2</a:t>
            </a:r>
            <a:endParaRPr lang="en-US" sz="2000"/>
          </a:p>
        </p:txBody>
      </p:sp>
      <p:sp>
        <p:nvSpPr>
          <p:cNvPr id="90159" name="Text Box 47"/>
          <p:cNvSpPr txBox="1">
            <a:spLocks noChangeArrowheads="1"/>
          </p:cNvSpPr>
          <p:nvPr/>
        </p:nvSpPr>
        <p:spPr bwMode="auto">
          <a:xfrm>
            <a:off x="7989888" y="4576763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3</a:t>
            </a:r>
            <a:endParaRPr lang="en-US" sz="2000"/>
          </a:p>
        </p:txBody>
      </p:sp>
      <p:sp>
        <p:nvSpPr>
          <p:cNvPr id="90160" name="Text Box 48"/>
          <p:cNvSpPr txBox="1">
            <a:spLocks noChangeArrowheads="1"/>
          </p:cNvSpPr>
          <p:nvPr/>
        </p:nvSpPr>
        <p:spPr bwMode="auto">
          <a:xfrm>
            <a:off x="8226425" y="3927475"/>
            <a:ext cx="219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000"/>
              <a:t>z</a:t>
            </a:r>
            <a:r>
              <a:rPr lang="en-US" sz="2000" baseline="-25000"/>
              <a:t>4</a:t>
            </a:r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5126F5F-A098-413E-B4BC-635387B0FDE9}" type="slidenum">
              <a:rPr lang="en-US"/>
              <a:pPr/>
              <a:t>67</a:t>
            </a:fld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Tính chất về sự hội tụ của dãy {z</a:t>
            </a:r>
            <a:r>
              <a:rPr lang="en-US" baseline="-25000"/>
              <a:t>n</a:t>
            </a:r>
            <a:r>
              <a:rPr lang="en-US"/>
              <a:t>}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83185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/>
              <a:t>Nếu</a:t>
            </a:r>
            <a:r>
              <a:rPr lang="en-US"/>
              <a:t> tồn tại k </a:t>
            </a:r>
            <a:r>
              <a:rPr lang="en-US">
                <a:sym typeface="Symbol" panose="05050102010706020507" pitchFamily="18" charset="2"/>
              </a:rPr>
              <a:t> N sao cho module(z</a:t>
            </a:r>
            <a:r>
              <a:rPr lang="en-US" baseline="-25000">
                <a:sym typeface="Symbol" panose="05050102010706020507" pitchFamily="18" charset="2"/>
              </a:rPr>
              <a:t>k</a:t>
            </a:r>
            <a:r>
              <a:rPr lang="en-US">
                <a:sym typeface="Symbol" panose="05050102010706020507" pitchFamily="18" charset="2"/>
              </a:rPr>
              <a:t>) &gt; 2 </a:t>
            </a:r>
            <a:r>
              <a:rPr lang="en-US" b="1">
                <a:sym typeface="Symbol" panose="05050102010706020507" pitchFamily="18" charset="2"/>
              </a:rPr>
              <a:t>thì</a:t>
            </a:r>
            <a:r>
              <a:rPr lang="en-US">
                <a:sym typeface="Symbol" panose="05050102010706020507" pitchFamily="18" charset="2"/>
              </a:rPr>
              <a:t> dãy {z</a:t>
            </a:r>
            <a:r>
              <a:rPr lang="en-US" baseline="-25000">
                <a:sym typeface="Symbol" panose="05050102010706020507" pitchFamily="18" charset="2"/>
              </a:rPr>
              <a:t>n</a:t>
            </a:r>
            <a:r>
              <a:rPr lang="en-US">
                <a:sym typeface="Symbol" panose="05050102010706020507" pitchFamily="18" charset="2"/>
              </a:rPr>
              <a:t>} tiến ra vô cực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81DDC2EF-361F-4E21-8E93-A9C355D3E5D7}" type="slidenum">
              <a:rPr lang="en-US"/>
              <a:pPr/>
              <a:t>68</a:t>
            </a:fld>
            <a:endParaRPr 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vẽ tập Mandelbrot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defTabSz="465138"/>
            <a:r>
              <a:rPr lang="en-US" b="1"/>
              <a:t>bước 1</a:t>
            </a:r>
          </a:p>
          <a:p>
            <a:pPr algn="just" defTabSz="465138"/>
            <a:r>
              <a:rPr lang="en-US"/>
              <a:t>	Ánh xạ các điểm sáng (x, y) trên màn hình với số thực </a:t>
            </a:r>
          </a:p>
          <a:p>
            <a:pPr algn="just" defTabSz="465138"/>
            <a:r>
              <a:rPr lang="en-US"/>
              <a:t>		c = x’ + y’i.</a:t>
            </a:r>
          </a:p>
          <a:p>
            <a:pPr algn="just" defTabSz="465138"/>
            <a:r>
              <a:rPr lang="en-US" b="1"/>
              <a:t>bước 2</a:t>
            </a:r>
          </a:p>
          <a:p>
            <a:pPr algn="just" defTabSz="465138"/>
            <a:r>
              <a:rPr lang="en-US"/>
              <a:t>	Kiểm tra sự hội tụ  của {z</a:t>
            </a:r>
            <a:r>
              <a:rPr lang="en-US" baseline="-25000"/>
              <a:t>n</a:t>
            </a:r>
            <a:r>
              <a:rPr lang="en-US"/>
              <a:t>}</a:t>
            </a:r>
          </a:p>
          <a:p>
            <a:pPr algn="just" defTabSz="465138"/>
            <a:r>
              <a:rPr lang="en-US"/>
              <a:t>	</a:t>
            </a:r>
            <a:r>
              <a:rPr lang="en-US" b="1"/>
              <a:t>Nếu</a:t>
            </a:r>
            <a:r>
              <a:rPr lang="en-US"/>
              <a:t> c làm cho {z</a:t>
            </a:r>
            <a:r>
              <a:rPr lang="en-US" baseline="-25000"/>
              <a:t>n</a:t>
            </a:r>
            <a:r>
              <a:rPr lang="en-US"/>
              <a:t>} không tiến ra vô cực </a:t>
            </a:r>
            <a:r>
              <a:rPr lang="en-US" b="1"/>
              <a:t>thì</a:t>
            </a:r>
            <a:r>
              <a:rPr lang="en-US"/>
              <a:t> </a:t>
            </a:r>
          </a:p>
          <a:p>
            <a:pPr algn="just" defTabSz="465138"/>
            <a:r>
              <a:rPr lang="en-US"/>
              <a:t>		Tô điểm sáng (x, y) với màu đen</a:t>
            </a:r>
          </a:p>
          <a:p>
            <a:pPr algn="just" defTabSz="465138"/>
            <a:r>
              <a:rPr lang="en-US"/>
              <a:t>	</a:t>
            </a:r>
            <a:r>
              <a:rPr lang="en-US" b="1"/>
              <a:t>Nếu</a:t>
            </a:r>
            <a:r>
              <a:rPr lang="en-US"/>
              <a:t> c làm cho {z</a:t>
            </a:r>
            <a:r>
              <a:rPr lang="en-US" baseline="-25000"/>
              <a:t>n</a:t>
            </a:r>
            <a:r>
              <a:rPr lang="en-US"/>
              <a:t>} tiến ra vô cực </a:t>
            </a:r>
            <a:r>
              <a:rPr lang="en-US" b="1"/>
              <a:t>thì</a:t>
            </a:r>
          </a:p>
          <a:p>
            <a:pPr algn="just" defTabSz="465138"/>
            <a:r>
              <a:rPr lang="en-US"/>
              <a:t>		Không tô điểm sáng (x,y)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7AF99513-D21E-4D7E-9DBC-157FE168877A}" type="slidenum">
              <a:rPr lang="en-US"/>
              <a:pPr/>
              <a:t>69</a:t>
            </a:fld>
            <a:endParaRPr lang="en-US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Kiểm tra sự hội tụ</a:t>
            </a:r>
          </a:p>
        </p:txBody>
      </p:sp>
      <p:sp>
        <p:nvSpPr>
          <p:cNvPr id="165918" name="Rectangle 3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465138"/>
            <a:r>
              <a:rPr lang="en-US" b="1"/>
              <a:t>bước 1 </a:t>
            </a:r>
          </a:p>
          <a:p>
            <a:pPr defTabSz="465138"/>
            <a:r>
              <a:rPr lang="en-US"/>
              <a:t>	z = 0</a:t>
            </a:r>
          </a:p>
          <a:p>
            <a:pPr defTabSz="465138"/>
            <a:r>
              <a:rPr lang="en-US" b="1"/>
              <a:t>bước 2</a:t>
            </a:r>
          </a:p>
          <a:p>
            <a:pPr defTabSz="465138"/>
            <a:r>
              <a:rPr lang="en-US"/>
              <a:t>	</a:t>
            </a:r>
            <a:r>
              <a:rPr lang="en-US" b="1"/>
              <a:t>Lặp</a:t>
            </a:r>
            <a:r>
              <a:rPr lang="en-US"/>
              <a:t> </a:t>
            </a:r>
            <a:r>
              <a:rPr lang="en-US" i="1"/>
              <a:t>số lần lặp</a:t>
            </a:r>
            <a:r>
              <a:rPr lang="en-US"/>
              <a:t> &lt; N</a:t>
            </a:r>
          </a:p>
          <a:p>
            <a:pPr defTabSz="465138"/>
            <a:r>
              <a:rPr lang="en-US"/>
              <a:t>		z = z</a:t>
            </a:r>
            <a:r>
              <a:rPr lang="en-US" baseline="30000"/>
              <a:t>2</a:t>
            </a:r>
            <a:r>
              <a:rPr lang="en-US"/>
              <a:t> + c</a:t>
            </a:r>
          </a:p>
          <a:p>
            <a:pPr defTabSz="465138"/>
            <a:r>
              <a:rPr lang="en-US"/>
              <a:t>		</a:t>
            </a:r>
            <a:r>
              <a:rPr lang="en-US" b="1"/>
              <a:t>Nếu</a:t>
            </a:r>
            <a:r>
              <a:rPr lang="en-US"/>
              <a:t> module(z) &gt; 2</a:t>
            </a:r>
          </a:p>
          <a:p>
            <a:pPr defTabSz="465138"/>
            <a:r>
              <a:rPr lang="en-US"/>
              <a:t>			</a:t>
            </a:r>
            <a:r>
              <a:rPr lang="en-US">
                <a:solidFill>
                  <a:srgbClr val="FF0000"/>
                </a:solidFill>
              </a:rPr>
              <a:t>z tiến ra vô cực</a:t>
            </a:r>
          </a:p>
          <a:p>
            <a:pPr defTabSz="465138"/>
            <a:r>
              <a:rPr lang="en-US"/>
              <a:t>			kết thúc lặp</a:t>
            </a:r>
          </a:p>
          <a:p>
            <a:pPr defTabSz="465138"/>
            <a:r>
              <a:rPr lang="en-US"/>
              <a:t>		</a:t>
            </a:r>
            <a:r>
              <a:rPr lang="en-US" b="1"/>
              <a:t>Ngược lại</a:t>
            </a:r>
          </a:p>
          <a:p>
            <a:pPr defTabSz="465138"/>
            <a:r>
              <a:rPr lang="en-US"/>
              <a:t>			tiếp tục lặp</a:t>
            </a:r>
          </a:p>
          <a:p>
            <a:pPr defTabSz="465138"/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z không tiến ra vô cực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E68B0355-2F6B-4800-9A69-041C2F75DBF7}" type="slidenum">
              <a:rPr lang="en-US"/>
              <a:pPr/>
              <a:t>7</a:t>
            </a:fld>
            <a:endParaRPr 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Tạo ảnh</a:t>
            </a:r>
          </a:p>
        </p:txBody>
      </p:sp>
      <p:pic>
        <p:nvPicPr>
          <p:cNvPr id="137221" name="Picture 5" descr="Fractal-SummerSolt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143000"/>
            <a:ext cx="7797800" cy="520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30550BC7-D8DC-4D9E-82CB-8DFD4C405D13}" type="slidenum">
              <a:rPr lang="en-US"/>
              <a:pPr/>
              <a:t>70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Hình ảnh tập Mandelbrot</a:t>
            </a:r>
          </a:p>
        </p:txBody>
      </p:sp>
      <p:pic>
        <p:nvPicPr>
          <p:cNvPr id="112651" name="Picture 11" descr="mand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43050"/>
            <a:ext cx="5715000" cy="47625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5" name="Line 5"/>
          <p:cNvSpPr>
            <a:spLocks noChangeShapeType="1"/>
          </p:cNvSpPr>
          <p:nvPr/>
        </p:nvSpPr>
        <p:spPr bwMode="auto">
          <a:xfrm>
            <a:off x="1539875" y="3929063"/>
            <a:ext cx="605948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 flipV="1">
            <a:off x="4572000" y="1408113"/>
            <a:ext cx="0" cy="50879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1881188" y="3895725"/>
            <a:ext cx="0" cy="619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>
            <a:off x="7262813" y="3895725"/>
            <a:ext cx="0" cy="619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E99FFDE6-6B20-4984-BCE2-9748BE32DB0E}" type="slidenum">
              <a:rPr lang="en-US"/>
              <a:pPr/>
              <a:t>8</a:t>
            </a:fld>
            <a:endParaRPr lang="en-US"/>
          </a:p>
        </p:txBody>
      </p:sp>
      <p:grpSp>
        <p:nvGrpSpPr>
          <p:cNvPr id="43032" name="Group 24"/>
          <p:cNvGrpSpPr>
            <a:grpSpLocks/>
          </p:cNvGrpSpPr>
          <p:nvPr/>
        </p:nvGrpSpPr>
        <p:grpSpPr bwMode="auto">
          <a:xfrm>
            <a:off x="3856038" y="4289425"/>
            <a:ext cx="1409700" cy="1550988"/>
            <a:chOff x="2429" y="2702"/>
            <a:chExt cx="888" cy="977"/>
          </a:xfrm>
        </p:grpSpPr>
        <p:sp>
          <p:nvSpPr>
            <p:cNvPr id="43014" name="Line 6"/>
            <p:cNvSpPr>
              <a:spLocks noChangeShapeType="1"/>
            </p:cNvSpPr>
            <p:nvPr/>
          </p:nvSpPr>
          <p:spPr bwMode="auto">
            <a:xfrm flipV="1">
              <a:off x="2429" y="2909"/>
              <a:ext cx="444" cy="7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>
              <a:off x="2873" y="2909"/>
              <a:ext cx="444" cy="7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3" name="Oval 15"/>
            <p:cNvSpPr>
              <a:spLocks noChangeArrowheads="1"/>
            </p:cNvSpPr>
            <p:nvPr/>
          </p:nvSpPr>
          <p:spPr bwMode="auto">
            <a:xfrm>
              <a:off x="2858" y="2894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Text Box 23"/>
            <p:cNvSpPr txBox="1">
              <a:spLocks noChangeArrowheads="1"/>
            </p:cNvSpPr>
            <p:nvPr/>
          </p:nvSpPr>
          <p:spPr bwMode="auto">
            <a:xfrm>
              <a:off x="2816" y="2702"/>
              <a:ext cx="11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E</a:t>
              </a:r>
            </a:p>
          </p:txBody>
        </p:sp>
      </p:grp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Đường cong Van Kock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066800"/>
            <a:ext cx="8316912" cy="2952750"/>
          </a:xfrm>
          <a:noFill/>
        </p:spPr>
        <p:txBody>
          <a:bodyPr>
            <a:spAutoFit/>
          </a:bodyPr>
          <a:lstStyle/>
          <a:p>
            <a:pPr marL="457200" indent="-457200" defTabSz="457200"/>
            <a:r>
              <a:rPr lang="en-US" sz="2000" b="1"/>
              <a:t>Step 1</a:t>
            </a:r>
            <a:r>
              <a:rPr lang="en-US" sz="2000" i="1"/>
              <a:t> (tập gốc)</a:t>
            </a:r>
          </a:p>
          <a:p>
            <a:pPr marL="457200" indent="-457200" defTabSz="457200"/>
            <a:r>
              <a:rPr lang="en-US" sz="2000"/>
              <a:t>Lấy một đoạn thẳng AB.</a:t>
            </a:r>
          </a:p>
          <a:p>
            <a:pPr marL="457200" indent="-457200" defTabSz="457200"/>
            <a:r>
              <a:rPr lang="en-US" sz="2000" b="1"/>
              <a:t>Step 2</a:t>
            </a:r>
            <a:r>
              <a:rPr lang="en-US" sz="2000" i="1"/>
              <a:t> (quy tắc sinh)</a:t>
            </a:r>
          </a:p>
          <a:p>
            <a:pPr marL="457200" indent="-457200" defTabSz="457200">
              <a:buFontTx/>
              <a:buAutoNum type="arabicPeriod"/>
            </a:pPr>
            <a:r>
              <a:rPr lang="en-US" sz="2000"/>
              <a:t>Chia AB ra làm 3 phần bằng nhau {AC, CD, DB}.</a:t>
            </a:r>
          </a:p>
          <a:p>
            <a:pPr marL="457200" indent="-457200" defTabSz="457200">
              <a:buFontTx/>
              <a:buAutoNum type="arabicPeriod"/>
            </a:pPr>
            <a:r>
              <a:rPr lang="en-US" sz="2000"/>
              <a:t>Bỏ đoạn thẳng CD.</a:t>
            </a:r>
          </a:p>
          <a:p>
            <a:pPr marL="457200" indent="-457200" defTabSz="457200">
              <a:buFontTx/>
              <a:buAutoNum type="arabicPeriod"/>
            </a:pPr>
            <a:r>
              <a:rPr lang="en-US" sz="2000"/>
              <a:t>Thêm hai đoạn thẳng CE, ED.</a:t>
            </a:r>
          </a:p>
          <a:p>
            <a:pPr marL="457200" indent="-457200" defTabSz="457200"/>
            <a:r>
              <a:rPr lang="en-US" sz="2000" b="1"/>
              <a:t>Step 3</a:t>
            </a:r>
          </a:p>
          <a:p>
            <a:pPr marL="457200" indent="-457200" defTabSz="457200"/>
            <a:r>
              <a:rPr lang="en-US" sz="2000"/>
              <a:t>Lặp lại </a:t>
            </a:r>
            <a:r>
              <a:rPr lang="en-US" sz="2000" b="1"/>
              <a:t>Step 2</a:t>
            </a:r>
            <a:r>
              <a:rPr lang="en-US" sz="2000"/>
              <a:t> cho cho các đoạn thẳng.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856038" y="5842000"/>
            <a:ext cx="14097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2444750" y="5840413"/>
            <a:ext cx="1411288" cy="15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265738" y="5840413"/>
            <a:ext cx="1411287" cy="15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Oval 11"/>
          <p:cNvSpPr>
            <a:spLocks noChangeArrowheads="1"/>
          </p:cNvSpPr>
          <p:nvPr/>
        </p:nvSpPr>
        <p:spPr bwMode="auto">
          <a:xfrm>
            <a:off x="2420938" y="5816600"/>
            <a:ext cx="46037" cy="460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6653213" y="5816600"/>
            <a:ext cx="46037" cy="460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2341563" y="5878513"/>
            <a:ext cx="180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b="1">
                <a:latin typeface="VNI-Helve" pitchFamily="2" charset="0"/>
              </a:rPr>
              <a:t>A</a:t>
            </a:r>
          </a:p>
        </p:txBody>
      </p:sp>
      <p:grpSp>
        <p:nvGrpSpPr>
          <p:cNvPr id="43033" name="Group 25"/>
          <p:cNvGrpSpPr>
            <a:grpSpLocks/>
          </p:cNvGrpSpPr>
          <p:nvPr/>
        </p:nvGrpSpPr>
        <p:grpSpPr bwMode="auto">
          <a:xfrm>
            <a:off x="3759200" y="5818188"/>
            <a:ext cx="1604963" cy="365125"/>
            <a:chOff x="2368" y="3665"/>
            <a:chExt cx="1011" cy="230"/>
          </a:xfrm>
        </p:grpSpPr>
        <p:sp>
          <p:nvSpPr>
            <p:cNvPr id="43020" name="Oval 12"/>
            <p:cNvSpPr>
              <a:spLocks noChangeArrowheads="1"/>
            </p:cNvSpPr>
            <p:nvPr/>
          </p:nvSpPr>
          <p:spPr bwMode="auto">
            <a:xfrm>
              <a:off x="2414" y="3665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1" name="Oval 13"/>
            <p:cNvSpPr>
              <a:spLocks noChangeArrowheads="1"/>
            </p:cNvSpPr>
            <p:nvPr/>
          </p:nvSpPr>
          <p:spPr bwMode="auto">
            <a:xfrm>
              <a:off x="3302" y="3665"/>
              <a:ext cx="29" cy="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Text Box 18"/>
            <p:cNvSpPr txBox="1">
              <a:spLocks noChangeArrowheads="1"/>
            </p:cNvSpPr>
            <p:nvPr/>
          </p:nvSpPr>
          <p:spPr bwMode="auto">
            <a:xfrm>
              <a:off x="2368" y="3703"/>
              <a:ext cx="12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C</a:t>
              </a:r>
            </a:p>
          </p:txBody>
        </p:sp>
        <p:sp>
          <p:nvSpPr>
            <p:cNvPr id="43027" name="Text Box 19"/>
            <p:cNvSpPr txBox="1">
              <a:spLocks noChangeArrowheads="1"/>
            </p:cNvSpPr>
            <p:nvPr/>
          </p:nvSpPr>
          <p:spPr bwMode="auto">
            <a:xfrm>
              <a:off x="3256" y="3703"/>
              <a:ext cx="12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b="1">
                  <a:latin typeface="VNI-Helve" pitchFamily="2" charset="0"/>
                </a:rPr>
                <a:t>D</a:t>
              </a:r>
            </a:p>
          </p:txBody>
        </p:sp>
      </p:grp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6581775" y="5876925"/>
            <a:ext cx="192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b="1">
                <a:latin typeface="VNI-Helve" pitchFamily="2" charset="0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Trang </a:t>
            </a:r>
            <a:fld id="{9B38A489-9F90-482D-BB00-C37E97020C38}" type="slidenum">
              <a:rPr lang="en-US"/>
              <a:pPr/>
              <a:t>9</a:t>
            </a:fld>
            <a:endParaRPr lang="en-US"/>
          </a:p>
        </p:txBody>
      </p:sp>
      <p:sp>
        <p:nvSpPr>
          <p:cNvPr id="27664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Đường cong Van Kock</a:t>
            </a:r>
          </a:p>
        </p:txBody>
      </p:sp>
      <p:sp>
        <p:nvSpPr>
          <p:cNvPr id="27696" name="Rectangle 4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Kết quả</a:t>
            </a:r>
          </a:p>
        </p:txBody>
      </p:sp>
      <p:grpSp>
        <p:nvGrpSpPr>
          <p:cNvPr id="27690" name="Group 42"/>
          <p:cNvGrpSpPr>
            <a:grpSpLocks/>
          </p:cNvGrpSpPr>
          <p:nvPr/>
        </p:nvGrpSpPr>
        <p:grpSpPr bwMode="auto">
          <a:xfrm>
            <a:off x="1878013" y="3090863"/>
            <a:ext cx="4232275" cy="1223962"/>
            <a:chOff x="1647" y="2831"/>
            <a:chExt cx="2666" cy="771"/>
          </a:xfrm>
        </p:grpSpPr>
        <p:sp>
          <p:nvSpPr>
            <p:cNvPr id="27668" name="Line 20"/>
            <p:cNvSpPr>
              <a:spLocks noChangeShapeType="1"/>
            </p:cNvSpPr>
            <p:nvPr/>
          </p:nvSpPr>
          <p:spPr bwMode="auto">
            <a:xfrm>
              <a:off x="1647" y="3601"/>
              <a:ext cx="889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21"/>
            <p:cNvSpPr>
              <a:spLocks noChangeShapeType="1"/>
            </p:cNvSpPr>
            <p:nvPr/>
          </p:nvSpPr>
          <p:spPr bwMode="auto">
            <a:xfrm flipV="1">
              <a:off x="2536" y="2831"/>
              <a:ext cx="444" cy="7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>
              <a:off x="2980" y="2831"/>
              <a:ext cx="444" cy="7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1" name="Line 23"/>
            <p:cNvSpPr>
              <a:spLocks noChangeShapeType="1"/>
            </p:cNvSpPr>
            <p:nvPr/>
          </p:nvSpPr>
          <p:spPr bwMode="auto">
            <a:xfrm>
              <a:off x="3424" y="3601"/>
              <a:ext cx="889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2" name="Line 24"/>
          <p:cNvSpPr>
            <a:spLocks noChangeShapeType="1"/>
          </p:cNvSpPr>
          <p:nvPr/>
        </p:nvSpPr>
        <p:spPr bwMode="auto">
          <a:xfrm>
            <a:off x="1878013" y="2519363"/>
            <a:ext cx="4230687" cy="15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92" name="Group 44"/>
          <p:cNvGrpSpPr>
            <a:grpSpLocks/>
          </p:cNvGrpSpPr>
          <p:nvPr/>
        </p:nvGrpSpPr>
        <p:grpSpPr bwMode="auto">
          <a:xfrm>
            <a:off x="1879600" y="4937125"/>
            <a:ext cx="4232275" cy="1225550"/>
            <a:chOff x="1628" y="1119"/>
            <a:chExt cx="2666" cy="772"/>
          </a:xfrm>
        </p:grpSpPr>
        <p:sp>
          <p:nvSpPr>
            <p:cNvPr id="27673" name="Line 25"/>
            <p:cNvSpPr>
              <a:spLocks noChangeShapeType="1"/>
            </p:cNvSpPr>
            <p:nvPr/>
          </p:nvSpPr>
          <p:spPr bwMode="auto">
            <a:xfrm>
              <a:off x="1628" y="1890"/>
              <a:ext cx="296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4" name="Line 26"/>
            <p:cNvSpPr>
              <a:spLocks noChangeShapeType="1"/>
            </p:cNvSpPr>
            <p:nvPr/>
          </p:nvSpPr>
          <p:spPr bwMode="auto">
            <a:xfrm flipV="1">
              <a:off x="1924" y="1633"/>
              <a:ext cx="149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>
              <a:off x="2073" y="1633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28"/>
            <p:cNvSpPr>
              <a:spLocks noChangeShapeType="1"/>
            </p:cNvSpPr>
            <p:nvPr/>
          </p:nvSpPr>
          <p:spPr bwMode="auto">
            <a:xfrm>
              <a:off x="2221" y="1890"/>
              <a:ext cx="296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29"/>
            <p:cNvSpPr>
              <a:spLocks noChangeShapeType="1"/>
            </p:cNvSpPr>
            <p:nvPr/>
          </p:nvSpPr>
          <p:spPr bwMode="auto">
            <a:xfrm flipV="1">
              <a:off x="2517" y="1633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 flipH="1" flipV="1">
              <a:off x="2517" y="1376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31"/>
            <p:cNvSpPr>
              <a:spLocks noChangeShapeType="1"/>
            </p:cNvSpPr>
            <p:nvPr/>
          </p:nvSpPr>
          <p:spPr bwMode="auto">
            <a:xfrm>
              <a:off x="2517" y="1376"/>
              <a:ext cx="296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32"/>
            <p:cNvSpPr>
              <a:spLocks noChangeShapeType="1"/>
            </p:cNvSpPr>
            <p:nvPr/>
          </p:nvSpPr>
          <p:spPr bwMode="auto">
            <a:xfrm flipV="1">
              <a:off x="2813" y="1119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33"/>
            <p:cNvSpPr>
              <a:spLocks noChangeShapeType="1"/>
            </p:cNvSpPr>
            <p:nvPr/>
          </p:nvSpPr>
          <p:spPr bwMode="auto">
            <a:xfrm>
              <a:off x="2961" y="1119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34"/>
            <p:cNvSpPr>
              <a:spLocks noChangeShapeType="1"/>
            </p:cNvSpPr>
            <p:nvPr/>
          </p:nvSpPr>
          <p:spPr bwMode="auto">
            <a:xfrm>
              <a:off x="3109" y="1376"/>
              <a:ext cx="296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5"/>
            <p:cNvSpPr>
              <a:spLocks noChangeShapeType="1"/>
            </p:cNvSpPr>
            <p:nvPr/>
          </p:nvSpPr>
          <p:spPr bwMode="auto">
            <a:xfrm flipH="1">
              <a:off x="3257" y="1376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36"/>
            <p:cNvSpPr>
              <a:spLocks noChangeShapeType="1"/>
            </p:cNvSpPr>
            <p:nvPr/>
          </p:nvSpPr>
          <p:spPr bwMode="auto">
            <a:xfrm>
              <a:off x="3257" y="1633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>
              <a:off x="3405" y="1890"/>
              <a:ext cx="296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38"/>
            <p:cNvSpPr>
              <a:spLocks noChangeShapeType="1"/>
            </p:cNvSpPr>
            <p:nvPr/>
          </p:nvSpPr>
          <p:spPr bwMode="auto">
            <a:xfrm flipV="1">
              <a:off x="3701" y="1633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39"/>
            <p:cNvSpPr>
              <a:spLocks noChangeShapeType="1"/>
            </p:cNvSpPr>
            <p:nvPr/>
          </p:nvSpPr>
          <p:spPr bwMode="auto">
            <a:xfrm>
              <a:off x="3840" y="1632"/>
              <a:ext cx="148" cy="25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>
              <a:off x="3997" y="1890"/>
              <a:ext cx="297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93" name="Text Box 45"/>
          <p:cNvSpPr txBox="1">
            <a:spLocks noChangeArrowheads="1"/>
          </p:cNvSpPr>
          <p:nvPr/>
        </p:nvSpPr>
        <p:spPr bwMode="auto">
          <a:xfrm>
            <a:off x="909638" y="2163763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n=0</a:t>
            </a:r>
          </a:p>
        </p:txBody>
      </p:sp>
      <p:sp>
        <p:nvSpPr>
          <p:cNvPr id="27694" name="Text Box 46"/>
          <p:cNvSpPr txBox="1">
            <a:spLocks noChangeArrowheads="1"/>
          </p:cNvSpPr>
          <p:nvPr/>
        </p:nvSpPr>
        <p:spPr bwMode="auto">
          <a:xfrm>
            <a:off x="909638" y="3957638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n=1</a:t>
            </a:r>
          </a:p>
        </p:txBody>
      </p:sp>
      <p:sp>
        <p:nvSpPr>
          <p:cNvPr id="27695" name="Text Box 47"/>
          <p:cNvSpPr txBox="1">
            <a:spLocks noChangeArrowheads="1"/>
          </p:cNvSpPr>
          <p:nvPr/>
        </p:nvSpPr>
        <p:spPr bwMode="auto">
          <a:xfrm>
            <a:off x="909638" y="5761038"/>
            <a:ext cx="5175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/>
              <a:t>n=2</a:t>
            </a:r>
          </a:p>
        </p:txBody>
      </p:sp>
      <p:sp>
        <p:nvSpPr>
          <p:cNvPr id="27697" name="AutoShape 49"/>
          <p:cNvSpPr>
            <a:spLocks noChangeArrowheads="1"/>
          </p:cNvSpPr>
          <p:nvPr/>
        </p:nvSpPr>
        <p:spPr bwMode="auto">
          <a:xfrm>
            <a:off x="1084263" y="2916238"/>
            <a:ext cx="180975" cy="623887"/>
          </a:xfrm>
          <a:prstGeom prst="downArrow">
            <a:avLst>
              <a:gd name="adj1" fmla="val 41935"/>
              <a:gd name="adj2" fmla="val 8596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7698" name="AutoShape 50"/>
          <p:cNvSpPr>
            <a:spLocks noChangeArrowheads="1"/>
          </p:cNvSpPr>
          <p:nvPr/>
        </p:nvSpPr>
        <p:spPr bwMode="auto">
          <a:xfrm>
            <a:off x="1084263" y="4759325"/>
            <a:ext cx="180975" cy="623888"/>
          </a:xfrm>
          <a:prstGeom prst="downArrow">
            <a:avLst>
              <a:gd name="adj1" fmla="val 41935"/>
              <a:gd name="adj2" fmla="val 85961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uong_4a">
  <a:themeElements>
    <a:clrScheme name="chuong_4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uong_4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huong_4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uong_4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ong_4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ong_4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ong_4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ong_4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uong_4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chuong_3c</Template>
  <TotalTime>1763</TotalTime>
  <Words>1920</Words>
  <Application>Microsoft Office PowerPoint</Application>
  <PresentationFormat>On-screen Show (4:3)</PresentationFormat>
  <Paragraphs>496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Symbol</vt:lpstr>
      <vt:lpstr>VNI-Helve</vt:lpstr>
      <vt:lpstr>VNI-Times</vt:lpstr>
      <vt:lpstr>Wingdings</vt:lpstr>
      <vt:lpstr>chuong_4a</vt:lpstr>
      <vt:lpstr>Image</vt:lpstr>
      <vt:lpstr>Equation</vt:lpstr>
      <vt:lpstr>ĐỒ HỌA FRACTAL</vt:lpstr>
      <vt:lpstr>Nội dung</vt:lpstr>
      <vt:lpstr>Tổng quan Fractal</vt:lpstr>
      <vt:lpstr>Fractal là gì ?</vt:lpstr>
      <vt:lpstr>Ứng dụng Fractal</vt:lpstr>
      <vt:lpstr>Tạo ảnh</vt:lpstr>
      <vt:lpstr>Tạo ảnh</vt:lpstr>
      <vt:lpstr>Đường cong Van Kock</vt:lpstr>
      <vt:lpstr>Đường cong Van Kock</vt:lpstr>
      <vt:lpstr>Đường cong Minkowski</vt:lpstr>
      <vt:lpstr>Đường cong Minkowski</vt:lpstr>
      <vt:lpstr>Bông tuyết Van Kock</vt:lpstr>
      <vt:lpstr>Bông tuyết Van Kock</vt:lpstr>
      <vt:lpstr>Hòn đảo Minkowski</vt:lpstr>
      <vt:lpstr>Tam giác Sierpinski</vt:lpstr>
      <vt:lpstr>Tam giác Sierpinski</vt:lpstr>
      <vt:lpstr>Số chiều tự đồng dạng</vt:lpstr>
      <vt:lpstr>Số chiều của đoạn thẳng</vt:lpstr>
      <vt:lpstr>Số chiều của hình vuông</vt:lpstr>
      <vt:lpstr>Số chiều của hình lập phương</vt:lpstr>
      <vt:lpstr>Số chiều của đường cong cong Van-Kock</vt:lpstr>
      <vt:lpstr>IFS</vt:lpstr>
      <vt:lpstr>CƠ SỞ TOÁN HỌC</vt:lpstr>
      <vt:lpstr>Ánh xạ co</vt:lpstr>
      <vt:lpstr>Tính chất của ánh xạ co</vt:lpstr>
      <vt:lpstr>Tính chất của ánh xạ co</vt:lpstr>
      <vt:lpstr>Tính chất của ánh xạ co</vt:lpstr>
      <vt:lpstr>Tính chất của ánh xạ co</vt:lpstr>
      <vt:lpstr>Mở rộng độ đo d</vt:lpstr>
      <vt:lpstr>Mở rộng độ đo d</vt:lpstr>
      <vt:lpstr>Không gian Hausdorff</vt:lpstr>
      <vt:lpstr>Độ đo h </vt:lpstr>
      <vt:lpstr>Mở rộng ánh xạ co T</vt:lpstr>
      <vt:lpstr>Một số kết quả về không gian Hausdorff</vt:lpstr>
      <vt:lpstr>Hệ hàm lặp IFS</vt:lpstr>
      <vt:lpstr>Hệ hàm lặp IFS</vt:lpstr>
      <vt:lpstr>Hệ hàm lặp IFS affine</vt:lpstr>
      <vt:lpstr>Thuật toán lặp xác định tạo hình fractal</vt:lpstr>
      <vt:lpstr>Minh họa</vt:lpstr>
      <vt:lpstr>Tam giác Sierpinski</vt:lpstr>
      <vt:lpstr>Tam giác Sierpinski</vt:lpstr>
      <vt:lpstr>Tam giác Sierpinski</vt:lpstr>
      <vt:lpstr>Tam giác Sierpinski 2</vt:lpstr>
      <vt:lpstr>Tam giác Sierpinski 2</vt:lpstr>
      <vt:lpstr>Tam giác Sierpinski 2</vt:lpstr>
      <vt:lpstr>Thuật toán lặp ngẫu nhiên tạo hình fractal</vt:lpstr>
      <vt:lpstr>Tam giác Sierpinski 2</vt:lpstr>
      <vt:lpstr>L-System</vt:lpstr>
      <vt:lpstr>Đồ họa Turtle</vt:lpstr>
      <vt:lpstr>Thuộc tính của Bút vẽ</vt:lpstr>
      <vt:lpstr>Lệnh vẽ F</vt:lpstr>
      <vt:lpstr>Lệnh + -</vt:lpstr>
      <vt:lpstr>Lệnh [</vt:lpstr>
      <vt:lpstr>Lệnh ]</vt:lpstr>
      <vt:lpstr>Ví dụ</vt:lpstr>
      <vt:lpstr>Ví dụ</vt:lpstr>
      <vt:lpstr>Hệ L-System</vt:lpstr>
      <vt:lpstr>Ví dụ</vt:lpstr>
      <vt:lpstr>Ví dụ</vt:lpstr>
      <vt:lpstr>Ví dụ</vt:lpstr>
      <vt:lpstr>Ví dụ</vt:lpstr>
      <vt:lpstr>Ví dụ</vt:lpstr>
      <vt:lpstr>Ví dụ</vt:lpstr>
      <vt:lpstr>Ví dụ</vt:lpstr>
      <vt:lpstr>Tập Mandelbrot</vt:lpstr>
      <vt:lpstr>Định nghĩa</vt:lpstr>
      <vt:lpstr>Tính chất về sự hội tụ của dãy {zn}</vt:lpstr>
      <vt:lpstr>Thuật toán vẽ tập Mandelbrot</vt:lpstr>
      <vt:lpstr>Kiểm tra sự hội tụ</vt:lpstr>
      <vt:lpstr>Hình ảnh tập Mandelbrot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phép biến đổi</dc:title>
  <dc:creator>Bùi Tiến Lên</dc:creator>
  <cp:lastModifiedBy>Len Bui</cp:lastModifiedBy>
  <cp:revision>624</cp:revision>
  <dcterms:created xsi:type="dcterms:W3CDTF">2005-10-18T00:49:49Z</dcterms:created>
  <dcterms:modified xsi:type="dcterms:W3CDTF">2021-03-02T00:48:55Z</dcterms:modified>
</cp:coreProperties>
</file>